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3"/>
  </p:notesMasterIdLst>
  <p:sldIdLst>
    <p:sldId id="257" r:id="rId2"/>
    <p:sldId id="258" r:id="rId3"/>
    <p:sldId id="28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79" r:id="rId26"/>
    <p:sldId id="280" r:id="rId27"/>
    <p:sldId id="281" r:id="rId28"/>
    <p:sldId id="286" r:id="rId29"/>
    <p:sldId id="283" r:id="rId30"/>
    <p:sldId id="282"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5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D9733-7DE2-4BA2-8AAA-E8949B25ADE0}" type="datetimeFigureOut">
              <a:rPr lang="en-US" smtClean="0"/>
              <a:pPr/>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269EA-58A6-4682-AB7C-A2E05A7CE0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55927F1-F6D8-453B-96A9-04FEE29BC59A}" type="slidenum">
              <a:rPr lang="en-US" smtClean="0"/>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8B06D-DF59-4EDF-8577-83A2E89216CE}" type="slidenum">
              <a:rPr lang="en-US"/>
              <a:pPr/>
              <a:t>14</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B379D-2670-4A64-AD03-D33CF9FDE828}" type="slidenum">
              <a:rPr lang="en-US"/>
              <a:pPr/>
              <a:t>18</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81CC89E-75D0-4032-9E8A-4F8D0209FB2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DA2EEB8-E28D-4A37-8D73-B20F10975D2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4797F53-F39B-4176-A09A-3D133D2130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CC89E-75D0-4032-9E8A-4F8D0209FB2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81CC89E-75D0-4032-9E8A-4F8D0209FB2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97CB69-58EA-4FBC-9CD1-DDB3ECE5D29F}"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1CC89E-75D0-4032-9E8A-4F8D0209FB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997CB69-58EA-4FBC-9CD1-DDB3ECE5D29F}" type="datetimeFigureOut">
              <a:rPr lang="en-US" smtClean="0"/>
              <a:pPr/>
              <a:t>11/14/2016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81CC89E-75D0-4032-9E8A-4F8D0209FB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997CB69-58EA-4FBC-9CD1-DDB3ECE5D29F}" type="datetimeFigureOut">
              <a:rPr lang="en-US" smtClean="0"/>
              <a:pPr/>
              <a:t>11/14/2016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81CC89E-75D0-4032-9E8A-4F8D0209FB2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gif"/><Relationship Id="rId3" Type="http://schemas.openxmlformats.org/officeDocument/2006/relationships/audio" Target="../media/audio1.wav"/><Relationship Id="rId7" Type="http://schemas.openxmlformats.org/officeDocument/2006/relationships/slide" Target="slide2.xml"/><Relationship Id="rId12" Type="http://schemas.openxmlformats.org/officeDocument/2006/relationships/image" Target="../media/image7.png"/><Relationship Id="rId17" Type="http://schemas.openxmlformats.org/officeDocument/2006/relationships/image" Target="../media/image11.gif"/><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slide" Target="slide4.xml"/><Relationship Id="rId15" Type="http://schemas.openxmlformats.org/officeDocument/2006/relationships/hyperlink" Target="&#184;cimet%20gia.ppt" TargetMode="External"/><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slide" Target="slide8.xm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13.pn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video/h&#7885;c%20t&#7853;p/D&#226;y%20&#273;i&#7879;n%20Cadivi%20-%20h&#432;&#7899;ng%20d&#7851;n%20an%20to&#224;n%20s&#7917;%20d&#7909;ng%20&#273;i&#7879;n.mp4" TargetMode="External"/><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7315200" y="0"/>
            <a:ext cx="1752600" cy="6858000"/>
          </a:xfrm>
          <a:prstGeom prst="rect">
            <a:avLst/>
          </a:prstGeom>
          <a:solidFill>
            <a:srgbClr val="339933"/>
          </a:solidFill>
          <a:ln w="9525">
            <a:solidFill>
              <a:schemeClr val="tx1"/>
            </a:solidFill>
            <a:miter lim="800000"/>
            <a:headEnd/>
            <a:tailEnd/>
          </a:ln>
        </p:spPr>
        <p:txBody>
          <a:bodyPr wrap="none" anchor="ctr"/>
          <a:lstStyle/>
          <a:p>
            <a:pPr algn="ctr"/>
            <a:endParaRPr lang="vi-VN">
              <a:latin typeface="Arial" charset="0"/>
            </a:endParaRPr>
          </a:p>
        </p:txBody>
      </p:sp>
      <p:sp>
        <p:nvSpPr>
          <p:cNvPr id="3075" name="Rectangle 11" descr="White marble"/>
          <p:cNvSpPr>
            <a:spLocks noChangeArrowheads="1"/>
          </p:cNvSpPr>
          <p:nvPr/>
        </p:nvSpPr>
        <p:spPr bwMode="auto">
          <a:xfrm>
            <a:off x="0" y="0"/>
            <a:ext cx="1752600" cy="6858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a:endParaRPr lang="vi-VN">
              <a:latin typeface=".VnTime" pitchFamily="34" charset="0"/>
            </a:endParaRPr>
          </a:p>
        </p:txBody>
      </p:sp>
      <p:pic>
        <p:nvPicPr>
          <p:cNvPr id="3076" name="Picture 6" descr="H0000000">
            <a:hlinkClick r:id="rId5" action="ppaction://hlinksldjump"/>
          </p:cNvPr>
          <p:cNvPicPr>
            <a:picLocks noChangeAspect="1" noChangeArrowheads="1"/>
          </p:cNvPicPr>
          <p:nvPr/>
        </p:nvPicPr>
        <p:blipFill>
          <a:blip r:embed="rId6"/>
          <a:srcRect/>
          <a:stretch>
            <a:fillRect/>
          </a:stretch>
        </p:blipFill>
        <p:spPr bwMode="auto">
          <a:xfrm>
            <a:off x="381000" y="1828800"/>
            <a:ext cx="1066800" cy="1008063"/>
          </a:xfrm>
          <a:prstGeom prst="rect">
            <a:avLst/>
          </a:prstGeom>
          <a:noFill/>
          <a:ln w="9525">
            <a:noFill/>
            <a:miter lim="800000"/>
            <a:headEnd/>
            <a:tailEnd/>
          </a:ln>
        </p:spPr>
      </p:pic>
      <p:pic>
        <p:nvPicPr>
          <p:cNvPr id="3077" name="Picture 7" descr="M0000000">
            <a:hlinkClick r:id="rId7" action="ppaction://hlinksldjump"/>
          </p:cNvPr>
          <p:cNvPicPr>
            <a:picLocks noChangeAspect="1" noChangeArrowheads="1"/>
          </p:cNvPicPr>
          <p:nvPr/>
        </p:nvPicPr>
        <p:blipFill>
          <a:blip r:embed="rId8"/>
          <a:srcRect/>
          <a:stretch>
            <a:fillRect/>
          </a:stretch>
        </p:blipFill>
        <p:spPr bwMode="auto">
          <a:xfrm>
            <a:off x="381000" y="228600"/>
            <a:ext cx="1066800" cy="947738"/>
          </a:xfrm>
          <a:prstGeom prst="rect">
            <a:avLst/>
          </a:prstGeom>
          <a:noFill/>
          <a:ln w="9525">
            <a:noFill/>
            <a:miter lim="800000"/>
            <a:headEnd/>
            <a:tailEnd/>
          </a:ln>
        </p:spPr>
      </p:pic>
      <p:pic>
        <p:nvPicPr>
          <p:cNvPr id="3078" name="Picture 8" descr="E0000000">
            <a:hlinkClick r:id="rId9" action="ppaction://hlinksldjump"/>
          </p:cNvPr>
          <p:cNvPicPr>
            <a:picLocks noChangeAspect="1" noChangeArrowheads="1"/>
          </p:cNvPicPr>
          <p:nvPr/>
        </p:nvPicPr>
        <p:blipFill>
          <a:blip r:embed="rId10"/>
          <a:srcRect/>
          <a:stretch>
            <a:fillRect/>
          </a:stretch>
        </p:blipFill>
        <p:spPr bwMode="auto">
          <a:xfrm>
            <a:off x="381000" y="5257800"/>
            <a:ext cx="1066800" cy="889000"/>
          </a:xfrm>
          <a:prstGeom prst="rect">
            <a:avLst/>
          </a:prstGeom>
          <a:noFill/>
          <a:ln w="9525">
            <a:noFill/>
            <a:miter lim="800000"/>
            <a:headEnd/>
            <a:tailEnd/>
          </a:ln>
        </p:spPr>
      </p:pic>
      <p:pic>
        <p:nvPicPr>
          <p:cNvPr id="3079" name="Picture 9" descr="O0000000">
            <a:hlinkClick r:id="rId9" action="ppaction://hlinksldjump"/>
          </p:cNvPr>
          <p:cNvPicPr>
            <a:picLocks noChangeAspect="1" noChangeArrowheads="1"/>
          </p:cNvPicPr>
          <p:nvPr/>
        </p:nvPicPr>
        <p:blipFill>
          <a:blip r:embed="rId11"/>
          <a:srcRect/>
          <a:stretch>
            <a:fillRect/>
          </a:stretch>
        </p:blipFill>
        <p:spPr bwMode="auto">
          <a:xfrm>
            <a:off x="381000" y="3581400"/>
            <a:ext cx="1066800" cy="1008063"/>
          </a:xfrm>
          <a:prstGeom prst="rect">
            <a:avLst/>
          </a:prstGeom>
          <a:noFill/>
          <a:ln w="9525">
            <a:noFill/>
            <a:miter lim="800000"/>
            <a:headEnd/>
            <a:tailEnd/>
          </a:ln>
        </p:spPr>
      </p:pic>
      <p:sp>
        <p:nvSpPr>
          <p:cNvPr id="3080" name="Text Box 12"/>
          <p:cNvSpPr txBox="1">
            <a:spLocks noChangeArrowheads="1"/>
          </p:cNvSpPr>
          <p:nvPr/>
        </p:nvSpPr>
        <p:spPr bwMode="auto">
          <a:xfrm>
            <a:off x="304800" y="1219200"/>
            <a:ext cx="12954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Cơ Học</a:t>
            </a:r>
          </a:p>
        </p:txBody>
      </p:sp>
      <p:sp>
        <p:nvSpPr>
          <p:cNvPr id="3081" name="Text Box 13"/>
          <p:cNvSpPr txBox="1">
            <a:spLocks noChangeArrowheads="1"/>
          </p:cNvSpPr>
          <p:nvPr/>
        </p:nvSpPr>
        <p:spPr bwMode="auto">
          <a:xfrm>
            <a:off x="152400" y="3028950"/>
            <a:ext cx="1524000" cy="400050"/>
          </a:xfrm>
          <a:prstGeom prst="rect">
            <a:avLst/>
          </a:prstGeom>
          <a:noFill/>
          <a:ln w="9525">
            <a:noFill/>
            <a:miter lim="800000"/>
            <a:headEnd/>
            <a:tailEnd/>
          </a:ln>
        </p:spPr>
        <p:txBody>
          <a:bodyPr>
            <a:spAutoFit/>
          </a:bodyPr>
          <a:lstStyle/>
          <a:p>
            <a:pPr>
              <a:spcBef>
                <a:spcPct val="50000"/>
              </a:spcBef>
            </a:pPr>
            <a:r>
              <a:rPr lang="en-US" sz="2000" b="1">
                <a:solidFill>
                  <a:srgbClr val="339933"/>
                </a:solidFill>
              </a:rPr>
              <a:t>Nhiệt Học</a:t>
            </a:r>
          </a:p>
        </p:txBody>
      </p:sp>
      <p:sp>
        <p:nvSpPr>
          <p:cNvPr id="3082" name="Text Box 14"/>
          <p:cNvSpPr txBox="1">
            <a:spLocks noChangeArrowheads="1"/>
          </p:cNvSpPr>
          <p:nvPr/>
        </p:nvSpPr>
        <p:spPr bwMode="auto">
          <a:xfrm>
            <a:off x="152400" y="6324600"/>
            <a:ext cx="1905000" cy="400050"/>
          </a:xfrm>
          <a:prstGeom prst="rect">
            <a:avLst/>
          </a:prstGeom>
          <a:noFill/>
          <a:ln w="9525">
            <a:noFill/>
            <a:miter lim="800000"/>
            <a:headEnd/>
            <a:tailEnd/>
          </a:ln>
        </p:spPr>
        <p:txBody>
          <a:bodyPr>
            <a:spAutoFit/>
          </a:bodyPr>
          <a:lstStyle/>
          <a:p>
            <a:pPr>
              <a:spcBef>
                <a:spcPct val="50000"/>
              </a:spcBef>
            </a:pPr>
            <a:r>
              <a:rPr lang="en-US" sz="2000" b="1">
                <a:solidFill>
                  <a:srgbClr val="3333FF"/>
                </a:solidFill>
              </a:rPr>
              <a:t>Điện Học</a:t>
            </a:r>
          </a:p>
        </p:txBody>
      </p:sp>
      <p:sp>
        <p:nvSpPr>
          <p:cNvPr id="3083" name="Text Box 15"/>
          <p:cNvSpPr txBox="1">
            <a:spLocks noChangeArrowheads="1"/>
          </p:cNvSpPr>
          <p:nvPr/>
        </p:nvSpPr>
        <p:spPr bwMode="auto">
          <a:xfrm>
            <a:off x="152400" y="4800600"/>
            <a:ext cx="1447800" cy="369888"/>
          </a:xfrm>
          <a:prstGeom prst="rect">
            <a:avLst/>
          </a:prstGeom>
          <a:noFill/>
          <a:ln w="9525">
            <a:noFill/>
            <a:miter lim="800000"/>
            <a:headEnd/>
            <a:tailEnd/>
          </a:ln>
        </p:spPr>
        <p:txBody>
          <a:bodyPr>
            <a:spAutoFit/>
          </a:bodyPr>
          <a:lstStyle/>
          <a:p>
            <a:pPr>
              <a:spcBef>
                <a:spcPct val="50000"/>
              </a:spcBef>
            </a:pPr>
            <a:r>
              <a:rPr lang="en-US" sz="1800" b="1">
                <a:solidFill>
                  <a:srgbClr val="FF3300"/>
                </a:solidFill>
              </a:rPr>
              <a:t>Quang Học</a:t>
            </a:r>
          </a:p>
        </p:txBody>
      </p:sp>
      <p:pic>
        <p:nvPicPr>
          <p:cNvPr id="3084" name="Picture 17" descr="M0000701"/>
          <p:cNvPicPr>
            <a:picLocks noChangeAspect="1" noChangeArrowheads="1"/>
          </p:cNvPicPr>
          <p:nvPr/>
        </p:nvPicPr>
        <p:blipFill>
          <a:blip r:embed="rId12"/>
          <a:srcRect/>
          <a:stretch>
            <a:fillRect/>
          </a:stretch>
        </p:blipFill>
        <p:spPr bwMode="auto">
          <a:xfrm>
            <a:off x="7451725" y="1752600"/>
            <a:ext cx="1463675" cy="1600200"/>
          </a:xfrm>
          <a:prstGeom prst="rect">
            <a:avLst/>
          </a:prstGeom>
          <a:noFill/>
          <a:ln w="9525">
            <a:noFill/>
            <a:miter lim="800000"/>
            <a:headEnd/>
            <a:tailEnd/>
          </a:ln>
        </p:spPr>
      </p:pic>
      <p:pic>
        <p:nvPicPr>
          <p:cNvPr id="3085" name="Picture 18" descr="P0000101"/>
          <p:cNvPicPr>
            <a:picLocks noChangeAspect="1" noChangeArrowheads="1"/>
          </p:cNvPicPr>
          <p:nvPr/>
        </p:nvPicPr>
        <p:blipFill>
          <a:blip r:embed="rId13"/>
          <a:srcRect/>
          <a:stretch>
            <a:fillRect/>
          </a:stretch>
        </p:blipFill>
        <p:spPr bwMode="auto">
          <a:xfrm>
            <a:off x="7459663" y="3352800"/>
            <a:ext cx="1531937" cy="1676400"/>
          </a:xfrm>
          <a:prstGeom prst="rect">
            <a:avLst/>
          </a:prstGeom>
          <a:noFill/>
          <a:ln w="9525">
            <a:noFill/>
            <a:miter lim="800000"/>
            <a:headEnd/>
            <a:tailEnd/>
          </a:ln>
        </p:spPr>
      </p:pic>
      <p:pic>
        <p:nvPicPr>
          <p:cNvPr id="3086" name="Picture 20" descr="P0000901"/>
          <p:cNvPicPr>
            <a:picLocks noChangeAspect="1" noChangeArrowheads="1"/>
          </p:cNvPicPr>
          <p:nvPr/>
        </p:nvPicPr>
        <p:blipFill>
          <a:blip r:embed="rId14"/>
          <a:srcRect/>
          <a:stretch>
            <a:fillRect/>
          </a:stretch>
        </p:blipFill>
        <p:spPr bwMode="auto">
          <a:xfrm>
            <a:off x="7467600" y="0"/>
            <a:ext cx="1524000" cy="1600200"/>
          </a:xfrm>
          <a:prstGeom prst="rect">
            <a:avLst/>
          </a:prstGeom>
          <a:noFill/>
          <a:ln w="9525">
            <a:noFill/>
            <a:miter lim="800000"/>
            <a:headEnd/>
            <a:tailEnd/>
          </a:ln>
        </p:spPr>
      </p:pic>
      <p:pic>
        <p:nvPicPr>
          <p:cNvPr id="3087" name="Picture 24" descr="M0003301">
            <a:hlinkClick r:id="rId15" action="ppaction://hlinkpres?slideindex=1&amp;slidetitle="/>
          </p:cNvPr>
          <p:cNvPicPr>
            <a:picLocks noChangeAspect="1" noChangeArrowheads="1"/>
          </p:cNvPicPr>
          <p:nvPr/>
        </p:nvPicPr>
        <p:blipFill>
          <a:blip r:embed="rId16"/>
          <a:srcRect/>
          <a:stretch>
            <a:fillRect/>
          </a:stretch>
        </p:blipFill>
        <p:spPr bwMode="auto">
          <a:xfrm>
            <a:off x="7467600" y="5181600"/>
            <a:ext cx="1524000" cy="1676400"/>
          </a:xfrm>
          <a:prstGeom prst="rect">
            <a:avLst/>
          </a:prstGeom>
          <a:noFill/>
          <a:ln w="9525">
            <a:noFill/>
            <a:miter lim="800000"/>
            <a:headEnd/>
            <a:tailEnd/>
          </a:ln>
        </p:spPr>
      </p:pic>
      <p:sp>
        <p:nvSpPr>
          <p:cNvPr id="2076" name="Text Box 28"/>
          <p:cNvSpPr txBox="1">
            <a:spLocks noChangeArrowheads="1"/>
          </p:cNvSpPr>
          <p:nvPr/>
        </p:nvSpPr>
        <p:spPr bwMode="auto">
          <a:xfrm>
            <a:off x="0" y="1752600"/>
            <a:ext cx="8929718" cy="1261884"/>
          </a:xfrm>
          <a:prstGeom prst="rect">
            <a:avLst/>
          </a:prstGeom>
          <a:noFill/>
          <a:ln w="9525">
            <a:noFill/>
            <a:miter lim="800000"/>
            <a:headEnd/>
            <a:tailEnd/>
          </a:ln>
        </p:spPr>
        <p:txBody>
          <a:bodyPr wrap="square">
            <a:spAutoFit/>
          </a:bodyPr>
          <a:lstStyle/>
          <a:p>
            <a:pPr>
              <a:spcBef>
                <a:spcPct val="50000"/>
              </a:spcBef>
            </a:pPr>
            <a:r>
              <a:rPr lang="en-US" sz="3200" b="1" dirty="0" smtClean="0">
                <a:solidFill>
                  <a:srgbClr val="FFC000"/>
                </a:solidFill>
              </a:rPr>
              <a:t>                      </a:t>
            </a:r>
            <a:r>
              <a:rPr lang="en-US" sz="4000" b="1" dirty="0" smtClean="0">
                <a:solidFill>
                  <a:srgbClr val="FFC000"/>
                </a:solidFill>
              </a:rPr>
              <a:t>CHUYÊN </a:t>
            </a:r>
            <a:r>
              <a:rPr lang="en-US" sz="4000" b="1" dirty="0">
                <a:solidFill>
                  <a:srgbClr val="FFC000"/>
                </a:solidFill>
              </a:rPr>
              <a:t>ĐỀ</a:t>
            </a:r>
            <a:endParaRPr lang="en-US" sz="2000" b="1" dirty="0">
              <a:solidFill>
                <a:srgbClr val="FFC000"/>
              </a:solidFill>
            </a:endParaRPr>
          </a:p>
          <a:p>
            <a:pPr algn="ctr">
              <a:spcBef>
                <a:spcPct val="50000"/>
              </a:spcBef>
            </a:pPr>
            <a:r>
              <a:rPr lang="en-US" sz="2400" b="1" dirty="0">
                <a:solidFill>
                  <a:srgbClr val="FFC000"/>
                </a:solidFill>
              </a:rPr>
              <a:t>SỬ DỤNG </a:t>
            </a:r>
            <a:r>
              <a:rPr lang="en-US" sz="2400" b="1" dirty="0" smtClean="0">
                <a:solidFill>
                  <a:srgbClr val="FFC000"/>
                </a:solidFill>
              </a:rPr>
              <a:t>AN TOÀN  ĐIỆN </a:t>
            </a:r>
            <a:endParaRPr lang="en-US" sz="2400" b="1" dirty="0">
              <a:solidFill>
                <a:srgbClr val="FFC000"/>
              </a:solidFill>
            </a:endParaRPr>
          </a:p>
        </p:txBody>
      </p:sp>
      <p:grpSp>
        <p:nvGrpSpPr>
          <p:cNvPr id="2" name="Group 29"/>
          <p:cNvGrpSpPr>
            <a:grpSpLocks/>
          </p:cNvGrpSpPr>
          <p:nvPr/>
        </p:nvGrpSpPr>
        <p:grpSpPr bwMode="auto">
          <a:xfrm rot="373000">
            <a:off x="2209800" y="0"/>
            <a:ext cx="2840038" cy="2227263"/>
            <a:chOff x="2928" y="384"/>
            <a:chExt cx="1789" cy="1403"/>
          </a:xfrm>
        </p:grpSpPr>
        <p:sp>
          <p:nvSpPr>
            <p:cNvPr id="3194" name="Oval 30"/>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p>
          </p:txBody>
        </p:sp>
        <p:sp>
          <p:nvSpPr>
            <p:cNvPr id="3195" name="Oval 31"/>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p>
          </p:txBody>
        </p:sp>
        <p:sp>
          <p:nvSpPr>
            <p:cNvPr id="3196" name="Freeform 32"/>
            <p:cNvSpPr>
              <a:spLocks/>
            </p:cNvSpPr>
            <p:nvPr/>
          </p:nvSpPr>
          <p:spPr bwMode="hidden">
            <a:xfrm rot="2711884">
              <a:off x="3847" y="1097"/>
              <a:ext cx="556" cy="101"/>
            </a:xfrm>
            <a:custGeom>
              <a:avLst/>
              <a:gdLst>
                <a:gd name="T0" fmla="*/ 0 w 2736"/>
                <a:gd name="T1" fmla="*/ 101 h 504"/>
                <a:gd name="T2" fmla="*/ 176 w 2736"/>
                <a:gd name="T3" fmla="*/ 34 h 504"/>
                <a:gd name="T4" fmla="*/ 361 w 2736"/>
                <a:gd name="T5" fmla="*/ 5 h 504"/>
                <a:gd name="T6" fmla="*/ 556 w 2736"/>
                <a:gd name="T7" fmla="*/ 5 h 504"/>
                <a:gd name="T8" fmla="*/ 553 w 2736"/>
                <a:gd name="T9" fmla="*/ 21 h 504"/>
                <a:gd name="T10" fmla="*/ 358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97" name="Freeform 33"/>
            <p:cNvSpPr>
              <a:spLocks/>
            </p:cNvSpPr>
            <p:nvPr/>
          </p:nvSpPr>
          <p:spPr bwMode="hidden">
            <a:xfrm rot="2711884">
              <a:off x="4251" y="139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98" name="Freeform 34"/>
            <p:cNvSpPr>
              <a:spLocks/>
            </p:cNvSpPr>
            <p:nvPr/>
          </p:nvSpPr>
          <p:spPr bwMode="hidden">
            <a:xfrm rot="2104081">
              <a:off x="3878" y="1028"/>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99" name="Freeform 35"/>
            <p:cNvSpPr>
              <a:spLocks/>
            </p:cNvSpPr>
            <p:nvPr/>
          </p:nvSpPr>
          <p:spPr bwMode="hidden">
            <a:xfrm rot="2104081">
              <a:off x="4359" y="1282"/>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00" name="Freeform 36"/>
            <p:cNvSpPr>
              <a:spLocks/>
            </p:cNvSpPr>
            <p:nvPr/>
          </p:nvSpPr>
          <p:spPr bwMode="hidden">
            <a:xfrm rot="1582915">
              <a:off x="3888" y="967"/>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01" name="Freeform 37"/>
            <p:cNvSpPr>
              <a:spLocks/>
            </p:cNvSpPr>
            <p:nvPr/>
          </p:nvSpPr>
          <p:spPr bwMode="hidden">
            <a:xfrm rot="1582915">
              <a:off x="4388" y="1157"/>
              <a:ext cx="301" cy="154"/>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9 h 791"/>
                <a:gd name="T10" fmla="*/ 287 w 1769"/>
                <a:gd name="T11" fmla="*/ 153 h 791"/>
                <a:gd name="T12" fmla="*/ 270 w 1769"/>
                <a:gd name="T13" fmla="*/ 123 h 791"/>
                <a:gd name="T14" fmla="*/ 236 w 1769"/>
                <a:gd name="T15" fmla="*/ 88 h 791"/>
                <a:gd name="T16" fmla="*/ 189 w 1769"/>
                <a:gd name="T17" fmla="*/ 58 h 791"/>
                <a:gd name="T18" fmla="*/ 99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02" name="Freeform 38"/>
            <p:cNvSpPr>
              <a:spLocks/>
            </p:cNvSpPr>
            <p:nvPr/>
          </p:nvSpPr>
          <p:spPr bwMode="hidden">
            <a:xfrm rot="1080363">
              <a:off x="3897" y="903"/>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03" name="Freeform 39"/>
            <p:cNvSpPr>
              <a:spLocks/>
            </p:cNvSpPr>
            <p:nvPr/>
          </p:nvSpPr>
          <p:spPr bwMode="hidden">
            <a:xfrm rot="1080363">
              <a:off x="4405" y="1033"/>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04" name="Freeform 40"/>
            <p:cNvSpPr>
              <a:spLocks/>
            </p:cNvSpPr>
            <p:nvPr/>
          </p:nvSpPr>
          <p:spPr bwMode="hidden">
            <a:xfrm rot="463793">
              <a:off x="3908" y="832"/>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05" name="Freeform 41"/>
            <p:cNvSpPr>
              <a:spLocks/>
            </p:cNvSpPr>
            <p:nvPr/>
          </p:nvSpPr>
          <p:spPr bwMode="hidden">
            <a:xfrm rot="463793">
              <a:off x="4397" y="886"/>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06" name="Freeform 42"/>
            <p:cNvSpPr>
              <a:spLocks/>
            </p:cNvSpPr>
            <p:nvPr/>
          </p:nvSpPr>
          <p:spPr bwMode="hidden">
            <a:xfrm rot="-84182">
              <a:off x="3916" y="791"/>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07" name="Freeform 43"/>
            <p:cNvSpPr>
              <a:spLocks/>
            </p:cNvSpPr>
            <p:nvPr/>
          </p:nvSpPr>
          <p:spPr bwMode="hidden">
            <a:xfrm rot="-84182">
              <a:off x="4367" y="785"/>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08" name="Freeform 44"/>
            <p:cNvSpPr>
              <a:spLocks/>
            </p:cNvSpPr>
            <p:nvPr/>
          </p:nvSpPr>
          <p:spPr bwMode="hidden">
            <a:xfrm rot="-802576">
              <a:off x="3901" y="740"/>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09" name="Freeform 45"/>
            <p:cNvSpPr>
              <a:spLocks/>
            </p:cNvSpPr>
            <p:nvPr/>
          </p:nvSpPr>
          <p:spPr bwMode="hidden">
            <a:xfrm rot="-802576">
              <a:off x="4295" y="672"/>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10" name="Freeform 46"/>
            <p:cNvSpPr>
              <a:spLocks/>
            </p:cNvSpPr>
            <p:nvPr/>
          </p:nvSpPr>
          <p:spPr bwMode="hidden">
            <a:xfrm rot="18888116" flipH="1">
              <a:off x="3235" y="1137"/>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11" name="Freeform 47"/>
            <p:cNvSpPr>
              <a:spLocks/>
            </p:cNvSpPr>
            <p:nvPr/>
          </p:nvSpPr>
          <p:spPr bwMode="hidden">
            <a:xfrm rot="18888116" flipH="1">
              <a:off x="3087" y="143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12" name="Freeform 48"/>
            <p:cNvSpPr>
              <a:spLocks/>
            </p:cNvSpPr>
            <p:nvPr/>
          </p:nvSpPr>
          <p:spPr bwMode="hidden">
            <a:xfrm rot="19495919" flipH="1">
              <a:off x="3160" y="1085"/>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13" name="Freeform 49"/>
            <p:cNvSpPr>
              <a:spLocks/>
            </p:cNvSpPr>
            <p:nvPr/>
          </p:nvSpPr>
          <p:spPr bwMode="hidden">
            <a:xfrm rot="19495919" flipH="1">
              <a:off x="2950" y="1339"/>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14" name="Freeform 50"/>
            <p:cNvSpPr>
              <a:spLocks/>
            </p:cNvSpPr>
            <p:nvPr/>
          </p:nvSpPr>
          <p:spPr bwMode="hidden">
            <a:xfrm rot="20017085" flipH="1">
              <a:off x="3175" y="1025"/>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15" name="Freeform 51"/>
            <p:cNvSpPr>
              <a:spLocks/>
            </p:cNvSpPr>
            <p:nvPr/>
          </p:nvSpPr>
          <p:spPr bwMode="hidden">
            <a:xfrm rot="20017085" flipH="1">
              <a:off x="2935" y="1215"/>
              <a:ext cx="301" cy="153"/>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8 h 791"/>
                <a:gd name="T10" fmla="*/ 287 w 1769"/>
                <a:gd name="T11" fmla="*/ 152 h 791"/>
                <a:gd name="T12" fmla="*/ 270 w 1769"/>
                <a:gd name="T13" fmla="*/ 122 h 791"/>
                <a:gd name="T14" fmla="*/ 236 w 1769"/>
                <a:gd name="T15" fmla="*/ 88 h 791"/>
                <a:gd name="T16" fmla="*/ 189 w 1769"/>
                <a:gd name="T17" fmla="*/ 57 h 791"/>
                <a:gd name="T18" fmla="*/ 99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16" name="Freeform 52"/>
            <p:cNvSpPr>
              <a:spLocks/>
            </p:cNvSpPr>
            <p:nvPr/>
          </p:nvSpPr>
          <p:spPr bwMode="hidden">
            <a:xfrm rot="20519637" flipH="1">
              <a:off x="3185" y="961"/>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17" name="Freeform 53"/>
            <p:cNvSpPr>
              <a:spLocks/>
            </p:cNvSpPr>
            <p:nvPr/>
          </p:nvSpPr>
          <p:spPr bwMode="hidden">
            <a:xfrm rot="20519637" flipH="1">
              <a:off x="2928" y="1090"/>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18" name="Freeform 54"/>
            <p:cNvSpPr>
              <a:spLocks/>
            </p:cNvSpPr>
            <p:nvPr/>
          </p:nvSpPr>
          <p:spPr bwMode="hidden">
            <a:xfrm rot="21136207" flipH="1">
              <a:off x="3217" y="889"/>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19" name="Freeform 55"/>
            <p:cNvSpPr>
              <a:spLocks/>
            </p:cNvSpPr>
            <p:nvPr/>
          </p:nvSpPr>
          <p:spPr bwMode="hidden">
            <a:xfrm rot="21136207" flipH="1">
              <a:off x="2959" y="943"/>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20" name="Freeform 56"/>
            <p:cNvSpPr>
              <a:spLocks/>
            </p:cNvSpPr>
            <p:nvPr/>
          </p:nvSpPr>
          <p:spPr bwMode="hidden">
            <a:xfrm rot="84182" flipH="1">
              <a:off x="3254" y="848"/>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21" name="Freeform 57"/>
            <p:cNvSpPr>
              <a:spLocks/>
            </p:cNvSpPr>
            <p:nvPr/>
          </p:nvSpPr>
          <p:spPr bwMode="hidden">
            <a:xfrm rot="84182" flipH="1">
              <a:off x="3013" y="842"/>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22" name="Freeform 58"/>
            <p:cNvSpPr>
              <a:spLocks/>
            </p:cNvSpPr>
            <p:nvPr/>
          </p:nvSpPr>
          <p:spPr bwMode="hidden">
            <a:xfrm rot="802576" flipH="1">
              <a:off x="3324" y="797"/>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23" name="Freeform 59"/>
            <p:cNvSpPr>
              <a:spLocks/>
            </p:cNvSpPr>
            <p:nvPr/>
          </p:nvSpPr>
          <p:spPr bwMode="hidden">
            <a:xfrm rot="802576" flipH="1">
              <a:off x="3115" y="729"/>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24" name="Freeform 60"/>
            <p:cNvSpPr>
              <a:spLocks/>
            </p:cNvSpPr>
            <p:nvPr/>
          </p:nvSpPr>
          <p:spPr bwMode="hidden">
            <a:xfrm rot="1277471" flipH="1">
              <a:off x="3350" y="775"/>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25" name="Freeform 61"/>
            <p:cNvSpPr>
              <a:spLocks/>
            </p:cNvSpPr>
            <p:nvPr/>
          </p:nvSpPr>
          <p:spPr bwMode="hidden">
            <a:xfrm rot="1277471" flipH="1">
              <a:off x="3151" y="665"/>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26" name="Freeform 62"/>
            <p:cNvSpPr>
              <a:spLocks/>
            </p:cNvSpPr>
            <p:nvPr/>
          </p:nvSpPr>
          <p:spPr bwMode="hidden">
            <a:xfrm rot="2028410" flipH="1">
              <a:off x="3394" y="745"/>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27" name="Freeform 63"/>
            <p:cNvSpPr>
              <a:spLocks/>
            </p:cNvSpPr>
            <p:nvPr/>
          </p:nvSpPr>
          <p:spPr bwMode="hidden">
            <a:xfrm rot="2028410" flipH="1">
              <a:off x="3222" y="574"/>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28" name="Freeform 64"/>
            <p:cNvSpPr>
              <a:spLocks/>
            </p:cNvSpPr>
            <p:nvPr/>
          </p:nvSpPr>
          <p:spPr bwMode="hidden">
            <a:xfrm rot="2664424" flipH="1">
              <a:off x="3433" y="700"/>
              <a:ext cx="404" cy="69"/>
            </a:xfrm>
            <a:custGeom>
              <a:avLst/>
              <a:gdLst>
                <a:gd name="T0" fmla="*/ 0 w 2736"/>
                <a:gd name="T1" fmla="*/ 69 h 504"/>
                <a:gd name="T2" fmla="*/ 128 w 2736"/>
                <a:gd name="T3" fmla="*/ 23 h 504"/>
                <a:gd name="T4" fmla="*/ 262 w 2736"/>
                <a:gd name="T5" fmla="*/ 3 h 504"/>
                <a:gd name="T6" fmla="*/ 404 w 2736"/>
                <a:gd name="T7" fmla="*/ 3 h 504"/>
                <a:gd name="T8" fmla="*/ 402 w 2736"/>
                <a:gd name="T9" fmla="*/ 14 h 504"/>
                <a:gd name="T10" fmla="*/ 260 w 2736"/>
                <a:gd name="T11" fmla="*/ 14 h 504"/>
                <a:gd name="T12" fmla="*/ 97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29" name="Freeform 65"/>
            <p:cNvSpPr>
              <a:spLocks/>
            </p:cNvSpPr>
            <p:nvPr/>
          </p:nvSpPr>
          <p:spPr bwMode="hidden">
            <a:xfrm rot="2664424" flipH="1">
              <a:off x="3290" y="481"/>
              <a:ext cx="217" cy="109"/>
            </a:xfrm>
            <a:custGeom>
              <a:avLst/>
              <a:gdLst>
                <a:gd name="T0" fmla="*/ 1 w 1769"/>
                <a:gd name="T1" fmla="*/ 1 h 791"/>
                <a:gd name="T2" fmla="*/ 59 w 1769"/>
                <a:gd name="T3" fmla="*/ 8 h 791"/>
                <a:gd name="T4" fmla="*/ 142 w 1769"/>
                <a:gd name="T5" fmla="*/ 28 h 791"/>
                <a:gd name="T6" fmla="*/ 198 w 1769"/>
                <a:gd name="T7" fmla="*/ 60 h 791"/>
                <a:gd name="T8" fmla="*/ 215 w 1769"/>
                <a:gd name="T9" fmla="*/ 84 h 791"/>
                <a:gd name="T10" fmla="*/ 207 w 1769"/>
                <a:gd name="T11" fmla="*/ 108 h 791"/>
                <a:gd name="T12" fmla="*/ 195 w 1769"/>
                <a:gd name="T13" fmla="*/ 87 h 791"/>
                <a:gd name="T14" fmla="*/ 170 w 1769"/>
                <a:gd name="T15" fmla="*/ 63 h 791"/>
                <a:gd name="T16" fmla="*/ 136 w 1769"/>
                <a:gd name="T17" fmla="*/ 41 h 791"/>
                <a:gd name="T18" fmla="*/ 71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30" name="Freeform 66"/>
            <p:cNvSpPr>
              <a:spLocks/>
            </p:cNvSpPr>
            <p:nvPr/>
          </p:nvSpPr>
          <p:spPr bwMode="hidden">
            <a:xfrm rot="3473776" flipH="1">
              <a:off x="3518" y="685"/>
              <a:ext cx="356" cy="70"/>
            </a:xfrm>
            <a:custGeom>
              <a:avLst/>
              <a:gdLst>
                <a:gd name="T0" fmla="*/ 0 w 2736"/>
                <a:gd name="T1" fmla="*/ 70 h 504"/>
                <a:gd name="T2" fmla="*/ 112 w 2736"/>
                <a:gd name="T3" fmla="*/ 23 h 504"/>
                <a:gd name="T4" fmla="*/ 231 w 2736"/>
                <a:gd name="T5" fmla="*/ 3 h 504"/>
                <a:gd name="T6" fmla="*/ 356 w 2736"/>
                <a:gd name="T7" fmla="*/ 3 h 504"/>
                <a:gd name="T8" fmla="*/ 354 w 2736"/>
                <a:gd name="T9" fmla="*/ 14 h 504"/>
                <a:gd name="T10" fmla="*/ 230 w 2736"/>
                <a:gd name="T11" fmla="*/ 14 h 504"/>
                <a:gd name="T12" fmla="*/ 8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31" name="Freeform 67"/>
            <p:cNvSpPr>
              <a:spLocks/>
            </p:cNvSpPr>
            <p:nvPr/>
          </p:nvSpPr>
          <p:spPr bwMode="hidden">
            <a:xfrm rot="3473776" flipH="1">
              <a:off x="3438" y="450"/>
              <a:ext cx="191" cy="109"/>
            </a:xfrm>
            <a:custGeom>
              <a:avLst/>
              <a:gdLst>
                <a:gd name="T0" fmla="*/ 1 w 1769"/>
                <a:gd name="T1" fmla="*/ 1 h 791"/>
                <a:gd name="T2" fmla="*/ 52 w 1769"/>
                <a:gd name="T3" fmla="*/ 8 h 791"/>
                <a:gd name="T4" fmla="*/ 125 w 1769"/>
                <a:gd name="T5" fmla="*/ 28 h 791"/>
                <a:gd name="T6" fmla="*/ 174 w 1769"/>
                <a:gd name="T7" fmla="*/ 60 h 791"/>
                <a:gd name="T8" fmla="*/ 190 w 1769"/>
                <a:gd name="T9" fmla="*/ 84 h 791"/>
                <a:gd name="T10" fmla="*/ 182 w 1769"/>
                <a:gd name="T11" fmla="*/ 108 h 791"/>
                <a:gd name="T12" fmla="*/ 172 w 1769"/>
                <a:gd name="T13" fmla="*/ 87 h 791"/>
                <a:gd name="T14" fmla="*/ 150 w 1769"/>
                <a:gd name="T15" fmla="*/ 63 h 791"/>
                <a:gd name="T16" fmla="*/ 120 w 1769"/>
                <a:gd name="T17" fmla="*/ 41 h 791"/>
                <a:gd name="T18" fmla="*/ 63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32" name="Freeform 68"/>
            <p:cNvSpPr>
              <a:spLocks/>
            </p:cNvSpPr>
            <p:nvPr/>
          </p:nvSpPr>
          <p:spPr bwMode="hidden">
            <a:xfrm rot="4126480" flipH="1">
              <a:off x="3577" y="673"/>
              <a:ext cx="342" cy="69"/>
            </a:xfrm>
            <a:custGeom>
              <a:avLst/>
              <a:gdLst>
                <a:gd name="T0" fmla="*/ 0 w 2736"/>
                <a:gd name="T1" fmla="*/ 69 h 504"/>
                <a:gd name="T2" fmla="*/ 108 w 2736"/>
                <a:gd name="T3" fmla="*/ 23 h 504"/>
                <a:gd name="T4" fmla="*/ 222 w 2736"/>
                <a:gd name="T5" fmla="*/ 3 h 504"/>
                <a:gd name="T6" fmla="*/ 342 w 2736"/>
                <a:gd name="T7" fmla="*/ 3 h 504"/>
                <a:gd name="T8" fmla="*/ 340 w 2736"/>
                <a:gd name="T9" fmla="*/ 14 h 504"/>
                <a:gd name="T10" fmla="*/ 220 w 2736"/>
                <a:gd name="T11" fmla="*/ 14 h 504"/>
                <a:gd name="T12" fmla="*/ 82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33" name="Freeform 69"/>
            <p:cNvSpPr>
              <a:spLocks/>
            </p:cNvSpPr>
            <p:nvPr/>
          </p:nvSpPr>
          <p:spPr bwMode="hidden">
            <a:xfrm rot="4126480" flipH="1">
              <a:off x="3541" y="421"/>
              <a:ext cx="184" cy="109"/>
            </a:xfrm>
            <a:custGeom>
              <a:avLst/>
              <a:gdLst>
                <a:gd name="T0" fmla="*/ 1 w 1769"/>
                <a:gd name="T1" fmla="*/ 1 h 791"/>
                <a:gd name="T2" fmla="*/ 50 w 1769"/>
                <a:gd name="T3" fmla="*/ 8 h 791"/>
                <a:gd name="T4" fmla="*/ 120 w 1769"/>
                <a:gd name="T5" fmla="*/ 28 h 791"/>
                <a:gd name="T6" fmla="*/ 168 w 1769"/>
                <a:gd name="T7" fmla="*/ 60 h 791"/>
                <a:gd name="T8" fmla="*/ 183 w 1769"/>
                <a:gd name="T9" fmla="*/ 84 h 791"/>
                <a:gd name="T10" fmla="*/ 176 w 1769"/>
                <a:gd name="T11" fmla="*/ 108 h 791"/>
                <a:gd name="T12" fmla="*/ 165 w 1769"/>
                <a:gd name="T13" fmla="*/ 87 h 791"/>
                <a:gd name="T14" fmla="*/ 144 w 1769"/>
                <a:gd name="T15" fmla="*/ 63 h 791"/>
                <a:gd name="T16" fmla="*/ 115 w 1769"/>
                <a:gd name="T17" fmla="*/ 41 h 791"/>
                <a:gd name="T18" fmla="*/ 6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34" name="Freeform 70"/>
            <p:cNvSpPr>
              <a:spLocks/>
            </p:cNvSpPr>
            <p:nvPr/>
          </p:nvSpPr>
          <p:spPr bwMode="hidden">
            <a:xfrm rot="-1325434">
              <a:off x="3864" y="705"/>
              <a:ext cx="398" cy="70"/>
            </a:xfrm>
            <a:custGeom>
              <a:avLst/>
              <a:gdLst>
                <a:gd name="T0" fmla="*/ 0 w 2736"/>
                <a:gd name="T1" fmla="*/ 70 h 504"/>
                <a:gd name="T2" fmla="*/ 126 w 2736"/>
                <a:gd name="T3" fmla="*/ 23 h 504"/>
                <a:gd name="T4" fmla="*/ 258 w 2736"/>
                <a:gd name="T5" fmla="*/ 3 h 504"/>
                <a:gd name="T6" fmla="*/ 398 w 2736"/>
                <a:gd name="T7" fmla="*/ 3 h 504"/>
                <a:gd name="T8" fmla="*/ 396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35" name="Freeform 71"/>
            <p:cNvSpPr>
              <a:spLocks/>
            </p:cNvSpPr>
            <p:nvPr/>
          </p:nvSpPr>
          <p:spPr bwMode="hidden">
            <a:xfrm rot="-1325434">
              <a:off x="4246" y="592"/>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36" name="Freeform 72"/>
            <p:cNvSpPr>
              <a:spLocks/>
            </p:cNvSpPr>
            <p:nvPr/>
          </p:nvSpPr>
          <p:spPr bwMode="hidden">
            <a:xfrm rot="-1921064">
              <a:off x="3819" y="681"/>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37" name="Freeform 73"/>
            <p:cNvSpPr>
              <a:spLocks/>
            </p:cNvSpPr>
            <p:nvPr/>
          </p:nvSpPr>
          <p:spPr bwMode="hidden">
            <a:xfrm rot="-1921064">
              <a:off x="4181" y="518"/>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38" name="Freeform 74"/>
            <p:cNvSpPr>
              <a:spLocks/>
            </p:cNvSpPr>
            <p:nvPr/>
          </p:nvSpPr>
          <p:spPr bwMode="hidden">
            <a:xfrm rot="4578755" flipH="1">
              <a:off x="3632" y="690"/>
              <a:ext cx="332" cy="47"/>
            </a:xfrm>
            <a:custGeom>
              <a:avLst/>
              <a:gdLst>
                <a:gd name="T0" fmla="*/ 0 w 2736"/>
                <a:gd name="T1" fmla="*/ 47 h 504"/>
                <a:gd name="T2" fmla="*/ 105 w 2736"/>
                <a:gd name="T3" fmla="*/ 16 h 504"/>
                <a:gd name="T4" fmla="*/ 216 w 2736"/>
                <a:gd name="T5" fmla="*/ 2 h 504"/>
                <a:gd name="T6" fmla="*/ 332 w 2736"/>
                <a:gd name="T7" fmla="*/ 2 h 504"/>
                <a:gd name="T8" fmla="*/ 330 w 2736"/>
                <a:gd name="T9" fmla="*/ 10 h 504"/>
                <a:gd name="T10" fmla="*/ 214 w 2736"/>
                <a:gd name="T11" fmla="*/ 10 h 504"/>
                <a:gd name="T12" fmla="*/ 79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39" name="Freeform 75"/>
            <p:cNvSpPr>
              <a:spLocks/>
            </p:cNvSpPr>
            <p:nvPr/>
          </p:nvSpPr>
          <p:spPr bwMode="hidden">
            <a:xfrm rot="4578755" flipH="1">
              <a:off x="3639" y="447"/>
              <a:ext cx="178" cy="75"/>
            </a:xfrm>
            <a:custGeom>
              <a:avLst/>
              <a:gdLst>
                <a:gd name="T0" fmla="*/ 1 w 1769"/>
                <a:gd name="T1" fmla="*/ 1 h 791"/>
                <a:gd name="T2" fmla="*/ 49 w 1769"/>
                <a:gd name="T3" fmla="*/ 5 h 791"/>
                <a:gd name="T4" fmla="*/ 116 w 1769"/>
                <a:gd name="T5" fmla="*/ 19 h 791"/>
                <a:gd name="T6" fmla="*/ 162 w 1769"/>
                <a:gd name="T7" fmla="*/ 41 h 791"/>
                <a:gd name="T8" fmla="*/ 177 w 1769"/>
                <a:gd name="T9" fmla="*/ 58 h 791"/>
                <a:gd name="T10" fmla="*/ 170 w 1769"/>
                <a:gd name="T11" fmla="*/ 75 h 791"/>
                <a:gd name="T12" fmla="*/ 160 w 1769"/>
                <a:gd name="T13" fmla="*/ 60 h 791"/>
                <a:gd name="T14" fmla="*/ 140 w 1769"/>
                <a:gd name="T15" fmla="*/ 43 h 791"/>
                <a:gd name="T16" fmla="*/ 112 w 1769"/>
                <a:gd name="T17" fmla="*/ 28 h 791"/>
                <a:gd name="T18" fmla="*/ 58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240" name="Freeform 76"/>
            <p:cNvSpPr>
              <a:spLocks/>
            </p:cNvSpPr>
            <p:nvPr/>
          </p:nvSpPr>
          <p:spPr bwMode="hidden">
            <a:xfrm rot="-3857755">
              <a:off x="3715" y="678"/>
              <a:ext cx="343" cy="60"/>
            </a:xfrm>
            <a:custGeom>
              <a:avLst/>
              <a:gdLst>
                <a:gd name="T0" fmla="*/ 0 w 2736"/>
                <a:gd name="T1" fmla="*/ 60 h 504"/>
                <a:gd name="T2" fmla="*/ 108 w 2736"/>
                <a:gd name="T3" fmla="*/ 20 h 504"/>
                <a:gd name="T4" fmla="*/ 223 w 2736"/>
                <a:gd name="T5" fmla="*/ 3 h 504"/>
                <a:gd name="T6" fmla="*/ 343 w 2736"/>
                <a:gd name="T7" fmla="*/ 3 h 504"/>
                <a:gd name="T8" fmla="*/ 341 w 2736"/>
                <a:gd name="T9" fmla="*/ 12 h 504"/>
                <a:gd name="T10" fmla="*/ 221 w 2736"/>
                <a:gd name="T11" fmla="*/ 12 h 504"/>
                <a:gd name="T12" fmla="*/ 82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41" name="Freeform 77"/>
            <p:cNvSpPr>
              <a:spLocks/>
            </p:cNvSpPr>
            <p:nvPr/>
          </p:nvSpPr>
          <p:spPr bwMode="hidden">
            <a:xfrm rot="-3857755">
              <a:off x="3926" y="433"/>
              <a:ext cx="184" cy="93"/>
            </a:xfrm>
            <a:custGeom>
              <a:avLst/>
              <a:gdLst>
                <a:gd name="T0" fmla="*/ 1 w 1769"/>
                <a:gd name="T1" fmla="*/ 1 h 791"/>
                <a:gd name="T2" fmla="*/ 50 w 1769"/>
                <a:gd name="T3" fmla="*/ 7 h 791"/>
                <a:gd name="T4" fmla="*/ 120 w 1769"/>
                <a:gd name="T5" fmla="*/ 24 h 791"/>
                <a:gd name="T6" fmla="*/ 168 w 1769"/>
                <a:gd name="T7" fmla="*/ 51 h 791"/>
                <a:gd name="T8" fmla="*/ 183 w 1769"/>
                <a:gd name="T9" fmla="*/ 72 h 791"/>
                <a:gd name="T10" fmla="*/ 176 w 1769"/>
                <a:gd name="T11" fmla="*/ 93 h 791"/>
                <a:gd name="T12" fmla="*/ 165 w 1769"/>
                <a:gd name="T13" fmla="*/ 74 h 791"/>
                <a:gd name="T14" fmla="*/ 144 w 1769"/>
                <a:gd name="T15" fmla="*/ 53 h 791"/>
                <a:gd name="T16" fmla="*/ 115 w 1769"/>
                <a:gd name="T17" fmla="*/ 35 h 791"/>
                <a:gd name="T18" fmla="*/ 60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42" name="Freeform 78"/>
            <p:cNvSpPr>
              <a:spLocks/>
            </p:cNvSpPr>
            <p:nvPr/>
          </p:nvSpPr>
          <p:spPr bwMode="hidden">
            <a:xfrm rot="-2777260">
              <a:off x="3758" y="671"/>
              <a:ext cx="373" cy="87"/>
            </a:xfrm>
            <a:custGeom>
              <a:avLst/>
              <a:gdLst>
                <a:gd name="T0" fmla="*/ 0 w 2736"/>
                <a:gd name="T1" fmla="*/ 87 h 504"/>
                <a:gd name="T2" fmla="*/ 118 w 2736"/>
                <a:gd name="T3" fmla="*/ 29 h 504"/>
                <a:gd name="T4" fmla="*/ 242 w 2736"/>
                <a:gd name="T5" fmla="*/ 4 h 504"/>
                <a:gd name="T6" fmla="*/ 373 w 2736"/>
                <a:gd name="T7" fmla="*/ 4 h 504"/>
                <a:gd name="T8" fmla="*/ 371 w 2736"/>
                <a:gd name="T9" fmla="*/ 18 h 504"/>
                <a:gd name="T10" fmla="*/ 240 w 2736"/>
                <a:gd name="T11" fmla="*/ 18 h 504"/>
                <a:gd name="T12" fmla="*/ 89 w 2736"/>
                <a:gd name="T13" fmla="*/ 50 h 504"/>
                <a:gd name="T14" fmla="*/ 0 w 2736"/>
                <a:gd name="T15" fmla="*/ 8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43" name="Freeform 79"/>
            <p:cNvSpPr>
              <a:spLocks/>
            </p:cNvSpPr>
            <p:nvPr/>
          </p:nvSpPr>
          <p:spPr bwMode="hidden">
            <a:xfrm rot="-2777260">
              <a:off x="4061" y="460"/>
              <a:ext cx="200" cy="136"/>
            </a:xfrm>
            <a:custGeom>
              <a:avLst/>
              <a:gdLst>
                <a:gd name="T0" fmla="*/ 1 w 1769"/>
                <a:gd name="T1" fmla="*/ 1 h 791"/>
                <a:gd name="T2" fmla="*/ 55 w 1769"/>
                <a:gd name="T3" fmla="*/ 10 h 791"/>
                <a:gd name="T4" fmla="*/ 131 w 1769"/>
                <a:gd name="T5" fmla="*/ 34 h 791"/>
                <a:gd name="T6" fmla="*/ 182 w 1769"/>
                <a:gd name="T7" fmla="*/ 74 h 791"/>
                <a:gd name="T8" fmla="*/ 199 w 1769"/>
                <a:gd name="T9" fmla="*/ 105 h 791"/>
                <a:gd name="T10" fmla="*/ 191 w 1769"/>
                <a:gd name="T11" fmla="*/ 135 h 791"/>
                <a:gd name="T12" fmla="*/ 180 w 1769"/>
                <a:gd name="T13" fmla="*/ 109 h 791"/>
                <a:gd name="T14" fmla="*/ 157 w 1769"/>
                <a:gd name="T15" fmla="*/ 78 h 791"/>
                <a:gd name="T16" fmla="*/ 125 w 1769"/>
                <a:gd name="T17" fmla="*/ 51 h 791"/>
                <a:gd name="T18" fmla="*/ 66 w 1769"/>
                <a:gd name="T19" fmla="*/ 26 h 791"/>
                <a:gd name="T20" fmla="*/ 0 w 1769"/>
                <a:gd name="T21" fmla="*/ 1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44" name="Freeform 80"/>
            <p:cNvSpPr>
              <a:spLocks/>
            </p:cNvSpPr>
            <p:nvPr/>
          </p:nvSpPr>
          <p:spPr bwMode="hidden">
            <a:xfrm rot="-4903748">
              <a:off x="3695" y="685"/>
              <a:ext cx="308" cy="28"/>
            </a:xfrm>
            <a:custGeom>
              <a:avLst/>
              <a:gdLst>
                <a:gd name="T0" fmla="*/ 0 w 2736"/>
                <a:gd name="T1" fmla="*/ 28 h 504"/>
                <a:gd name="T2" fmla="*/ 97 w 2736"/>
                <a:gd name="T3" fmla="*/ 9 h 504"/>
                <a:gd name="T4" fmla="*/ 200 w 2736"/>
                <a:gd name="T5" fmla="*/ 1 h 504"/>
                <a:gd name="T6" fmla="*/ 308 w 2736"/>
                <a:gd name="T7" fmla="*/ 1 h 504"/>
                <a:gd name="T8" fmla="*/ 306 w 2736"/>
                <a:gd name="T9" fmla="*/ 6 h 504"/>
                <a:gd name="T10" fmla="*/ 199 w 2736"/>
                <a:gd name="T11" fmla="*/ 6 h 504"/>
                <a:gd name="T12" fmla="*/ 74 w 2736"/>
                <a:gd name="T13" fmla="*/ 16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45" name="Freeform 81"/>
            <p:cNvSpPr>
              <a:spLocks/>
            </p:cNvSpPr>
            <p:nvPr/>
          </p:nvSpPr>
          <p:spPr bwMode="hidden">
            <a:xfrm rot="-4903748">
              <a:off x="3809" y="447"/>
              <a:ext cx="165" cy="43"/>
            </a:xfrm>
            <a:custGeom>
              <a:avLst/>
              <a:gdLst>
                <a:gd name="T0" fmla="*/ 0 w 1769"/>
                <a:gd name="T1" fmla="*/ 0 h 791"/>
                <a:gd name="T2" fmla="*/ 45 w 1769"/>
                <a:gd name="T3" fmla="*/ 3 h 791"/>
                <a:gd name="T4" fmla="*/ 108 w 1769"/>
                <a:gd name="T5" fmla="*/ 11 h 791"/>
                <a:gd name="T6" fmla="*/ 150 w 1769"/>
                <a:gd name="T7" fmla="*/ 23 h 791"/>
                <a:gd name="T8" fmla="*/ 164 w 1769"/>
                <a:gd name="T9" fmla="*/ 33 h 791"/>
                <a:gd name="T10" fmla="*/ 158 w 1769"/>
                <a:gd name="T11" fmla="*/ 43 h 791"/>
                <a:gd name="T12" fmla="*/ 148 w 1769"/>
                <a:gd name="T13" fmla="*/ 34 h 791"/>
                <a:gd name="T14" fmla="*/ 130 w 1769"/>
                <a:gd name="T15" fmla="*/ 25 h 791"/>
                <a:gd name="T16" fmla="*/ 103 w 1769"/>
                <a:gd name="T17" fmla="*/ 16 h 791"/>
                <a:gd name="T18" fmla="*/ 54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246" name="Freeform 82"/>
            <p:cNvSpPr>
              <a:spLocks/>
            </p:cNvSpPr>
            <p:nvPr/>
          </p:nvSpPr>
          <p:spPr bwMode="hidden">
            <a:xfrm rot="18335692" flipH="1">
              <a:off x="3278" y="1175"/>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47" name="Freeform 83"/>
            <p:cNvSpPr>
              <a:spLocks/>
            </p:cNvSpPr>
            <p:nvPr/>
          </p:nvSpPr>
          <p:spPr bwMode="hidden">
            <a:xfrm rot="18335692" flipH="1">
              <a:off x="3186" y="1510"/>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48" name="Freeform 84"/>
            <p:cNvSpPr>
              <a:spLocks/>
            </p:cNvSpPr>
            <p:nvPr/>
          </p:nvSpPr>
          <p:spPr bwMode="hidden">
            <a:xfrm rot="17542885" flipH="1">
              <a:off x="3362" y="1208"/>
              <a:ext cx="515" cy="101"/>
            </a:xfrm>
            <a:custGeom>
              <a:avLst/>
              <a:gdLst>
                <a:gd name="T0" fmla="*/ 0 w 2736"/>
                <a:gd name="T1" fmla="*/ 101 h 504"/>
                <a:gd name="T2" fmla="*/ 163 w 2736"/>
                <a:gd name="T3" fmla="*/ 34 h 504"/>
                <a:gd name="T4" fmla="*/ 334 w 2736"/>
                <a:gd name="T5" fmla="*/ 5 h 504"/>
                <a:gd name="T6" fmla="*/ 515 w 2736"/>
                <a:gd name="T7" fmla="*/ 5 h 504"/>
                <a:gd name="T8" fmla="*/ 512 w 2736"/>
                <a:gd name="T9" fmla="*/ 21 h 504"/>
                <a:gd name="T10" fmla="*/ 332 w 2736"/>
                <a:gd name="T11" fmla="*/ 21 h 504"/>
                <a:gd name="T12" fmla="*/ 12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49" name="Freeform 85"/>
            <p:cNvSpPr>
              <a:spLocks/>
            </p:cNvSpPr>
            <p:nvPr/>
          </p:nvSpPr>
          <p:spPr bwMode="hidden">
            <a:xfrm rot="17542885" flipH="1">
              <a:off x="3364" y="1550"/>
              <a:ext cx="276" cy="158"/>
            </a:xfrm>
            <a:custGeom>
              <a:avLst/>
              <a:gdLst>
                <a:gd name="T0" fmla="*/ 1 w 1769"/>
                <a:gd name="T1" fmla="*/ 2 h 791"/>
                <a:gd name="T2" fmla="*/ 76 w 1769"/>
                <a:gd name="T3" fmla="*/ 11 h 791"/>
                <a:gd name="T4" fmla="*/ 181 w 1769"/>
                <a:gd name="T5" fmla="*/ 40 h 791"/>
                <a:gd name="T6" fmla="*/ 251 w 1769"/>
                <a:gd name="T7" fmla="*/ 86 h 791"/>
                <a:gd name="T8" fmla="*/ 274 w 1769"/>
                <a:gd name="T9" fmla="*/ 122 h 791"/>
                <a:gd name="T10" fmla="*/ 264 w 1769"/>
                <a:gd name="T11" fmla="*/ 157 h 791"/>
                <a:gd name="T12" fmla="*/ 248 w 1769"/>
                <a:gd name="T13" fmla="*/ 126 h 791"/>
                <a:gd name="T14" fmla="*/ 217 w 1769"/>
                <a:gd name="T15" fmla="*/ 91 h 791"/>
                <a:gd name="T16" fmla="*/ 173 w 1769"/>
                <a:gd name="T17" fmla="*/ 59 h 791"/>
                <a:gd name="T18" fmla="*/ 91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50" name="Freeform 86"/>
            <p:cNvSpPr>
              <a:spLocks/>
            </p:cNvSpPr>
            <p:nvPr/>
          </p:nvSpPr>
          <p:spPr bwMode="hidden">
            <a:xfrm rot="16870650" flipH="1">
              <a:off x="3452" y="1220"/>
              <a:ext cx="495" cy="91"/>
            </a:xfrm>
            <a:custGeom>
              <a:avLst/>
              <a:gdLst>
                <a:gd name="T0" fmla="*/ 0 w 2736"/>
                <a:gd name="T1" fmla="*/ 91 h 504"/>
                <a:gd name="T2" fmla="*/ 156 w 2736"/>
                <a:gd name="T3" fmla="*/ 30 h 504"/>
                <a:gd name="T4" fmla="*/ 321 w 2736"/>
                <a:gd name="T5" fmla="*/ 4 h 504"/>
                <a:gd name="T6" fmla="*/ 495 w 2736"/>
                <a:gd name="T7" fmla="*/ 4 h 504"/>
                <a:gd name="T8" fmla="*/ 492 w 2736"/>
                <a:gd name="T9" fmla="*/ 19 h 504"/>
                <a:gd name="T10" fmla="*/ 319 w 2736"/>
                <a:gd name="T11" fmla="*/ 19 h 504"/>
                <a:gd name="T12" fmla="*/ 118 w 2736"/>
                <a:gd name="T13" fmla="*/ 53 h 504"/>
                <a:gd name="T14" fmla="*/ 0 w 2736"/>
                <a:gd name="T15" fmla="*/ 9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251" name="Freeform 87"/>
            <p:cNvSpPr>
              <a:spLocks/>
            </p:cNvSpPr>
            <p:nvPr/>
          </p:nvSpPr>
          <p:spPr bwMode="hidden">
            <a:xfrm rot="16870650" flipH="1">
              <a:off x="3525" y="1567"/>
              <a:ext cx="265" cy="142"/>
            </a:xfrm>
            <a:custGeom>
              <a:avLst/>
              <a:gdLst>
                <a:gd name="T0" fmla="*/ 1 w 1769"/>
                <a:gd name="T1" fmla="*/ 1 h 791"/>
                <a:gd name="T2" fmla="*/ 73 w 1769"/>
                <a:gd name="T3" fmla="*/ 10 h 791"/>
                <a:gd name="T4" fmla="*/ 173 w 1769"/>
                <a:gd name="T5" fmla="*/ 36 h 791"/>
                <a:gd name="T6" fmla="*/ 241 w 1769"/>
                <a:gd name="T7" fmla="*/ 78 h 791"/>
                <a:gd name="T8" fmla="*/ 263 w 1769"/>
                <a:gd name="T9" fmla="*/ 109 h 791"/>
                <a:gd name="T10" fmla="*/ 253 w 1769"/>
                <a:gd name="T11" fmla="*/ 141 h 791"/>
                <a:gd name="T12" fmla="*/ 238 w 1769"/>
                <a:gd name="T13" fmla="*/ 113 h 791"/>
                <a:gd name="T14" fmla="*/ 208 w 1769"/>
                <a:gd name="T15" fmla="*/ 82 h 791"/>
                <a:gd name="T16" fmla="*/ 166 w 1769"/>
                <a:gd name="T17" fmla="*/ 53 h 791"/>
                <a:gd name="T18" fmla="*/ 87 w 1769"/>
                <a:gd name="T19" fmla="*/ 27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52" name="Freeform 88"/>
            <p:cNvSpPr>
              <a:spLocks/>
            </p:cNvSpPr>
            <p:nvPr/>
          </p:nvSpPr>
          <p:spPr bwMode="hidden">
            <a:xfrm rot="3144576">
              <a:off x="3801" y="1158"/>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53" name="Freeform 89"/>
            <p:cNvSpPr>
              <a:spLocks/>
            </p:cNvSpPr>
            <p:nvPr/>
          </p:nvSpPr>
          <p:spPr bwMode="hidden">
            <a:xfrm rot="3144576">
              <a:off x="4165" y="1485"/>
              <a:ext cx="299" cy="159"/>
            </a:xfrm>
            <a:custGeom>
              <a:avLst/>
              <a:gdLst>
                <a:gd name="T0" fmla="*/ 1 w 1769"/>
                <a:gd name="T1" fmla="*/ 2 h 791"/>
                <a:gd name="T2" fmla="*/ 82 w 1769"/>
                <a:gd name="T3" fmla="*/ 11 h 791"/>
                <a:gd name="T4" fmla="*/ 196 w 1769"/>
                <a:gd name="T5" fmla="*/ 40 h 791"/>
                <a:gd name="T6" fmla="*/ 272 w 1769"/>
                <a:gd name="T7" fmla="*/ 87 h 791"/>
                <a:gd name="T8" fmla="*/ 297 w 1769"/>
                <a:gd name="T9" fmla="*/ 122 h 791"/>
                <a:gd name="T10" fmla="*/ 285 w 1769"/>
                <a:gd name="T11" fmla="*/ 158 h 791"/>
                <a:gd name="T12" fmla="*/ 269 w 1769"/>
                <a:gd name="T13" fmla="*/ 127 h 791"/>
                <a:gd name="T14" fmla="*/ 235 w 1769"/>
                <a:gd name="T15" fmla="*/ 91 h 791"/>
                <a:gd name="T16" fmla="*/ 187 w 1769"/>
                <a:gd name="T17" fmla="*/ 59 h 791"/>
                <a:gd name="T18" fmla="*/ 98 w 1769"/>
                <a:gd name="T19" fmla="*/ 31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54" name="Freeform 90"/>
            <p:cNvSpPr>
              <a:spLocks/>
            </p:cNvSpPr>
            <p:nvPr/>
          </p:nvSpPr>
          <p:spPr bwMode="hidden">
            <a:xfrm rot="3745735">
              <a:off x="3762" y="1196"/>
              <a:ext cx="533" cy="97"/>
            </a:xfrm>
            <a:custGeom>
              <a:avLst/>
              <a:gdLst>
                <a:gd name="T0" fmla="*/ 0 w 2736"/>
                <a:gd name="T1" fmla="*/ 97 h 504"/>
                <a:gd name="T2" fmla="*/ 168 w 2736"/>
                <a:gd name="T3" fmla="*/ 32 h 504"/>
                <a:gd name="T4" fmla="*/ 346 w 2736"/>
                <a:gd name="T5" fmla="*/ 5 h 504"/>
                <a:gd name="T6" fmla="*/ 533 w 2736"/>
                <a:gd name="T7" fmla="*/ 5 h 504"/>
                <a:gd name="T8" fmla="*/ 530 w 2736"/>
                <a:gd name="T9" fmla="*/ 20 h 504"/>
                <a:gd name="T10" fmla="*/ 344 w 2736"/>
                <a:gd name="T11" fmla="*/ 20 h 504"/>
                <a:gd name="T12" fmla="*/ 127 w 2736"/>
                <a:gd name="T13" fmla="*/ 56 h 504"/>
                <a:gd name="T14" fmla="*/ 0 w 2736"/>
                <a:gd name="T15" fmla="*/ 9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55" name="Freeform 91"/>
            <p:cNvSpPr>
              <a:spLocks/>
            </p:cNvSpPr>
            <p:nvPr/>
          </p:nvSpPr>
          <p:spPr bwMode="hidden">
            <a:xfrm rot="3745735">
              <a:off x="4047" y="1543"/>
              <a:ext cx="286" cy="152"/>
            </a:xfrm>
            <a:custGeom>
              <a:avLst/>
              <a:gdLst>
                <a:gd name="T0" fmla="*/ 1 w 1769"/>
                <a:gd name="T1" fmla="*/ 2 h 791"/>
                <a:gd name="T2" fmla="*/ 78 w 1769"/>
                <a:gd name="T3" fmla="*/ 11 h 791"/>
                <a:gd name="T4" fmla="*/ 187 w 1769"/>
                <a:gd name="T5" fmla="*/ 38 h 791"/>
                <a:gd name="T6" fmla="*/ 260 w 1769"/>
                <a:gd name="T7" fmla="*/ 83 h 791"/>
                <a:gd name="T8" fmla="*/ 284 w 1769"/>
                <a:gd name="T9" fmla="*/ 117 h 791"/>
                <a:gd name="T10" fmla="*/ 273 w 1769"/>
                <a:gd name="T11" fmla="*/ 151 h 791"/>
                <a:gd name="T12" fmla="*/ 257 w 1769"/>
                <a:gd name="T13" fmla="*/ 121 h 791"/>
                <a:gd name="T14" fmla="*/ 225 w 1769"/>
                <a:gd name="T15" fmla="*/ 87 h 791"/>
                <a:gd name="T16" fmla="*/ 179 w 1769"/>
                <a:gd name="T17" fmla="*/ 57 h 791"/>
                <a:gd name="T18" fmla="*/ 94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56" name="Freeform 92"/>
            <p:cNvSpPr>
              <a:spLocks/>
            </p:cNvSpPr>
            <p:nvPr/>
          </p:nvSpPr>
          <p:spPr bwMode="hidden">
            <a:xfrm rot="4286818">
              <a:off x="3705" y="1235"/>
              <a:ext cx="517" cy="79"/>
            </a:xfrm>
            <a:custGeom>
              <a:avLst/>
              <a:gdLst>
                <a:gd name="T0" fmla="*/ 0 w 2736"/>
                <a:gd name="T1" fmla="*/ 79 h 504"/>
                <a:gd name="T2" fmla="*/ 163 w 2736"/>
                <a:gd name="T3" fmla="*/ 26 h 504"/>
                <a:gd name="T4" fmla="*/ 336 w 2736"/>
                <a:gd name="T5" fmla="*/ 4 h 504"/>
                <a:gd name="T6" fmla="*/ 517 w 2736"/>
                <a:gd name="T7" fmla="*/ 4 h 504"/>
                <a:gd name="T8" fmla="*/ 514 w 2736"/>
                <a:gd name="T9" fmla="*/ 16 h 504"/>
                <a:gd name="T10" fmla="*/ 333 w 2736"/>
                <a:gd name="T11" fmla="*/ 16 h 504"/>
                <a:gd name="T12" fmla="*/ 124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57" name="Freeform 93"/>
            <p:cNvSpPr>
              <a:spLocks/>
            </p:cNvSpPr>
            <p:nvPr/>
          </p:nvSpPr>
          <p:spPr bwMode="hidden">
            <a:xfrm rot="4286818">
              <a:off x="3923" y="1585"/>
              <a:ext cx="278" cy="125"/>
            </a:xfrm>
            <a:custGeom>
              <a:avLst/>
              <a:gdLst>
                <a:gd name="T0" fmla="*/ 1 w 1769"/>
                <a:gd name="T1" fmla="*/ 1 h 791"/>
                <a:gd name="T2" fmla="*/ 76 w 1769"/>
                <a:gd name="T3" fmla="*/ 9 h 791"/>
                <a:gd name="T4" fmla="*/ 182 w 1769"/>
                <a:gd name="T5" fmla="*/ 32 h 791"/>
                <a:gd name="T6" fmla="*/ 253 w 1769"/>
                <a:gd name="T7" fmla="*/ 68 h 791"/>
                <a:gd name="T8" fmla="*/ 276 w 1769"/>
                <a:gd name="T9" fmla="*/ 96 h 791"/>
                <a:gd name="T10" fmla="*/ 265 w 1769"/>
                <a:gd name="T11" fmla="*/ 124 h 791"/>
                <a:gd name="T12" fmla="*/ 250 w 1769"/>
                <a:gd name="T13" fmla="*/ 100 h 791"/>
                <a:gd name="T14" fmla="*/ 218 w 1769"/>
                <a:gd name="T15" fmla="*/ 72 h 791"/>
                <a:gd name="T16" fmla="*/ 174 w 1769"/>
                <a:gd name="T17" fmla="*/ 47 h 791"/>
                <a:gd name="T18" fmla="*/ 91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58" name="Freeform 94"/>
            <p:cNvSpPr>
              <a:spLocks/>
            </p:cNvSpPr>
            <p:nvPr/>
          </p:nvSpPr>
          <p:spPr bwMode="hidden">
            <a:xfrm rot="4898956">
              <a:off x="3665" y="1252"/>
              <a:ext cx="475" cy="80"/>
            </a:xfrm>
            <a:custGeom>
              <a:avLst/>
              <a:gdLst>
                <a:gd name="T0" fmla="*/ 0 w 2736"/>
                <a:gd name="T1" fmla="*/ 80 h 504"/>
                <a:gd name="T2" fmla="*/ 150 w 2736"/>
                <a:gd name="T3" fmla="*/ 27 h 504"/>
                <a:gd name="T4" fmla="*/ 308 w 2736"/>
                <a:gd name="T5" fmla="*/ 4 h 504"/>
                <a:gd name="T6" fmla="*/ 475 w 2736"/>
                <a:gd name="T7" fmla="*/ 4 h 504"/>
                <a:gd name="T8" fmla="*/ 472 w 2736"/>
                <a:gd name="T9" fmla="*/ 16 h 504"/>
                <a:gd name="T10" fmla="*/ 306 w 2736"/>
                <a:gd name="T11" fmla="*/ 16 h 504"/>
                <a:gd name="T12" fmla="*/ 114 w 2736"/>
                <a:gd name="T13" fmla="*/ 46 h 504"/>
                <a:gd name="T14" fmla="*/ 0 w 2736"/>
                <a:gd name="T15" fmla="*/ 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259" name="Freeform 95"/>
            <p:cNvSpPr>
              <a:spLocks/>
            </p:cNvSpPr>
            <p:nvPr/>
          </p:nvSpPr>
          <p:spPr bwMode="hidden">
            <a:xfrm rot="4898956">
              <a:off x="3804" y="1581"/>
              <a:ext cx="255" cy="125"/>
            </a:xfrm>
            <a:custGeom>
              <a:avLst/>
              <a:gdLst>
                <a:gd name="T0" fmla="*/ 1 w 1769"/>
                <a:gd name="T1" fmla="*/ 1 h 791"/>
                <a:gd name="T2" fmla="*/ 70 w 1769"/>
                <a:gd name="T3" fmla="*/ 9 h 791"/>
                <a:gd name="T4" fmla="*/ 167 w 1769"/>
                <a:gd name="T5" fmla="*/ 32 h 791"/>
                <a:gd name="T6" fmla="*/ 232 w 1769"/>
                <a:gd name="T7" fmla="*/ 68 h 791"/>
                <a:gd name="T8" fmla="*/ 253 w 1769"/>
                <a:gd name="T9" fmla="*/ 96 h 791"/>
                <a:gd name="T10" fmla="*/ 243 w 1769"/>
                <a:gd name="T11" fmla="*/ 124 h 791"/>
                <a:gd name="T12" fmla="*/ 229 w 1769"/>
                <a:gd name="T13" fmla="*/ 100 h 791"/>
                <a:gd name="T14" fmla="*/ 200 w 1769"/>
                <a:gd name="T15" fmla="*/ 72 h 791"/>
                <a:gd name="T16" fmla="*/ 160 w 1769"/>
                <a:gd name="T17" fmla="*/ 47 h 791"/>
                <a:gd name="T18" fmla="*/ 84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60" name="Freeform 96"/>
            <p:cNvSpPr>
              <a:spLocks/>
            </p:cNvSpPr>
            <p:nvPr/>
          </p:nvSpPr>
          <p:spPr bwMode="hidden">
            <a:xfrm rot="5755659">
              <a:off x="3570" y="1267"/>
              <a:ext cx="464" cy="60"/>
            </a:xfrm>
            <a:custGeom>
              <a:avLst/>
              <a:gdLst>
                <a:gd name="T0" fmla="*/ 0 w 2736"/>
                <a:gd name="T1" fmla="*/ 60 h 504"/>
                <a:gd name="T2" fmla="*/ 147 w 2736"/>
                <a:gd name="T3" fmla="*/ 20 h 504"/>
                <a:gd name="T4" fmla="*/ 301 w 2736"/>
                <a:gd name="T5" fmla="*/ 3 h 504"/>
                <a:gd name="T6" fmla="*/ 464 w 2736"/>
                <a:gd name="T7" fmla="*/ 3 h 504"/>
                <a:gd name="T8" fmla="*/ 461 w 2736"/>
                <a:gd name="T9" fmla="*/ 12 h 504"/>
                <a:gd name="T10" fmla="*/ 299 w 2736"/>
                <a:gd name="T11" fmla="*/ 12 h 504"/>
                <a:gd name="T12" fmla="*/ 111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vi-VN"/>
            </a:p>
          </p:txBody>
        </p:sp>
        <p:sp>
          <p:nvSpPr>
            <p:cNvPr id="3261" name="Freeform 97"/>
            <p:cNvSpPr>
              <a:spLocks/>
            </p:cNvSpPr>
            <p:nvPr/>
          </p:nvSpPr>
          <p:spPr bwMode="hidden">
            <a:xfrm rot="5755659">
              <a:off x="3618" y="1599"/>
              <a:ext cx="249" cy="95"/>
            </a:xfrm>
            <a:custGeom>
              <a:avLst/>
              <a:gdLst>
                <a:gd name="T0" fmla="*/ 1 w 1769"/>
                <a:gd name="T1" fmla="*/ 1 h 791"/>
                <a:gd name="T2" fmla="*/ 68 w 1769"/>
                <a:gd name="T3" fmla="*/ 7 h 791"/>
                <a:gd name="T4" fmla="*/ 163 w 1769"/>
                <a:gd name="T5" fmla="*/ 24 h 791"/>
                <a:gd name="T6" fmla="*/ 227 w 1769"/>
                <a:gd name="T7" fmla="*/ 52 h 791"/>
                <a:gd name="T8" fmla="*/ 247 w 1769"/>
                <a:gd name="T9" fmla="*/ 73 h 791"/>
                <a:gd name="T10" fmla="*/ 238 w 1769"/>
                <a:gd name="T11" fmla="*/ 95 h 791"/>
                <a:gd name="T12" fmla="*/ 224 w 1769"/>
                <a:gd name="T13" fmla="*/ 76 h 791"/>
                <a:gd name="T14" fmla="*/ 196 w 1769"/>
                <a:gd name="T15" fmla="*/ 55 h 791"/>
                <a:gd name="T16" fmla="*/ 156 w 1769"/>
                <a:gd name="T17" fmla="*/ 36 h 791"/>
                <a:gd name="T18" fmla="*/ 82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262" name="Freeform 98"/>
            <p:cNvSpPr>
              <a:spLocks/>
            </p:cNvSpPr>
            <p:nvPr/>
          </p:nvSpPr>
          <p:spPr bwMode="hidden">
            <a:xfrm flipH="1">
              <a:off x="3553" y="1154"/>
              <a:ext cx="157" cy="478"/>
            </a:xfrm>
            <a:custGeom>
              <a:avLst/>
              <a:gdLst>
                <a:gd name="T0" fmla="*/ 0 w 776"/>
                <a:gd name="T1" fmla="*/ 13 h 2368"/>
                <a:gd name="T2" fmla="*/ 49 w 776"/>
                <a:gd name="T3" fmla="*/ 3 h 2368"/>
                <a:gd name="T4" fmla="*/ 19 w 776"/>
                <a:gd name="T5" fmla="*/ 32 h 2368"/>
                <a:gd name="T6" fmla="*/ 68 w 776"/>
                <a:gd name="T7" fmla="*/ 32 h 2368"/>
                <a:gd name="T8" fmla="*/ 39 w 776"/>
                <a:gd name="T9" fmla="*/ 61 h 2368"/>
                <a:gd name="T10" fmla="*/ 78 w 776"/>
                <a:gd name="T11" fmla="*/ 71 h 2368"/>
                <a:gd name="T12" fmla="*/ 58 w 776"/>
                <a:gd name="T13" fmla="*/ 90 h 2368"/>
                <a:gd name="T14" fmla="*/ 97 w 776"/>
                <a:gd name="T15" fmla="*/ 100 h 2368"/>
                <a:gd name="T16" fmla="*/ 78 w 776"/>
                <a:gd name="T17" fmla="*/ 120 h 2368"/>
                <a:gd name="T18" fmla="*/ 107 w 776"/>
                <a:gd name="T19" fmla="*/ 129 h 2368"/>
                <a:gd name="T20" fmla="*/ 97 w 776"/>
                <a:gd name="T21" fmla="*/ 149 h 2368"/>
                <a:gd name="T22" fmla="*/ 117 w 776"/>
                <a:gd name="T23" fmla="*/ 168 h 2368"/>
                <a:gd name="T24" fmla="*/ 117 w 776"/>
                <a:gd name="T25" fmla="*/ 187 h 2368"/>
                <a:gd name="T26" fmla="*/ 136 w 776"/>
                <a:gd name="T27" fmla="*/ 216 h 2368"/>
                <a:gd name="T28" fmla="*/ 126 w 776"/>
                <a:gd name="T29" fmla="*/ 245 h 2368"/>
                <a:gd name="T30" fmla="*/ 146 w 776"/>
                <a:gd name="T31" fmla="*/ 265 h 2368"/>
                <a:gd name="T32" fmla="*/ 136 w 776"/>
                <a:gd name="T33" fmla="*/ 294 h 2368"/>
                <a:gd name="T34" fmla="*/ 146 w 776"/>
                <a:gd name="T35" fmla="*/ 323 h 2368"/>
                <a:gd name="T36" fmla="*/ 136 w 776"/>
                <a:gd name="T37" fmla="*/ 342 h 2368"/>
                <a:gd name="T38" fmla="*/ 155 w 776"/>
                <a:gd name="T39" fmla="*/ 371 h 2368"/>
                <a:gd name="T40" fmla="*/ 146 w 776"/>
                <a:gd name="T41" fmla="*/ 400 h 2368"/>
                <a:gd name="T42" fmla="*/ 155 w 776"/>
                <a:gd name="T43" fmla="*/ 439 h 2368"/>
                <a:gd name="T44" fmla="*/ 146 w 776"/>
                <a:gd name="T45" fmla="*/ 449 h 2368"/>
                <a:gd name="T46" fmla="*/ 155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vi-VN"/>
            </a:p>
          </p:txBody>
        </p:sp>
        <p:sp>
          <p:nvSpPr>
            <p:cNvPr id="3263" name="Arc 99"/>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pPr algn="ctr"/>
              <a:endParaRPr lang="vi-VN" sz="2400"/>
            </a:p>
          </p:txBody>
        </p:sp>
        <p:sp>
          <p:nvSpPr>
            <p:cNvPr id="3264" name="Arc 100"/>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rot="10800000" wrap="none" anchor="ctr"/>
            <a:lstStyle/>
            <a:p>
              <a:pPr algn="ctr"/>
              <a:endParaRPr lang="vi-VN" sz="2400"/>
            </a:p>
          </p:txBody>
        </p:sp>
        <p:sp>
          <p:nvSpPr>
            <p:cNvPr id="3265" name="Arc 101"/>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pPr algn="ctr"/>
              <a:endParaRPr lang="vi-VN" sz="2400"/>
            </a:p>
          </p:txBody>
        </p:sp>
        <p:sp>
          <p:nvSpPr>
            <p:cNvPr id="3266" name="Arc 102"/>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pPr algn="ctr"/>
              <a:endParaRPr lang="vi-VN" sz="2400"/>
            </a:p>
          </p:txBody>
        </p:sp>
        <p:sp>
          <p:nvSpPr>
            <p:cNvPr id="3267" name="Arc 103"/>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pPr algn="ctr"/>
              <a:endParaRPr lang="vi-VN" sz="2400"/>
            </a:p>
          </p:txBody>
        </p:sp>
        <p:sp>
          <p:nvSpPr>
            <p:cNvPr id="3268" name="Arc 104"/>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pPr algn="ctr"/>
              <a:endParaRPr lang="vi-VN" sz="2400"/>
            </a:p>
          </p:txBody>
        </p:sp>
        <p:sp>
          <p:nvSpPr>
            <p:cNvPr id="3269" name="Arc 105"/>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pPr algn="ctr"/>
              <a:endParaRPr lang="vi-VN" sz="2400"/>
            </a:p>
          </p:txBody>
        </p:sp>
        <p:sp>
          <p:nvSpPr>
            <p:cNvPr id="3270" name="Arc 106"/>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pPr algn="ctr"/>
              <a:endParaRPr lang="vi-VN" sz="2400"/>
            </a:p>
          </p:txBody>
        </p:sp>
        <p:sp>
          <p:nvSpPr>
            <p:cNvPr id="3271" name="Freeform 107"/>
            <p:cNvSpPr>
              <a:spLocks/>
            </p:cNvSpPr>
            <p:nvPr/>
          </p:nvSpPr>
          <p:spPr bwMode="hidden">
            <a:xfrm>
              <a:off x="3996" y="1236"/>
              <a:ext cx="156" cy="478"/>
            </a:xfrm>
            <a:custGeom>
              <a:avLst/>
              <a:gdLst>
                <a:gd name="T0" fmla="*/ 0 w 776"/>
                <a:gd name="T1" fmla="*/ 13 h 2368"/>
                <a:gd name="T2" fmla="*/ 48 w 776"/>
                <a:gd name="T3" fmla="*/ 3 h 2368"/>
                <a:gd name="T4" fmla="*/ 19 w 776"/>
                <a:gd name="T5" fmla="*/ 32 h 2368"/>
                <a:gd name="T6" fmla="*/ 68 w 776"/>
                <a:gd name="T7" fmla="*/ 32 h 2368"/>
                <a:gd name="T8" fmla="*/ 39 w 776"/>
                <a:gd name="T9" fmla="*/ 61 h 2368"/>
                <a:gd name="T10" fmla="*/ 77 w 776"/>
                <a:gd name="T11" fmla="*/ 71 h 2368"/>
                <a:gd name="T12" fmla="*/ 58 w 776"/>
                <a:gd name="T13" fmla="*/ 90 h 2368"/>
                <a:gd name="T14" fmla="*/ 96 w 776"/>
                <a:gd name="T15" fmla="*/ 100 h 2368"/>
                <a:gd name="T16" fmla="*/ 77 w 776"/>
                <a:gd name="T17" fmla="*/ 120 h 2368"/>
                <a:gd name="T18" fmla="*/ 106 w 776"/>
                <a:gd name="T19" fmla="*/ 129 h 2368"/>
                <a:gd name="T20" fmla="*/ 96 w 776"/>
                <a:gd name="T21" fmla="*/ 149 h 2368"/>
                <a:gd name="T22" fmla="*/ 116 w 776"/>
                <a:gd name="T23" fmla="*/ 168 h 2368"/>
                <a:gd name="T24" fmla="*/ 116 w 776"/>
                <a:gd name="T25" fmla="*/ 187 h 2368"/>
                <a:gd name="T26" fmla="*/ 135 w 776"/>
                <a:gd name="T27" fmla="*/ 216 h 2368"/>
                <a:gd name="T28" fmla="*/ 125 w 776"/>
                <a:gd name="T29" fmla="*/ 245 h 2368"/>
                <a:gd name="T30" fmla="*/ 145 w 776"/>
                <a:gd name="T31" fmla="*/ 265 h 2368"/>
                <a:gd name="T32" fmla="*/ 135 w 776"/>
                <a:gd name="T33" fmla="*/ 294 h 2368"/>
                <a:gd name="T34" fmla="*/ 145 w 776"/>
                <a:gd name="T35" fmla="*/ 323 h 2368"/>
                <a:gd name="T36" fmla="*/ 135 w 776"/>
                <a:gd name="T37" fmla="*/ 342 h 2368"/>
                <a:gd name="T38" fmla="*/ 154 w 776"/>
                <a:gd name="T39" fmla="*/ 371 h 2368"/>
                <a:gd name="T40" fmla="*/ 145 w 776"/>
                <a:gd name="T41" fmla="*/ 400 h 2368"/>
                <a:gd name="T42" fmla="*/ 154 w 776"/>
                <a:gd name="T43" fmla="*/ 439 h 2368"/>
                <a:gd name="T44" fmla="*/ 145 w 776"/>
                <a:gd name="T45" fmla="*/ 449 h 2368"/>
                <a:gd name="T46" fmla="*/ 154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vi-VN"/>
            </a:p>
          </p:txBody>
        </p:sp>
        <p:sp>
          <p:nvSpPr>
            <p:cNvPr id="3272" name="Freeform 108"/>
            <p:cNvSpPr>
              <a:spLocks/>
            </p:cNvSpPr>
            <p:nvPr/>
          </p:nvSpPr>
          <p:spPr bwMode="hidden">
            <a:xfrm rot="19660755" flipV="1">
              <a:off x="3752" y="1079"/>
              <a:ext cx="142" cy="270"/>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3 h 2368"/>
                <a:gd name="T20" fmla="*/ 88 w 776"/>
                <a:gd name="T21" fmla="*/ 84 h 2368"/>
                <a:gd name="T22" fmla="*/ 105 w 776"/>
                <a:gd name="T23" fmla="*/ 95 h 2368"/>
                <a:gd name="T24" fmla="*/ 105 w 776"/>
                <a:gd name="T25" fmla="*/ 106 h 2368"/>
                <a:gd name="T26" fmla="*/ 123 w 776"/>
                <a:gd name="T27" fmla="*/ 122 h 2368"/>
                <a:gd name="T28" fmla="*/ 114 w 776"/>
                <a:gd name="T29" fmla="*/ 139 h 2368"/>
                <a:gd name="T30" fmla="*/ 132 w 776"/>
                <a:gd name="T31" fmla="*/ 150 h 2368"/>
                <a:gd name="T32" fmla="*/ 123 w 776"/>
                <a:gd name="T33" fmla="*/ 166 h 2368"/>
                <a:gd name="T34" fmla="*/ 132 w 776"/>
                <a:gd name="T35" fmla="*/ 182 h 2368"/>
                <a:gd name="T36" fmla="*/ 123 w 776"/>
                <a:gd name="T37" fmla="*/ 193 h 2368"/>
                <a:gd name="T38" fmla="*/ 141 w 776"/>
                <a:gd name="T39" fmla="*/ 210 h 2368"/>
                <a:gd name="T40" fmla="*/ 132 w 776"/>
                <a:gd name="T41" fmla="*/ 226 h 2368"/>
                <a:gd name="T42" fmla="*/ 141 w 776"/>
                <a:gd name="T43" fmla="*/ 248 h 2368"/>
                <a:gd name="T44" fmla="*/ 132 w 776"/>
                <a:gd name="T45" fmla="*/ 254 h 2368"/>
                <a:gd name="T46" fmla="*/ 141 w 776"/>
                <a:gd name="T47" fmla="*/ 2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3273" name="Arc 109"/>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pPr algn="ctr"/>
              <a:endParaRPr lang="vi-VN" sz="2400"/>
            </a:p>
          </p:txBody>
        </p:sp>
        <p:sp>
          <p:nvSpPr>
            <p:cNvPr id="3274" name="Arc 110"/>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pPr algn="ctr"/>
              <a:endParaRPr lang="vi-VN" sz="2400"/>
            </a:p>
          </p:txBody>
        </p:sp>
        <p:sp>
          <p:nvSpPr>
            <p:cNvPr id="3275" name="Arc 111"/>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pPr algn="ctr"/>
              <a:endParaRPr lang="vi-VN" sz="2400"/>
            </a:p>
          </p:txBody>
        </p:sp>
        <p:sp>
          <p:nvSpPr>
            <p:cNvPr id="3276" name="Freeform 112"/>
            <p:cNvSpPr>
              <a:spLocks/>
            </p:cNvSpPr>
            <p:nvPr/>
          </p:nvSpPr>
          <p:spPr bwMode="hidden">
            <a:xfrm flipH="1">
              <a:off x="3086" y="1193"/>
              <a:ext cx="351" cy="493"/>
            </a:xfrm>
            <a:custGeom>
              <a:avLst/>
              <a:gdLst>
                <a:gd name="T0" fmla="*/ 0 w 776"/>
                <a:gd name="T1" fmla="*/ 13 h 2368"/>
                <a:gd name="T2" fmla="*/ 109 w 776"/>
                <a:gd name="T3" fmla="*/ 3 h 2368"/>
                <a:gd name="T4" fmla="*/ 43 w 776"/>
                <a:gd name="T5" fmla="*/ 33 h 2368"/>
                <a:gd name="T6" fmla="*/ 152 w 776"/>
                <a:gd name="T7" fmla="*/ 33 h 2368"/>
                <a:gd name="T8" fmla="*/ 87 w 776"/>
                <a:gd name="T9" fmla="*/ 63 h 2368"/>
                <a:gd name="T10" fmla="*/ 174 w 776"/>
                <a:gd name="T11" fmla="*/ 73 h 2368"/>
                <a:gd name="T12" fmla="*/ 130 w 776"/>
                <a:gd name="T13" fmla="*/ 93 h 2368"/>
                <a:gd name="T14" fmla="*/ 217 w 776"/>
                <a:gd name="T15" fmla="*/ 103 h 2368"/>
                <a:gd name="T16" fmla="*/ 174 w 776"/>
                <a:gd name="T17" fmla="*/ 123 h 2368"/>
                <a:gd name="T18" fmla="*/ 239 w 776"/>
                <a:gd name="T19" fmla="*/ 133 h 2368"/>
                <a:gd name="T20" fmla="*/ 217 w 776"/>
                <a:gd name="T21" fmla="*/ 153 h 2368"/>
                <a:gd name="T22" fmla="*/ 261 w 776"/>
                <a:gd name="T23" fmla="*/ 173 h 2368"/>
                <a:gd name="T24" fmla="*/ 261 w 776"/>
                <a:gd name="T25" fmla="*/ 193 h 2368"/>
                <a:gd name="T26" fmla="*/ 304 w 776"/>
                <a:gd name="T27" fmla="*/ 223 h 2368"/>
                <a:gd name="T28" fmla="*/ 282 w 776"/>
                <a:gd name="T29" fmla="*/ 253 h 2368"/>
                <a:gd name="T30" fmla="*/ 326 w 776"/>
                <a:gd name="T31" fmla="*/ 273 h 2368"/>
                <a:gd name="T32" fmla="*/ 304 w 776"/>
                <a:gd name="T33" fmla="*/ 303 h 2368"/>
                <a:gd name="T34" fmla="*/ 326 w 776"/>
                <a:gd name="T35" fmla="*/ 333 h 2368"/>
                <a:gd name="T36" fmla="*/ 304 w 776"/>
                <a:gd name="T37" fmla="*/ 353 h 2368"/>
                <a:gd name="T38" fmla="*/ 347 w 776"/>
                <a:gd name="T39" fmla="*/ 383 h 2368"/>
                <a:gd name="T40" fmla="*/ 326 w 776"/>
                <a:gd name="T41" fmla="*/ 413 h 2368"/>
                <a:gd name="T42" fmla="*/ 347 w 776"/>
                <a:gd name="T43" fmla="*/ 453 h 2368"/>
                <a:gd name="T44" fmla="*/ 326 w 776"/>
                <a:gd name="T45" fmla="*/ 463 h 2368"/>
                <a:gd name="T46" fmla="*/ 347 w 776"/>
                <a:gd name="T47" fmla="*/ 4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277" name="Freeform 113"/>
            <p:cNvSpPr>
              <a:spLocks/>
            </p:cNvSpPr>
            <p:nvPr/>
          </p:nvSpPr>
          <p:spPr bwMode="hidden">
            <a:xfrm flipH="1">
              <a:off x="3251" y="673"/>
              <a:ext cx="225" cy="492"/>
            </a:xfrm>
            <a:custGeom>
              <a:avLst/>
              <a:gdLst>
                <a:gd name="T0" fmla="*/ 0 w 776"/>
                <a:gd name="T1" fmla="*/ 13 h 2368"/>
                <a:gd name="T2" fmla="*/ 70 w 776"/>
                <a:gd name="T3" fmla="*/ 3 h 2368"/>
                <a:gd name="T4" fmla="*/ 28 w 776"/>
                <a:gd name="T5" fmla="*/ 33 h 2368"/>
                <a:gd name="T6" fmla="*/ 97 w 776"/>
                <a:gd name="T7" fmla="*/ 33 h 2368"/>
                <a:gd name="T8" fmla="*/ 56 w 776"/>
                <a:gd name="T9" fmla="*/ 63 h 2368"/>
                <a:gd name="T10" fmla="*/ 111 w 776"/>
                <a:gd name="T11" fmla="*/ 73 h 2368"/>
                <a:gd name="T12" fmla="*/ 84 w 776"/>
                <a:gd name="T13" fmla="*/ 93 h 2368"/>
                <a:gd name="T14" fmla="*/ 139 w 776"/>
                <a:gd name="T15" fmla="*/ 103 h 2368"/>
                <a:gd name="T16" fmla="*/ 111 w 776"/>
                <a:gd name="T17" fmla="*/ 123 h 2368"/>
                <a:gd name="T18" fmla="*/ 153 w 776"/>
                <a:gd name="T19" fmla="*/ 133 h 2368"/>
                <a:gd name="T20" fmla="*/ 139 w 776"/>
                <a:gd name="T21" fmla="*/ 153 h 2368"/>
                <a:gd name="T22" fmla="*/ 167 w 776"/>
                <a:gd name="T23" fmla="*/ 173 h 2368"/>
                <a:gd name="T24" fmla="*/ 167 w 776"/>
                <a:gd name="T25" fmla="*/ 193 h 2368"/>
                <a:gd name="T26" fmla="*/ 195 w 776"/>
                <a:gd name="T27" fmla="*/ 223 h 2368"/>
                <a:gd name="T28" fmla="*/ 181 w 776"/>
                <a:gd name="T29" fmla="*/ 253 h 2368"/>
                <a:gd name="T30" fmla="*/ 209 w 776"/>
                <a:gd name="T31" fmla="*/ 273 h 2368"/>
                <a:gd name="T32" fmla="*/ 195 w 776"/>
                <a:gd name="T33" fmla="*/ 303 h 2368"/>
                <a:gd name="T34" fmla="*/ 209 w 776"/>
                <a:gd name="T35" fmla="*/ 332 h 2368"/>
                <a:gd name="T36" fmla="*/ 195 w 776"/>
                <a:gd name="T37" fmla="*/ 352 h 2368"/>
                <a:gd name="T38" fmla="*/ 223 w 776"/>
                <a:gd name="T39" fmla="*/ 382 h 2368"/>
                <a:gd name="T40" fmla="*/ 209 w 776"/>
                <a:gd name="T41" fmla="*/ 412 h 2368"/>
                <a:gd name="T42" fmla="*/ 223 w 776"/>
                <a:gd name="T43" fmla="*/ 452 h 2368"/>
                <a:gd name="T44" fmla="*/ 209 w 776"/>
                <a:gd name="T45" fmla="*/ 462 h 2368"/>
                <a:gd name="T46" fmla="*/ 223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278" name="Freeform 114"/>
            <p:cNvSpPr>
              <a:spLocks/>
            </p:cNvSpPr>
            <p:nvPr/>
          </p:nvSpPr>
          <p:spPr bwMode="hidden">
            <a:xfrm flipH="1">
              <a:off x="3510" y="526"/>
              <a:ext cx="135" cy="492"/>
            </a:xfrm>
            <a:custGeom>
              <a:avLst/>
              <a:gdLst>
                <a:gd name="T0" fmla="*/ 0 w 776"/>
                <a:gd name="T1" fmla="*/ 13 h 2368"/>
                <a:gd name="T2" fmla="*/ 42 w 776"/>
                <a:gd name="T3" fmla="*/ 3 h 2368"/>
                <a:gd name="T4" fmla="*/ 17 w 776"/>
                <a:gd name="T5" fmla="*/ 33 h 2368"/>
                <a:gd name="T6" fmla="*/ 58 w 776"/>
                <a:gd name="T7" fmla="*/ 33 h 2368"/>
                <a:gd name="T8" fmla="*/ 33 w 776"/>
                <a:gd name="T9" fmla="*/ 63 h 2368"/>
                <a:gd name="T10" fmla="*/ 67 w 776"/>
                <a:gd name="T11" fmla="*/ 73 h 2368"/>
                <a:gd name="T12" fmla="*/ 50 w 776"/>
                <a:gd name="T13" fmla="*/ 93 h 2368"/>
                <a:gd name="T14" fmla="*/ 84 w 776"/>
                <a:gd name="T15" fmla="*/ 103 h 2368"/>
                <a:gd name="T16" fmla="*/ 67 w 776"/>
                <a:gd name="T17" fmla="*/ 123 h 2368"/>
                <a:gd name="T18" fmla="*/ 92 w 776"/>
                <a:gd name="T19" fmla="*/ 133 h 2368"/>
                <a:gd name="T20" fmla="*/ 84 w 776"/>
                <a:gd name="T21" fmla="*/ 153 h 2368"/>
                <a:gd name="T22" fmla="*/ 100 w 776"/>
                <a:gd name="T23" fmla="*/ 173 h 2368"/>
                <a:gd name="T24" fmla="*/ 100 w 776"/>
                <a:gd name="T25" fmla="*/ 193 h 2368"/>
                <a:gd name="T26" fmla="*/ 117 w 776"/>
                <a:gd name="T27" fmla="*/ 223 h 2368"/>
                <a:gd name="T28" fmla="*/ 109 w 776"/>
                <a:gd name="T29" fmla="*/ 253 h 2368"/>
                <a:gd name="T30" fmla="*/ 125 w 776"/>
                <a:gd name="T31" fmla="*/ 273 h 2368"/>
                <a:gd name="T32" fmla="*/ 117 w 776"/>
                <a:gd name="T33" fmla="*/ 303 h 2368"/>
                <a:gd name="T34" fmla="*/ 125 w 776"/>
                <a:gd name="T35" fmla="*/ 332 h 2368"/>
                <a:gd name="T36" fmla="*/ 117 w 776"/>
                <a:gd name="T37" fmla="*/ 352 h 2368"/>
                <a:gd name="T38" fmla="*/ 134 w 776"/>
                <a:gd name="T39" fmla="*/ 382 h 2368"/>
                <a:gd name="T40" fmla="*/ 125 w 776"/>
                <a:gd name="T41" fmla="*/ 412 h 2368"/>
                <a:gd name="T42" fmla="*/ 134 w 776"/>
                <a:gd name="T43" fmla="*/ 452 h 2368"/>
                <a:gd name="T44" fmla="*/ 125 w 776"/>
                <a:gd name="T45" fmla="*/ 462 h 2368"/>
                <a:gd name="T46" fmla="*/ 134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279" name="Freeform 115"/>
            <p:cNvSpPr>
              <a:spLocks/>
            </p:cNvSpPr>
            <p:nvPr/>
          </p:nvSpPr>
          <p:spPr bwMode="hidden">
            <a:xfrm>
              <a:off x="4351" y="1121"/>
              <a:ext cx="326" cy="518"/>
            </a:xfrm>
            <a:custGeom>
              <a:avLst/>
              <a:gdLst>
                <a:gd name="T0" fmla="*/ 0 w 776"/>
                <a:gd name="T1" fmla="*/ 14 h 2368"/>
                <a:gd name="T2" fmla="*/ 101 w 776"/>
                <a:gd name="T3" fmla="*/ 4 h 2368"/>
                <a:gd name="T4" fmla="*/ 40 w 776"/>
                <a:gd name="T5" fmla="*/ 35 h 2368"/>
                <a:gd name="T6" fmla="*/ 141 w 776"/>
                <a:gd name="T7" fmla="*/ 35 h 2368"/>
                <a:gd name="T8" fmla="*/ 81 w 776"/>
                <a:gd name="T9" fmla="*/ 66 h 2368"/>
                <a:gd name="T10" fmla="*/ 161 w 776"/>
                <a:gd name="T11" fmla="*/ 77 h 2368"/>
                <a:gd name="T12" fmla="*/ 121 w 776"/>
                <a:gd name="T13" fmla="*/ 98 h 2368"/>
                <a:gd name="T14" fmla="*/ 202 w 776"/>
                <a:gd name="T15" fmla="*/ 108 h 2368"/>
                <a:gd name="T16" fmla="*/ 161 w 776"/>
                <a:gd name="T17" fmla="*/ 130 h 2368"/>
                <a:gd name="T18" fmla="*/ 222 w 776"/>
                <a:gd name="T19" fmla="*/ 140 h 2368"/>
                <a:gd name="T20" fmla="*/ 202 w 776"/>
                <a:gd name="T21" fmla="*/ 161 h 2368"/>
                <a:gd name="T22" fmla="*/ 242 w 776"/>
                <a:gd name="T23" fmla="*/ 182 h 2368"/>
                <a:gd name="T24" fmla="*/ 242 w 776"/>
                <a:gd name="T25" fmla="*/ 203 h 2368"/>
                <a:gd name="T26" fmla="*/ 282 w 776"/>
                <a:gd name="T27" fmla="*/ 235 h 2368"/>
                <a:gd name="T28" fmla="*/ 262 w 776"/>
                <a:gd name="T29" fmla="*/ 266 h 2368"/>
                <a:gd name="T30" fmla="*/ 302 w 776"/>
                <a:gd name="T31" fmla="*/ 287 h 2368"/>
                <a:gd name="T32" fmla="*/ 282 w 776"/>
                <a:gd name="T33" fmla="*/ 318 h 2368"/>
                <a:gd name="T34" fmla="*/ 302 w 776"/>
                <a:gd name="T35" fmla="*/ 350 h 2368"/>
                <a:gd name="T36" fmla="*/ 282 w 776"/>
                <a:gd name="T37" fmla="*/ 371 h 2368"/>
                <a:gd name="T38" fmla="*/ 323 w 776"/>
                <a:gd name="T39" fmla="*/ 402 h 2368"/>
                <a:gd name="T40" fmla="*/ 302 w 776"/>
                <a:gd name="T41" fmla="*/ 434 h 2368"/>
                <a:gd name="T42" fmla="*/ 323 w 776"/>
                <a:gd name="T43" fmla="*/ 476 h 2368"/>
                <a:gd name="T44" fmla="*/ 302 w 776"/>
                <a:gd name="T45" fmla="*/ 487 h 2368"/>
                <a:gd name="T46" fmla="*/ 323 w 776"/>
                <a:gd name="T47" fmla="*/ 5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vi-VN"/>
            </a:p>
          </p:txBody>
        </p:sp>
        <p:sp>
          <p:nvSpPr>
            <p:cNvPr id="3280" name="Freeform 116"/>
            <p:cNvSpPr>
              <a:spLocks/>
            </p:cNvSpPr>
            <p:nvPr/>
          </p:nvSpPr>
          <p:spPr bwMode="hidden">
            <a:xfrm>
              <a:off x="4182" y="859"/>
              <a:ext cx="490" cy="345"/>
            </a:xfrm>
            <a:custGeom>
              <a:avLst/>
              <a:gdLst>
                <a:gd name="T0" fmla="*/ 0 w 776"/>
                <a:gd name="T1" fmla="*/ 9 h 2368"/>
                <a:gd name="T2" fmla="*/ 152 w 776"/>
                <a:gd name="T3" fmla="*/ 2 h 2368"/>
                <a:gd name="T4" fmla="*/ 61 w 776"/>
                <a:gd name="T5" fmla="*/ 23 h 2368"/>
                <a:gd name="T6" fmla="*/ 212 w 776"/>
                <a:gd name="T7" fmla="*/ 23 h 2368"/>
                <a:gd name="T8" fmla="*/ 121 w 776"/>
                <a:gd name="T9" fmla="*/ 44 h 2368"/>
                <a:gd name="T10" fmla="*/ 242 w 776"/>
                <a:gd name="T11" fmla="*/ 51 h 2368"/>
                <a:gd name="T12" fmla="*/ 182 w 776"/>
                <a:gd name="T13" fmla="*/ 65 h 2368"/>
                <a:gd name="T14" fmla="*/ 303 w 776"/>
                <a:gd name="T15" fmla="*/ 72 h 2368"/>
                <a:gd name="T16" fmla="*/ 242 w 776"/>
                <a:gd name="T17" fmla="*/ 86 h 2368"/>
                <a:gd name="T18" fmla="*/ 333 w 776"/>
                <a:gd name="T19" fmla="*/ 93 h 2368"/>
                <a:gd name="T20" fmla="*/ 303 w 776"/>
                <a:gd name="T21" fmla="*/ 107 h 2368"/>
                <a:gd name="T22" fmla="*/ 364 w 776"/>
                <a:gd name="T23" fmla="*/ 121 h 2368"/>
                <a:gd name="T24" fmla="*/ 364 w 776"/>
                <a:gd name="T25" fmla="*/ 135 h 2368"/>
                <a:gd name="T26" fmla="*/ 424 w 776"/>
                <a:gd name="T27" fmla="*/ 156 h 2368"/>
                <a:gd name="T28" fmla="*/ 394 w 776"/>
                <a:gd name="T29" fmla="*/ 177 h 2368"/>
                <a:gd name="T30" fmla="*/ 455 w 776"/>
                <a:gd name="T31" fmla="*/ 191 h 2368"/>
                <a:gd name="T32" fmla="*/ 424 w 776"/>
                <a:gd name="T33" fmla="*/ 212 h 2368"/>
                <a:gd name="T34" fmla="*/ 455 w 776"/>
                <a:gd name="T35" fmla="*/ 233 h 2368"/>
                <a:gd name="T36" fmla="*/ 424 w 776"/>
                <a:gd name="T37" fmla="*/ 247 h 2368"/>
                <a:gd name="T38" fmla="*/ 485 w 776"/>
                <a:gd name="T39" fmla="*/ 268 h 2368"/>
                <a:gd name="T40" fmla="*/ 455 w 776"/>
                <a:gd name="T41" fmla="*/ 289 h 2368"/>
                <a:gd name="T42" fmla="*/ 485 w 776"/>
                <a:gd name="T43" fmla="*/ 317 h 2368"/>
                <a:gd name="T44" fmla="*/ 455 w 776"/>
                <a:gd name="T45" fmla="*/ 324 h 2368"/>
                <a:gd name="T46" fmla="*/ 485 w 776"/>
                <a:gd name="T47" fmla="*/ 3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281" name="Freeform 117"/>
            <p:cNvSpPr>
              <a:spLocks/>
            </p:cNvSpPr>
            <p:nvPr/>
          </p:nvSpPr>
          <p:spPr bwMode="hidden">
            <a:xfrm>
              <a:off x="4200" y="493"/>
              <a:ext cx="214" cy="463"/>
            </a:xfrm>
            <a:custGeom>
              <a:avLst/>
              <a:gdLst>
                <a:gd name="T0" fmla="*/ 0 w 776"/>
                <a:gd name="T1" fmla="*/ 13 h 2368"/>
                <a:gd name="T2" fmla="*/ 66 w 776"/>
                <a:gd name="T3" fmla="*/ 3 h 2368"/>
                <a:gd name="T4" fmla="*/ 26 w 776"/>
                <a:gd name="T5" fmla="*/ 31 h 2368"/>
                <a:gd name="T6" fmla="*/ 93 w 776"/>
                <a:gd name="T7" fmla="*/ 31 h 2368"/>
                <a:gd name="T8" fmla="*/ 53 w 776"/>
                <a:gd name="T9" fmla="*/ 59 h 2368"/>
                <a:gd name="T10" fmla="*/ 106 w 776"/>
                <a:gd name="T11" fmla="*/ 69 h 2368"/>
                <a:gd name="T12" fmla="*/ 79 w 776"/>
                <a:gd name="T13" fmla="*/ 88 h 2368"/>
                <a:gd name="T14" fmla="*/ 132 w 776"/>
                <a:gd name="T15" fmla="*/ 97 h 2368"/>
                <a:gd name="T16" fmla="*/ 106 w 776"/>
                <a:gd name="T17" fmla="*/ 116 h 2368"/>
                <a:gd name="T18" fmla="*/ 146 w 776"/>
                <a:gd name="T19" fmla="*/ 125 h 2368"/>
                <a:gd name="T20" fmla="*/ 132 w 776"/>
                <a:gd name="T21" fmla="*/ 144 h 2368"/>
                <a:gd name="T22" fmla="*/ 159 w 776"/>
                <a:gd name="T23" fmla="*/ 163 h 2368"/>
                <a:gd name="T24" fmla="*/ 159 w 776"/>
                <a:gd name="T25" fmla="*/ 181 h 2368"/>
                <a:gd name="T26" fmla="*/ 185 w 776"/>
                <a:gd name="T27" fmla="*/ 210 h 2368"/>
                <a:gd name="T28" fmla="*/ 172 w 776"/>
                <a:gd name="T29" fmla="*/ 238 h 2368"/>
                <a:gd name="T30" fmla="*/ 199 w 776"/>
                <a:gd name="T31" fmla="*/ 257 h 2368"/>
                <a:gd name="T32" fmla="*/ 185 w 776"/>
                <a:gd name="T33" fmla="*/ 285 h 2368"/>
                <a:gd name="T34" fmla="*/ 199 w 776"/>
                <a:gd name="T35" fmla="*/ 313 h 2368"/>
                <a:gd name="T36" fmla="*/ 185 w 776"/>
                <a:gd name="T37" fmla="*/ 332 h 2368"/>
                <a:gd name="T38" fmla="*/ 212 w 776"/>
                <a:gd name="T39" fmla="*/ 360 h 2368"/>
                <a:gd name="T40" fmla="*/ 199 w 776"/>
                <a:gd name="T41" fmla="*/ 388 h 2368"/>
                <a:gd name="T42" fmla="*/ 212 w 776"/>
                <a:gd name="T43" fmla="*/ 425 h 2368"/>
                <a:gd name="T44" fmla="*/ 199 w 776"/>
                <a:gd name="T45" fmla="*/ 435 h 2368"/>
                <a:gd name="T46" fmla="*/ 212 w 776"/>
                <a:gd name="T47" fmla="*/ 46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282" name="Freeform 118"/>
            <p:cNvSpPr>
              <a:spLocks/>
            </p:cNvSpPr>
            <p:nvPr/>
          </p:nvSpPr>
          <p:spPr bwMode="hidden">
            <a:xfrm rot="-1346631">
              <a:off x="3988" y="878"/>
              <a:ext cx="144" cy="271"/>
            </a:xfrm>
            <a:custGeom>
              <a:avLst/>
              <a:gdLst>
                <a:gd name="T0" fmla="*/ 0 w 776"/>
                <a:gd name="T1" fmla="*/ 7 h 2368"/>
                <a:gd name="T2" fmla="*/ 45 w 776"/>
                <a:gd name="T3" fmla="*/ 2 h 2368"/>
                <a:gd name="T4" fmla="*/ 18 w 776"/>
                <a:gd name="T5" fmla="*/ 18 h 2368"/>
                <a:gd name="T6" fmla="*/ 62 w 776"/>
                <a:gd name="T7" fmla="*/ 18 h 2368"/>
                <a:gd name="T8" fmla="*/ 36 w 776"/>
                <a:gd name="T9" fmla="*/ 35 h 2368"/>
                <a:gd name="T10" fmla="*/ 71 w 776"/>
                <a:gd name="T11" fmla="*/ 40 h 2368"/>
                <a:gd name="T12" fmla="*/ 53 w 776"/>
                <a:gd name="T13" fmla="*/ 51 h 2368"/>
                <a:gd name="T14" fmla="*/ 89 w 776"/>
                <a:gd name="T15" fmla="*/ 57 h 2368"/>
                <a:gd name="T16" fmla="*/ 71 w 776"/>
                <a:gd name="T17" fmla="*/ 68 h 2368"/>
                <a:gd name="T18" fmla="*/ 98 w 776"/>
                <a:gd name="T19" fmla="*/ 73 h 2368"/>
                <a:gd name="T20" fmla="*/ 89 w 776"/>
                <a:gd name="T21" fmla="*/ 84 h 2368"/>
                <a:gd name="T22" fmla="*/ 107 w 776"/>
                <a:gd name="T23" fmla="*/ 95 h 2368"/>
                <a:gd name="T24" fmla="*/ 107 w 776"/>
                <a:gd name="T25" fmla="*/ 106 h 2368"/>
                <a:gd name="T26" fmla="*/ 125 w 776"/>
                <a:gd name="T27" fmla="*/ 123 h 2368"/>
                <a:gd name="T28" fmla="*/ 116 w 776"/>
                <a:gd name="T29" fmla="*/ 139 h 2368"/>
                <a:gd name="T30" fmla="*/ 134 w 776"/>
                <a:gd name="T31" fmla="*/ 150 h 2368"/>
                <a:gd name="T32" fmla="*/ 125 w 776"/>
                <a:gd name="T33" fmla="*/ 167 h 2368"/>
                <a:gd name="T34" fmla="*/ 134 w 776"/>
                <a:gd name="T35" fmla="*/ 183 h 2368"/>
                <a:gd name="T36" fmla="*/ 125 w 776"/>
                <a:gd name="T37" fmla="*/ 194 h 2368"/>
                <a:gd name="T38" fmla="*/ 143 w 776"/>
                <a:gd name="T39" fmla="*/ 211 h 2368"/>
                <a:gd name="T40" fmla="*/ 134 w 776"/>
                <a:gd name="T41" fmla="*/ 227 h 2368"/>
                <a:gd name="T42" fmla="*/ 143 w 776"/>
                <a:gd name="T43" fmla="*/ 249 h 2368"/>
                <a:gd name="T44" fmla="*/ 134 w 776"/>
                <a:gd name="T45" fmla="*/ 255 h 2368"/>
                <a:gd name="T46" fmla="*/ 143 w 776"/>
                <a:gd name="T47" fmla="*/ 27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3283" name="Freeform 119"/>
            <p:cNvSpPr>
              <a:spLocks/>
            </p:cNvSpPr>
            <p:nvPr/>
          </p:nvSpPr>
          <p:spPr bwMode="hidden">
            <a:xfrm rot="1346631" flipH="1">
              <a:off x="3479" y="870"/>
              <a:ext cx="142" cy="272"/>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4 h 2368"/>
                <a:gd name="T20" fmla="*/ 88 w 776"/>
                <a:gd name="T21" fmla="*/ 85 h 2368"/>
                <a:gd name="T22" fmla="*/ 105 w 776"/>
                <a:gd name="T23" fmla="*/ 96 h 2368"/>
                <a:gd name="T24" fmla="*/ 105 w 776"/>
                <a:gd name="T25" fmla="*/ 107 h 2368"/>
                <a:gd name="T26" fmla="*/ 123 w 776"/>
                <a:gd name="T27" fmla="*/ 123 h 2368"/>
                <a:gd name="T28" fmla="*/ 114 w 776"/>
                <a:gd name="T29" fmla="*/ 140 h 2368"/>
                <a:gd name="T30" fmla="*/ 132 w 776"/>
                <a:gd name="T31" fmla="*/ 151 h 2368"/>
                <a:gd name="T32" fmla="*/ 123 w 776"/>
                <a:gd name="T33" fmla="*/ 167 h 2368"/>
                <a:gd name="T34" fmla="*/ 132 w 776"/>
                <a:gd name="T35" fmla="*/ 184 h 2368"/>
                <a:gd name="T36" fmla="*/ 123 w 776"/>
                <a:gd name="T37" fmla="*/ 195 h 2368"/>
                <a:gd name="T38" fmla="*/ 141 w 776"/>
                <a:gd name="T39" fmla="*/ 211 h 2368"/>
                <a:gd name="T40" fmla="*/ 132 w 776"/>
                <a:gd name="T41" fmla="*/ 228 h 2368"/>
                <a:gd name="T42" fmla="*/ 141 w 776"/>
                <a:gd name="T43" fmla="*/ 250 h 2368"/>
                <a:gd name="T44" fmla="*/ 132 w 776"/>
                <a:gd name="T45" fmla="*/ 255 h 2368"/>
                <a:gd name="T46" fmla="*/ 141 w 776"/>
                <a:gd name="T47" fmla="*/ 27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grpSp>
      <p:grpSp>
        <p:nvGrpSpPr>
          <p:cNvPr id="3" name="Group 120"/>
          <p:cNvGrpSpPr>
            <a:grpSpLocks/>
          </p:cNvGrpSpPr>
          <p:nvPr/>
        </p:nvGrpSpPr>
        <p:grpSpPr bwMode="auto">
          <a:xfrm rot="366277">
            <a:off x="4419600" y="0"/>
            <a:ext cx="2840038" cy="2227263"/>
            <a:chOff x="2928" y="384"/>
            <a:chExt cx="1789" cy="1403"/>
          </a:xfrm>
        </p:grpSpPr>
        <p:sp>
          <p:nvSpPr>
            <p:cNvPr id="3104" name="Oval 121"/>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pPr algn="ctr"/>
              <a:endParaRPr lang="vi-VN" sz="2400"/>
            </a:p>
          </p:txBody>
        </p:sp>
        <p:sp>
          <p:nvSpPr>
            <p:cNvPr id="3105" name="Oval 122"/>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algn="ctr"/>
              <a:endParaRPr lang="vi-VN" sz="2400"/>
            </a:p>
          </p:txBody>
        </p:sp>
        <p:sp>
          <p:nvSpPr>
            <p:cNvPr id="3106" name="Freeform 123"/>
            <p:cNvSpPr>
              <a:spLocks/>
            </p:cNvSpPr>
            <p:nvPr/>
          </p:nvSpPr>
          <p:spPr bwMode="hidden">
            <a:xfrm rot="2711884">
              <a:off x="3847" y="1097"/>
              <a:ext cx="556" cy="101"/>
            </a:xfrm>
            <a:custGeom>
              <a:avLst/>
              <a:gdLst>
                <a:gd name="T0" fmla="*/ 0 w 2736"/>
                <a:gd name="T1" fmla="*/ 101 h 504"/>
                <a:gd name="T2" fmla="*/ 176 w 2736"/>
                <a:gd name="T3" fmla="*/ 34 h 504"/>
                <a:gd name="T4" fmla="*/ 361 w 2736"/>
                <a:gd name="T5" fmla="*/ 5 h 504"/>
                <a:gd name="T6" fmla="*/ 556 w 2736"/>
                <a:gd name="T7" fmla="*/ 5 h 504"/>
                <a:gd name="T8" fmla="*/ 553 w 2736"/>
                <a:gd name="T9" fmla="*/ 21 h 504"/>
                <a:gd name="T10" fmla="*/ 358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07" name="Freeform 124"/>
            <p:cNvSpPr>
              <a:spLocks/>
            </p:cNvSpPr>
            <p:nvPr/>
          </p:nvSpPr>
          <p:spPr bwMode="hidden">
            <a:xfrm rot="2711884">
              <a:off x="4251" y="139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08" name="Freeform 125"/>
            <p:cNvSpPr>
              <a:spLocks/>
            </p:cNvSpPr>
            <p:nvPr/>
          </p:nvSpPr>
          <p:spPr bwMode="hidden">
            <a:xfrm rot="2104081">
              <a:off x="3878" y="1028"/>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09" name="Freeform 126"/>
            <p:cNvSpPr>
              <a:spLocks/>
            </p:cNvSpPr>
            <p:nvPr/>
          </p:nvSpPr>
          <p:spPr bwMode="hidden">
            <a:xfrm rot="2104081">
              <a:off x="4359" y="1282"/>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10" name="Freeform 127"/>
            <p:cNvSpPr>
              <a:spLocks/>
            </p:cNvSpPr>
            <p:nvPr/>
          </p:nvSpPr>
          <p:spPr bwMode="hidden">
            <a:xfrm rot="1582915">
              <a:off x="3888" y="967"/>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11" name="Freeform 128"/>
            <p:cNvSpPr>
              <a:spLocks/>
            </p:cNvSpPr>
            <p:nvPr/>
          </p:nvSpPr>
          <p:spPr bwMode="hidden">
            <a:xfrm rot="1582915">
              <a:off x="4388" y="1157"/>
              <a:ext cx="301" cy="154"/>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9 h 791"/>
                <a:gd name="T10" fmla="*/ 287 w 1769"/>
                <a:gd name="T11" fmla="*/ 153 h 791"/>
                <a:gd name="T12" fmla="*/ 270 w 1769"/>
                <a:gd name="T13" fmla="*/ 123 h 791"/>
                <a:gd name="T14" fmla="*/ 236 w 1769"/>
                <a:gd name="T15" fmla="*/ 88 h 791"/>
                <a:gd name="T16" fmla="*/ 189 w 1769"/>
                <a:gd name="T17" fmla="*/ 58 h 791"/>
                <a:gd name="T18" fmla="*/ 99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12" name="Freeform 129"/>
            <p:cNvSpPr>
              <a:spLocks/>
            </p:cNvSpPr>
            <p:nvPr/>
          </p:nvSpPr>
          <p:spPr bwMode="hidden">
            <a:xfrm rot="1080363">
              <a:off x="3897" y="903"/>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13" name="Freeform 130"/>
            <p:cNvSpPr>
              <a:spLocks/>
            </p:cNvSpPr>
            <p:nvPr/>
          </p:nvSpPr>
          <p:spPr bwMode="hidden">
            <a:xfrm rot="1080363">
              <a:off x="4405" y="1033"/>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14" name="Freeform 131"/>
            <p:cNvSpPr>
              <a:spLocks/>
            </p:cNvSpPr>
            <p:nvPr/>
          </p:nvSpPr>
          <p:spPr bwMode="hidden">
            <a:xfrm rot="463793">
              <a:off x="3908" y="832"/>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15" name="Freeform 132"/>
            <p:cNvSpPr>
              <a:spLocks/>
            </p:cNvSpPr>
            <p:nvPr/>
          </p:nvSpPr>
          <p:spPr bwMode="hidden">
            <a:xfrm rot="463793">
              <a:off x="4397" y="886"/>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16" name="Freeform 133"/>
            <p:cNvSpPr>
              <a:spLocks/>
            </p:cNvSpPr>
            <p:nvPr/>
          </p:nvSpPr>
          <p:spPr bwMode="hidden">
            <a:xfrm rot="-84182">
              <a:off x="3916" y="791"/>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17" name="Freeform 134"/>
            <p:cNvSpPr>
              <a:spLocks/>
            </p:cNvSpPr>
            <p:nvPr/>
          </p:nvSpPr>
          <p:spPr bwMode="hidden">
            <a:xfrm rot="-84182">
              <a:off x="4367" y="785"/>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18" name="Freeform 135"/>
            <p:cNvSpPr>
              <a:spLocks/>
            </p:cNvSpPr>
            <p:nvPr/>
          </p:nvSpPr>
          <p:spPr bwMode="hidden">
            <a:xfrm rot="-802576">
              <a:off x="3901" y="740"/>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19" name="Freeform 136"/>
            <p:cNvSpPr>
              <a:spLocks/>
            </p:cNvSpPr>
            <p:nvPr/>
          </p:nvSpPr>
          <p:spPr bwMode="hidden">
            <a:xfrm rot="-802576">
              <a:off x="4295" y="672"/>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20" name="Freeform 137"/>
            <p:cNvSpPr>
              <a:spLocks/>
            </p:cNvSpPr>
            <p:nvPr/>
          </p:nvSpPr>
          <p:spPr bwMode="hidden">
            <a:xfrm rot="18888116" flipH="1">
              <a:off x="3235" y="1137"/>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21" name="Freeform 138"/>
            <p:cNvSpPr>
              <a:spLocks/>
            </p:cNvSpPr>
            <p:nvPr/>
          </p:nvSpPr>
          <p:spPr bwMode="hidden">
            <a:xfrm rot="18888116" flipH="1">
              <a:off x="3087" y="1433"/>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22" name="Freeform 139"/>
            <p:cNvSpPr>
              <a:spLocks/>
            </p:cNvSpPr>
            <p:nvPr/>
          </p:nvSpPr>
          <p:spPr bwMode="hidden">
            <a:xfrm rot="19495919" flipH="1">
              <a:off x="3160" y="1085"/>
              <a:ext cx="586" cy="112"/>
            </a:xfrm>
            <a:custGeom>
              <a:avLst/>
              <a:gdLst>
                <a:gd name="T0" fmla="*/ 0 w 2736"/>
                <a:gd name="T1" fmla="*/ 112 h 504"/>
                <a:gd name="T2" fmla="*/ 185 w 2736"/>
                <a:gd name="T3" fmla="*/ 37 h 504"/>
                <a:gd name="T4" fmla="*/ 380 w 2736"/>
                <a:gd name="T5" fmla="*/ 5 h 504"/>
                <a:gd name="T6" fmla="*/ 586 w 2736"/>
                <a:gd name="T7" fmla="*/ 5 h 504"/>
                <a:gd name="T8" fmla="*/ 583 w 2736"/>
                <a:gd name="T9" fmla="*/ 23 h 504"/>
                <a:gd name="T10" fmla="*/ 378 w 2736"/>
                <a:gd name="T11" fmla="*/ 23 h 504"/>
                <a:gd name="T12" fmla="*/ 140 w 2736"/>
                <a:gd name="T13" fmla="*/ 65 h 504"/>
                <a:gd name="T14" fmla="*/ 0 w 2736"/>
                <a:gd name="T15" fmla="*/ 11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23" name="Freeform 140"/>
            <p:cNvSpPr>
              <a:spLocks/>
            </p:cNvSpPr>
            <p:nvPr/>
          </p:nvSpPr>
          <p:spPr bwMode="hidden">
            <a:xfrm rot="19495919" flipH="1">
              <a:off x="2950" y="1339"/>
              <a:ext cx="315" cy="176"/>
            </a:xfrm>
            <a:custGeom>
              <a:avLst/>
              <a:gdLst>
                <a:gd name="T0" fmla="*/ 1 w 1769"/>
                <a:gd name="T1" fmla="*/ 2 h 791"/>
                <a:gd name="T2" fmla="*/ 86 w 1769"/>
                <a:gd name="T3" fmla="*/ 12 h 791"/>
                <a:gd name="T4" fmla="*/ 206 w 1769"/>
                <a:gd name="T5" fmla="*/ 45 h 791"/>
                <a:gd name="T6" fmla="*/ 287 w 1769"/>
                <a:gd name="T7" fmla="*/ 96 h 791"/>
                <a:gd name="T8" fmla="*/ 313 w 1769"/>
                <a:gd name="T9" fmla="*/ 136 h 791"/>
                <a:gd name="T10" fmla="*/ 301 w 1769"/>
                <a:gd name="T11" fmla="*/ 175 h 791"/>
                <a:gd name="T12" fmla="*/ 283 w 1769"/>
                <a:gd name="T13" fmla="*/ 141 h 791"/>
                <a:gd name="T14" fmla="*/ 247 w 1769"/>
                <a:gd name="T15" fmla="*/ 101 h 791"/>
                <a:gd name="T16" fmla="*/ 197 w 1769"/>
                <a:gd name="T17" fmla="*/ 66 h 791"/>
                <a:gd name="T18" fmla="*/ 10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24" name="Freeform 141"/>
            <p:cNvSpPr>
              <a:spLocks/>
            </p:cNvSpPr>
            <p:nvPr/>
          </p:nvSpPr>
          <p:spPr bwMode="hidden">
            <a:xfrm rot="20017085" flipH="1">
              <a:off x="3175" y="1025"/>
              <a:ext cx="561" cy="98"/>
            </a:xfrm>
            <a:custGeom>
              <a:avLst/>
              <a:gdLst>
                <a:gd name="T0" fmla="*/ 0 w 2736"/>
                <a:gd name="T1" fmla="*/ 98 h 504"/>
                <a:gd name="T2" fmla="*/ 177 w 2736"/>
                <a:gd name="T3" fmla="*/ 33 h 504"/>
                <a:gd name="T4" fmla="*/ 364 w 2736"/>
                <a:gd name="T5" fmla="*/ 5 h 504"/>
                <a:gd name="T6" fmla="*/ 561 w 2736"/>
                <a:gd name="T7" fmla="*/ 5 h 504"/>
                <a:gd name="T8" fmla="*/ 558 w 2736"/>
                <a:gd name="T9" fmla="*/ 20 h 504"/>
                <a:gd name="T10" fmla="*/ 362 w 2736"/>
                <a:gd name="T11" fmla="*/ 20 h 504"/>
                <a:gd name="T12" fmla="*/ 134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25" name="Freeform 142"/>
            <p:cNvSpPr>
              <a:spLocks/>
            </p:cNvSpPr>
            <p:nvPr/>
          </p:nvSpPr>
          <p:spPr bwMode="hidden">
            <a:xfrm rot="20017085" flipH="1">
              <a:off x="2935" y="1215"/>
              <a:ext cx="301" cy="153"/>
            </a:xfrm>
            <a:custGeom>
              <a:avLst/>
              <a:gdLst>
                <a:gd name="T0" fmla="*/ 1 w 1769"/>
                <a:gd name="T1" fmla="*/ 2 h 791"/>
                <a:gd name="T2" fmla="*/ 83 w 1769"/>
                <a:gd name="T3" fmla="*/ 11 h 791"/>
                <a:gd name="T4" fmla="*/ 197 w 1769"/>
                <a:gd name="T5" fmla="*/ 39 h 791"/>
                <a:gd name="T6" fmla="*/ 274 w 1769"/>
                <a:gd name="T7" fmla="*/ 84 h 791"/>
                <a:gd name="T8" fmla="*/ 299 w 1769"/>
                <a:gd name="T9" fmla="*/ 118 h 791"/>
                <a:gd name="T10" fmla="*/ 287 w 1769"/>
                <a:gd name="T11" fmla="*/ 152 h 791"/>
                <a:gd name="T12" fmla="*/ 270 w 1769"/>
                <a:gd name="T13" fmla="*/ 122 h 791"/>
                <a:gd name="T14" fmla="*/ 236 w 1769"/>
                <a:gd name="T15" fmla="*/ 88 h 791"/>
                <a:gd name="T16" fmla="*/ 189 w 1769"/>
                <a:gd name="T17" fmla="*/ 57 h 791"/>
                <a:gd name="T18" fmla="*/ 99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26" name="Freeform 143"/>
            <p:cNvSpPr>
              <a:spLocks/>
            </p:cNvSpPr>
            <p:nvPr/>
          </p:nvSpPr>
          <p:spPr bwMode="hidden">
            <a:xfrm rot="20519637" flipH="1">
              <a:off x="3185" y="961"/>
              <a:ext cx="542" cy="108"/>
            </a:xfrm>
            <a:custGeom>
              <a:avLst/>
              <a:gdLst>
                <a:gd name="T0" fmla="*/ 0 w 2736"/>
                <a:gd name="T1" fmla="*/ 108 h 504"/>
                <a:gd name="T2" fmla="*/ 171 w 2736"/>
                <a:gd name="T3" fmla="*/ 36 h 504"/>
                <a:gd name="T4" fmla="*/ 352 w 2736"/>
                <a:gd name="T5" fmla="*/ 5 h 504"/>
                <a:gd name="T6" fmla="*/ 542 w 2736"/>
                <a:gd name="T7" fmla="*/ 5 h 504"/>
                <a:gd name="T8" fmla="*/ 539 w 2736"/>
                <a:gd name="T9" fmla="*/ 22 h 504"/>
                <a:gd name="T10" fmla="*/ 349 w 2736"/>
                <a:gd name="T11" fmla="*/ 22 h 504"/>
                <a:gd name="T12" fmla="*/ 13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27" name="Freeform 144"/>
            <p:cNvSpPr>
              <a:spLocks/>
            </p:cNvSpPr>
            <p:nvPr/>
          </p:nvSpPr>
          <p:spPr bwMode="hidden">
            <a:xfrm rot="20519637" flipH="1">
              <a:off x="2928" y="1090"/>
              <a:ext cx="291" cy="170"/>
            </a:xfrm>
            <a:custGeom>
              <a:avLst/>
              <a:gdLst>
                <a:gd name="T0" fmla="*/ 1 w 1769"/>
                <a:gd name="T1" fmla="*/ 2 h 791"/>
                <a:gd name="T2" fmla="*/ 80 w 1769"/>
                <a:gd name="T3" fmla="*/ 12 h 791"/>
                <a:gd name="T4" fmla="*/ 190 w 1769"/>
                <a:gd name="T5" fmla="*/ 43 h 791"/>
                <a:gd name="T6" fmla="*/ 265 w 1769"/>
                <a:gd name="T7" fmla="*/ 93 h 791"/>
                <a:gd name="T8" fmla="*/ 289 w 1769"/>
                <a:gd name="T9" fmla="*/ 131 h 791"/>
                <a:gd name="T10" fmla="*/ 278 w 1769"/>
                <a:gd name="T11" fmla="*/ 169 h 791"/>
                <a:gd name="T12" fmla="*/ 261 w 1769"/>
                <a:gd name="T13" fmla="*/ 136 h 791"/>
                <a:gd name="T14" fmla="*/ 228 w 1769"/>
                <a:gd name="T15" fmla="*/ 98 h 791"/>
                <a:gd name="T16" fmla="*/ 182 w 1769"/>
                <a:gd name="T17" fmla="*/ 64 h 791"/>
                <a:gd name="T18" fmla="*/ 96 w 1769"/>
                <a:gd name="T19" fmla="*/ 33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28" name="Freeform 145"/>
            <p:cNvSpPr>
              <a:spLocks/>
            </p:cNvSpPr>
            <p:nvPr/>
          </p:nvSpPr>
          <p:spPr bwMode="hidden">
            <a:xfrm rot="21136207" flipH="1">
              <a:off x="3217" y="889"/>
              <a:ext cx="499" cy="101"/>
            </a:xfrm>
            <a:custGeom>
              <a:avLst/>
              <a:gdLst>
                <a:gd name="T0" fmla="*/ 0 w 2736"/>
                <a:gd name="T1" fmla="*/ 101 h 504"/>
                <a:gd name="T2" fmla="*/ 158 w 2736"/>
                <a:gd name="T3" fmla="*/ 34 h 504"/>
                <a:gd name="T4" fmla="*/ 324 w 2736"/>
                <a:gd name="T5" fmla="*/ 5 h 504"/>
                <a:gd name="T6" fmla="*/ 499 w 2736"/>
                <a:gd name="T7" fmla="*/ 5 h 504"/>
                <a:gd name="T8" fmla="*/ 496 w 2736"/>
                <a:gd name="T9" fmla="*/ 21 h 504"/>
                <a:gd name="T10" fmla="*/ 322 w 2736"/>
                <a:gd name="T11" fmla="*/ 21 h 504"/>
                <a:gd name="T12" fmla="*/ 119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29" name="Freeform 146"/>
            <p:cNvSpPr>
              <a:spLocks/>
            </p:cNvSpPr>
            <p:nvPr/>
          </p:nvSpPr>
          <p:spPr bwMode="hidden">
            <a:xfrm rot="21136207" flipH="1">
              <a:off x="2959" y="943"/>
              <a:ext cx="268" cy="158"/>
            </a:xfrm>
            <a:custGeom>
              <a:avLst/>
              <a:gdLst>
                <a:gd name="T0" fmla="*/ 1 w 1769"/>
                <a:gd name="T1" fmla="*/ 2 h 791"/>
                <a:gd name="T2" fmla="*/ 73 w 1769"/>
                <a:gd name="T3" fmla="*/ 11 h 791"/>
                <a:gd name="T4" fmla="*/ 175 w 1769"/>
                <a:gd name="T5" fmla="*/ 40 h 791"/>
                <a:gd name="T6" fmla="*/ 244 w 1769"/>
                <a:gd name="T7" fmla="*/ 86 h 791"/>
                <a:gd name="T8" fmla="*/ 266 w 1769"/>
                <a:gd name="T9" fmla="*/ 122 h 791"/>
                <a:gd name="T10" fmla="*/ 256 w 1769"/>
                <a:gd name="T11" fmla="*/ 157 h 791"/>
                <a:gd name="T12" fmla="*/ 241 w 1769"/>
                <a:gd name="T13" fmla="*/ 126 h 791"/>
                <a:gd name="T14" fmla="*/ 210 w 1769"/>
                <a:gd name="T15" fmla="*/ 91 h 791"/>
                <a:gd name="T16" fmla="*/ 168 w 1769"/>
                <a:gd name="T17" fmla="*/ 59 h 791"/>
                <a:gd name="T18" fmla="*/ 8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30" name="Freeform 147"/>
            <p:cNvSpPr>
              <a:spLocks/>
            </p:cNvSpPr>
            <p:nvPr/>
          </p:nvSpPr>
          <p:spPr bwMode="hidden">
            <a:xfrm rot="84182" flipH="1">
              <a:off x="3254" y="848"/>
              <a:ext cx="454" cy="71"/>
            </a:xfrm>
            <a:custGeom>
              <a:avLst/>
              <a:gdLst>
                <a:gd name="T0" fmla="*/ 0 w 2736"/>
                <a:gd name="T1" fmla="*/ 71 h 504"/>
                <a:gd name="T2" fmla="*/ 143 w 2736"/>
                <a:gd name="T3" fmla="*/ 24 h 504"/>
                <a:gd name="T4" fmla="*/ 295 w 2736"/>
                <a:gd name="T5" fmla="*/ 3 h 504"/>
                <a:gd name="T6" fmla="*/ 454 w 2736"/>
                <a:gd name="T7" fmla="*/ 3 h 504"/>
                <a:gd name="T8" fmla="*/ 451 w 2736"/>
                <a:gd name="T9" fmla="*/ 15 h 504"/>
                <a:gd name="T10" fmla="*/ 293 w 2736"/>
                <a:gd name="T11" fmla="*/ 15 h 504"/>
                <a:gd name="T12" fmla="*/ 109 w 2736"/>
                <a:gd name="T13" fmla="*/ 41 h 504"/>
                <a:gd name="T14" fmla="*/ 0 w 2736"/>
                <a:gd name="T15" fmla="*/ 7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31" name="Freeform 148"/>
            <p:cNvSpPr>
              <a:spLocks/>
            </p:cNvSpPr>
            <p:nvPr/>
          </p:nvSpPr>
          <p:spPr bwMode="hidden">
            <a:xfrm rot="84182" flipH="1">
              <a:off x="3013" y="842"/>
              <a:ext cx="244" cy="111"/>
            </a:xfrm>
            <a:custGeom>
              <a:avLst/>
              <a:gdLst>
                <a:gd name="T0" fmla="*/ 1 w 1769"/>
                <a:gd name="T1" fmla="*/ 1 h 791"/>
                <a:gd name="T2" fmla="*/ 67 w 1769"/>
                <a:gd name="T3" fmla="*/ 8 h 791"/>
                <a:gd name="T4" fmla="*/ 160 w 1769"/>
                <a:gd name="T5" fmla="*/ 28 h 791"/>
                <a:gd name="T6" fmla="*/ 222 w 1769"/>
                <a:gd name="T7" fmla="*/ 61 h 791"/>
                <a:gd name="T8" fmla="*/ 242 w 1769"/>
                <a:gd name="T9" fmla="*/ 85 h 791"/>
                <a:gd name="T10" fmla="*/ 233 w 1769"/>
                <a:gd name="T11" fmla="*/ 110 h 791"/>
                <a:gd name="T12" fmla="*/ 219 w 1769"/>
                <a:gd name="T13" fmla="*/ 89 h 791"/>
                <a:gd name="T14" fmla="*/ 192 w 1769"/>
                <a:gd name="T15" fmla="*/ 64 h 791"/>
                <a:gd name="T16" fmla="*/ 153 w 1769"/>
                <a:gd name="T17" fmla="*/ 42 h 791"/>
                <a:gd name="T18" fmla="*/ 8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32" name="Freeform 149"/>
            <p:cNvSpPr>
              <a:spLocks/>
            </p:cNvSpPr>
            <p:nvPr/>
          </p:nvSpPr>
          <p:spPr bwMode="hidden">
            <a:xfrm rot="802576" flipH="1">
              <a:off x="3324" y="797"/>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33" name="Freeform 150"/>
            <p:cNvSpPr>
              <a:spLocks/>
            </p:cNvSpPr>
            <p:nvPr/>
          </p:nvSpPr>
          <p:spPr bwMode="hidden">
            <a:xfrm rot="802576" flipH="1">
              <a:off x="3115" y="729"/>
              <a:ext cx="214" cy="108"/>
            </a:xfrm>
            <a:custGeom>
              <a:avLst/>
              <a:gdLst>
                <a:gd name="T0" fmla="*/ 1 w 1769"/>
                <a:gd name="T1" fmla="*/ 1 h 791"/>
                <a:gd name="T2" fmla="*/ 59 w 1769"/>
                <a:gd name="T3" fmla="*/ 8 h 791"/>
                <a:gd name="T4" fmla="*/ 140 w 1769"/>
                <a:gd name="T5" fmla="*/ 27 h 791"/>
                <a:gd name="T6" fmla="*/ 195 w 1769"/>
                <a:gd name="T7" fmla="*/ 59 h 791"/>
                <a:gd name="T8" fmla="*/ 212 w 1769"/>
                <a:gd name="T9" fmla="*/ 83 h 791"/>
                <a:gd name="T10" fmla="*/ 204 w 1769"/>
                <a:gd name="T11" fmla="*/ 107 h 791"/>
                <a:gd name="T12" fmla="*/ 192 w 1769"/>
                <a:gd name="T13" fmla="*/ 86 h 791"/>
                <a:gd name="T14" fmla="*/ 168 w 1769"/>
                <a:gd name="T15" fmla="*/ 62 h 791"/>
                <a:gd name="T16" fmla="*/ 134 w 1769"/>
                <a:gd name="T17" fmla="*/ 40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34" name="Freeform 151"/>
            <p:cNvSpPr>
              <a:spLocks/>
            </p:cNvSpPr>
            <p:nvPr/>
          </p:nvSpPr>
          <p:spPr bwMode="hidden">
            <a:xfrm rot="1277471" flipH="1">
              <a:off x="3350" y="775"/>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35" name="Freeform 152"/>
            <p:cNvSpPr>
              <a:spLocks/>
            </p:cNvSpPr>
            <p:nvPr/>
          </p:nvSpPr>
          <p:spPr bwMode="hidden">
            <a:xfrm rot="1277471" flipH="1">
              <a:off x="3151" y="665"/>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36" name="Freeform 153"/>
            <p:cNvSpPr>
              <a:spLocks/>
            </p:cNvSpPr>
            <p:nvPr/>
          </p:nvSpPr>
          <p:spPr bwMode="hidden">
            <a:xfrm rot="2028410" flipH="1">
              <a:off x="3394" y="745"/>
              <a:ext cx="399" cy="69"/>
            </a:xfrm>
            <a:custGeom>
              <a:avLst/>
              <a:gdLst>
                <a:gd name="T0" fmla="*/ 0 w 2736"/>
                <a:gd name="T1" fmla="*/ 69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37" name="Freeform 154"/>
            <p:cNvSpPr>
              <a:spLocks/>
            </p:cNvSpPr>
            <p:nvPr/>
          </p:nvSpPr>
          <p:spPr bwMode="hidden">
            <a:xfrm rot="2028410" flipH="1">
              <a:off x="3222" y="574"/>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38" name="Freeform 155"/>
            <p:cNvSpPr>
              <a:spLocks/>
            </p:cNvSpPr>
            <p:nvPr/>
          </p:nvSpPr>
          <p:spPr bwMode="hidden">
            <a:xfrm rot="2664424" flipH="1">
              <a:off x="3433" y="700"/>
              <a:ext cx="404" cy="69"/>
            </a:xfrm>
            <a:custGeom>
              <a:avLst/>
              <a:gdLst>
                <a:gd name="T0" fmla="*/ 0 w 2736"/>
                <a:gd name="T1" fmla="*/ 69 h 504"/>
                <a:gd name="T2" fmla="*/ 128 w 2736"/>
                <a:gd name="T3" fmla="*/ 23 h 504"/>
                <a:gd name="T4" fmla="*/ 262 w 2736"/>
                <a:gd name="T5" fmla="*/ 3 h 504"/>
                <a:gd name="T6" fmla="*/ 404 w 2736"/>
                <a:gd name="T7" fmla="*/ 3 h 504"/>
                <a:gd name="T8" fmla="*/ 402 w 2736"/>
                <a:gd name="T9" fmla="*/ 14 h 504"/>
                <a:gd name="T10" fmla="*/ 260 w 2736"/>
                <a:gd name="T11" fmla="*/ 14 h 504"/>
                <a:gd name="T12" fmla="*/ 97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39" name="Freeform 156"/>
            <p:cNvSpPr>
              <a:spLocks/>
            </p:cNvSpPr>
            <p:nvPr/>
          </p:nvSpPr>
          <p:spPr bwMode="hidden">
            <a:xfrm rot="2664424" flipH="1">
              <a:off x="3290" y="481"/>
              <a:ext cx="217" cy="109"/>
            </a:xfrm>
            <a:custGeom>
              <a:avLst/>
              <a:gdLst>
                <a:gd name="T0" fmla="*/ 1 w 1769"/>
                <a:gd name="T1" fmla="*/ 1 h 791"/>
                <a:gd name="T2" fmla="*/ 59 w 1769"/>
                <a:gd name="T3" fmla="*/ 8 h 791"/>
                <a:gd name="T4" fmla="*/ 142 w 1769"/>
                <a:gd name="T5" fmla="*/ 28 h 791"/>
                <a:gd name="T6" fmla="*/ 198 w 1769"/>
                <a:gd name="T7" fmla="*/ 60 h 791"/>
                <a:gd name="T8" fmla="*/ 215 w 1769"/>
                <a:gd name="T9" fmla="*/ 84 h 791"/>
                <a:gd name="T10" fmla="*/ 207 w 1769"/>
                <a:gd name="T11" fmla="*/ 108 h 791"/>
                <a:gd name="T12" fmla="*/ 195 w 1769"/>
                <a:gd name="T13" fmla="*/ 87 h 791"/>
                <a:gd name="T14" fmla="*/ 170 w 1769"/>
                <a:gd name="T15" fmla="*/ 63 h 791"/>
                <a:gd name="T16" fmla="*/ 136 w 1769"/>
                <a:gd name="T17" fmla="*/ 41 h 791"/>
                <a:gd name="T18" fmla="*/ 71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40" name="Freeform 157"/>
            <p:cNvSpPr>
              <a:spLocks/>
            </p:cNvSpPr>
            <p:nvPr/>
          </p:nvSpPr>
          <p:spPr bwMode="hidden">
            <a:xfrm rot="3473776" flipH="1">
              <a:off x="3518" y="685"/>
              <a:ext cx="356" cy="70"/>
            </a:xfrm>
            <a:custGeom>
              <a:avLst/>
              <a:gdLst>
                <a:gd name="T0" fmla="*/ 0 w 2736"/>
                <a:gd name="T1" fmla="*/ 70 h 504"/>
                <a:gd name="T2" fmla="*/ 112 w 2736"/>
                <a:gd name="T3" fmla="*/ 23 h 504"/>
                <a:gd name="T4" fmla="*/ 231 w 2736"/>
                <a:gd name="T5" fmla="*/ 3 h 504"/>
                <a:gd name="T6" fmla="*/ 356 w 2736"/>
                <a:gd name="T7" fmla="*/ 3 h 504"/>
                <a:gd name="T8" fmla="*/ 354 w 2736"/>
                <a:gd name="T9" fmla="*/ 14 h 504"/>
                <a:gd name="T10" fmla="*/ 230 w 2736"/>
                <a:gd name="T11" fmla="*/ 14 h 504"/>
                <a:gd name="T12" fmla="*/ 8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41" name="Freeform 158"/>
            <p:cNvSpPr>
              <a:spLocks/>
            </p:cNvSpPr>
            <p:nvPr/>
          </p:nvSpPr>
          <p:spPr bwMode="hidden">
            <a:xfrm rot="3473776" flipH="1">
              <a:off x="3438" y="450"/>
              <a:ext cx="191" cy="109"/>
            </a:xfrm>
            <a:custGeom>
              <a:avLst/>
              <a:gdLst>
                <a:gd name="T0" fmla="*/ 1 w 1769"/>
                <a:gd name="T1" fmla="*/ 1 h 791"/>
                <a:gd name="T2" fmla="*/ 52 w 1769"/>
                <a:gd name="T3" fmla="*/ 8 h 791"/>
                <a:gd name="T4" fmla="*/ 125 w 1769"/>
                <a:gd name="T5" fmla="*/ 28 h 791"/>
                <a:gd name="T6" fmla="*/ 174 w 1769"/>
                <a:gd name="T7" fmla="*/ 60 h 791"/>
                <a:gd name="T8" fmla="*/ 190 w 1769"/>
                <a:gd name="T9" fmla="*/ 84 h 791"/>
                <a:gd name="T10" fmla="*/ 182 w 1769"/>
                <a:gd name="T11" fmla="*/ 108 h 791"/>
                <a:gd name="T12" fmla="*/ 172 w 1769"/>
                <a:gd name="T13" fmla="*/ 87 h 791"/>
                <a:gd name="T14" fmla="*/ 150 w 1769"/>
                <a:gd name="T15" fmla="*/ 63 h 791"/>
                <a:gd name="T16" fmla="*/ 120 w 1769"/>
                <a:gd name="T17" fmla="*/ 41 h 791"/>
                <a:gd name="T18" fmla="*/ 63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42" name="Freeform 159"/>
            <p:cNvSpPr>
              <a:spLocks/>
            </p:cNvSpPr>
            <p:nvPr/>
          </p:nvSpPr>
          <p:spPr bwMode="hidden">
            <a:xfrm rot="4126480" flipH="1">
              <a:off x="3577" y="673"/>
              <a:ext cx="342" cy="69"/>
            </a:xfrm>
            <a:custGeom>
              <a:avLst/>
              <a:gdLst>
                <a:gd name="T0" fmla="*/ 0 w 2736"/>
                <a:gd name="T1" fmla="*/ 69 h 504"/>
                <a:gd name="T2" fmla="*/ 108 w 2736"/>
                <a:gd name="T3" fmla="*/ 23 h 504"/>
                <a:gd name="T4" fmla="*/ 222 w 2736"/>
                <a:gd name="T5" fmla="*/ 3 h 504"/>
                <a:gd name="T6" fmla="*/ 342 w 2736"/>
                <a:gd name="T7" fmla="*/ 3 h 504"/>
                <a:gd name="T8" fmla="*/ 340 w 2736"/>
                <a:gd name="T9" fmla="*/ 14 h 504"/>
                <a:gd name="T10" fmla="*/ 220 w 2736"/>
                <a:gd name="T11" fmla="*/ 14 h 504"/>
                <a:gd name="T12" fmla="*/ 82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43" name="Freeform 160"/>
            <p:cNvSpPr>
              <a:spLocks/>
            </p:cNvSpPr>
            <p:nvPr/>
          </p:nvSpPr>
          <p:spPr bwMode="hidden">
            <a:xfrm rot="4126480" flipH="1">
              <a:off x="3541" y="421"/>
              <a:ext cx="184" cy="109"/>
            </a:xfrm>
            <a:custGeom>
              <a:avLst/>
              <a:gdLst>
                <a:gd name="T0" fmla="*/ 1 w 1769"/>
                <a:gd name="T1" fmla="*/ 1 h 791"/>
                <a:gd name="T2" fmla="*/ 50 w 1769"/>
                <a:gd name="T3" fmla="*/ 8 h 791"/>
                <a:gd name="T4" fmla="*/ 120 w 1769"/>
                <a:gd name="T5" fmla="*/ 28 h 791"/>
                <a:gd name="T6" fmla="*/ 168 w 1769"/>
                <a:gd name="T7" fmla="*/ 60 h 791"/>
                <a:gd name="T8" fmla="*/ 183 w 1769"/>
                <a:gd name="T9" fmla="*/ 84 h 791"/>
                <a:gd name="T10" fmla="*/ 176 w 1769"/>
                <a:gd name="T11" fmla="*/ 108 h 791"/>
                <a:gd name="T12" fmla="*/ 165 w 1769"/>
                <a:gd name="T13" fmla="*/ 87 h 791"/>
                <a:gd name="T14" fmla="*/ 144 w 1769"/>
                <a:gd name="T15" fmla="*/ 63 h 791"/>
                <a:gd name="T16" fmla="*/ 115 w 1769"/>
                <a:gd name="T17" fmla="*/ 41 h 791"/>
                <a:gd name="T18" fmla="*/ 6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44" name="Freeform 161"/>
            <p:cNvSpPr>
              <a:spLocks/>
            </p:cNvSpPr>
            <p:nvPr/>
          </p:nvSpPr>
          <p:spPr bwMode="hidden">
            <a:xfrm rot="-1325434">
              <a:off x="3864" y="705"/>
              <a:ext cx="398" cy="70"/>
            </a:xfrm>
            <a:custGeom>
              <a:avLst/>
              <a:gdLst>
                <a:gd name="T0" fmla="*/ 0 w 2736"/>
                <a:gd name="T1" fmla="*/ 70 h 504"/>
                <a:gd name="T2" fmla="*/ 126 w 2736"/>
                <a:gd name="T3" fmla="*/ 23 h 504"/>
                <a:gd name="T4" fmla="*/ 258 w 2736"/>
                <a:gd name="T5" fmla="*/ 3 h 504"/>
                <a:gd name="T6" fmla="*/ 398 w 2736"/>
                <a:gd name="T7" fmla="*/ 3 h 504"/>
                <a:gd name="T8" fmla="*/ 396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45" name="Freeform 162"/>
            <p:cNvSpPr>
              <a:spLocks/>
            </p:cNvSpPr>
            <p:nvPr/>
          </p:nvSpPr>
          <p:spPr bwMode="hidden">
            <a:xfrm rot="-1325434">
              <a:off x="4246" y="592"/>
              <a:ext cx="214" cy="109"/>
            </a:xfrm>
            <a:custGeom>
              <a:avLst/>
              <a:gdLst>
                <a:gd name="T0" fmla="*/ 1 w 1769"/>
                <a:gd name="T1" fmla="*/ 1 h 791"/>
                <a:gd name="T2" fmla="*/ 59 w 1769"/>
                <a:gd name="T3" fmla="*/ 8 h 791"/>
                <a:gd name="T4" fmla="*/ 140 w 1769"/>
                <a:gd name="T5" fmla="*/ 28 h 791"/>
                <a:gd name="T6" fmla="*/ 195 w 1769"/>
                <a:gd name="T7" fmla="*/ 60 h 791"/>
                <a:gd name="T8" fmla="*/ 212 w 1769"/>
                <a:gd name="T9" fmla="*/ 84 h 791"/>
                <a:gd name="T10" fmla="*/ 204 w 1769"/>
                <a:gd name="T11" fmla="*/ 108 h 791"/>
                <a:gd name="T12" fmla="*/ 192 w 1769"/>
                <a:gd name="T13" fmla="*/ 87 h 791"/>
                <a:gd name="T14" fmla="*/ 168 w 1769"/>
                <a:gd name="T15" fmla="*/ 63 h 791"/>
                <a:gd name="T16" fmla="*/ 134 w 1769"/>
                <a:gd name="T17" fmla="*/ 41 h 791"/>
                <a:gd name="T18" fmla="*/ 7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46" name="Freeform 163"/>
            <p:cNvSpPr>
              <a:spLocks/>
            </p:cNvSpPr>
            <p:nvPr/>
          </p:nvSpPr>
          <p:spPr bwMode="hidden">
            <a:xfrm rot="-1921064">
              <a:off x="3819" y="681"/>
              <a:ext cx="399" cy="70"/>
            </a:xfrm>
            <a:custGeom>
              <a:avLst/>
              <a:gdLst>
                <a:gd name="T0" fmla="*/ 0 w 2736"/>
                <a:gd name="T1" fmla="*/ 70 h 504"/>
                <a:gd name="T2" fmla="*/ 126 w 2736"/>
                <a:gd name="T3" fmla="*/ 23 h 504"/>
                <a:gd name="T4" fmla="*/ 259 w 2736"/>
                <a:gd name="T5" fmla="*/ 3 h 504"/>
                <a:gd name="T6" fmla="*/ 399 w 2736"/>
                <a:gd name="T7" fmla="*/ 3 h 504"/>
                <a:gd name="T8" fmla="*/ 397 w 2736"/>
                <a:gd name="T9" fmla="*/ 14 h 504"/>
                <a:gd name="T10" fmla="*/ 257 w 2736"/>
                <a:gd name="T11" fmla="*/ 14 h 504"/>
                <a:gd name="T12" fmla="*/ 95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47" name="Freeform 164"/>
            <p:cNvSpPr>
              <a:spLocks/>
            </p:cNvSpPr>
            <p:nvPr/>
          </p:nvSpPr>
          <p:spPr bwMode="hidden">
            <a:xfrm rot="-1921064">
              <a:off x="4181" y="518"/>
              <a:ext cx="214" cy="110"/>
            </a:xfrm>
            <a:custGeom>
              <a:avLst/>
              <a:gdLst>
                <a:gd name="T0" fmla="*/ 1 w 1769"/>
                <a:gd name="T1" fmla="*/ 1 h 791"/>
                <a:gd name="T2" fmla="*/ 59 w 1769"/>
                <a:gd name="T3" fmla="*/ 8 h 791"/>
                <a:gd name="T4" fmla="*/ 140 w 1769"/>
                <a:gd name="T5" fmla="*/ 28 h 791"/>
                <a:gd name="T6" fmla="*/ 195 w 1769"/>
                <a:gd name="T7" fmla="*/ 60 h 791"/>
                <a:gd name="T8" fmla="*/ 212 w 1769"/>
                <a:gd name="T9" fmla="*/ 85 h 791"/>
                <a:gd name="T10" fmla="*/ 204 w 1769"/>
                <a:gd name="T11" fmla="*/ 109 h 791"/>
                <a:gd name="T12" fmla="*/ 192 w 1769"/>
                <a:gd name="T13" fmla="*/ 88 h 791"/>
                <a:gd name="T14" fmla="*/ 168 w 1769"/>
                <a:gd name="T15" fmla="*/ 63 h 791"/>
                <a:gd name="T16" fmla="*/ 134 w 1769"/>
                <a:gd name="T17" fmla="*/ 41 h 791"/>
                <a:gd name="T18" fmla="*/ 70 w 1769"/>
                <a:gd name="T19" fmla="*/ 21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48" name="Freeform 165"/>
            <p:cNvSpPr>
              <a:spLocks/>
            </p:cNvSpPr>
            <p:nvPr/>
          </p:nvSpPr>
          <p:spPr bwMode="hidden">
            <a:xfrm rot="4578755" flipH="1">
              <a:off x="3632" y="690"/>
              <a:ext cx="332" cy="47"/>
            </a:xfrm>
            <a:custGeom>
              <a:avLst/>
              <a:gdLst>
                <a:gd name="T0" fmla="*/ 0 w 2736"/>
                <a:gd name="T1" fmla="*/ 47 h 504"/>
                <a:gd name="T2" fmla="*/ 105 w 2736"/>
                <a:gd name="T3" fmla="*/ 16 h 504"/>
                <a:gd name="T4" fmla="*/ 216 w 2736"/>
                <a:gd name="T5" fmla="*/ 2 h 504"/>
                <a:gd name="T6" fmla="*/ 332 w 2736"/>
                <a:gd name="T7" fmla="*/ 2 h 504"/>
                <a:gd name="T8" fmla="*/ 330 w 2736"/>
                <a:gd name="T9" fmla="*/ 10 h 504"/>
                <a:gd name="T10" fmla="*/ 214 w 2736"/>
                <a:gd name="T11" fmla="*/ 10 h 504"/>
                <a:gd name="T12" fmla="*/ 79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49" name="Freeform 166"/>
            <p:cNvSpPr>
              <a:spLocks/>
            </p:cNvSpPr>
            <p:nvPr/>
          </p:nvSpPr>
          <p:spPr bwMode="hidden">
            <a:xfrm rot="4578755" flipH="1">
              <a:off x="3639" y="447"/>
              <a:ext cx="178" cy="75"/>
            </a:xfrm>
            <a:custGeom>
              <a:avLst/>
              <a:gdLst>
                <a:gd name="T0" fmla="*/ 1 w 1769"/>
                <a:gd name="T1" fmla="*/ 1 h 791"/>
                <a:gd name="T2" fmla="*/ 49 w 1769"/>
                <a:gd name="T3" fmla="*/ 5 h 791"/>
                <a:gd name="T4" fmla="*/ 116 w 1769"/>
                <a:gd name="T5" fmla="*/ 19 h 791"/>
                <a:gd name="T6" fmla="*/ 162 w 1769"/>
                <a:gd name="T7" fmla="*/ 41 h 791"/>
                <a:gd name="T8" fmla="*/ 177 w 1769"/>
                <a:gd name="T9" fmla="*/ 58 h 791"/>
                <a:gd name="T10" fmla="*/ 170 w 1769"/>
                <a:gd name="T11" fmla="*/ 75 h 791"/>
                <a:gd name="T12" fmla="*/ 160 w 1769"/>
                <a:gd name="T13" fmla="*/ 60 h 791"/>
                <a:gd name="T14" fmla="*/ 140 w 1769"/>
                <a:gd name="T15" fmla="*/ 43 h 791"/>
                <a:gd name="T16" fmla="*/ 112 w 1769"/>
                <a:gd name="T17" fmla="*/ 28 h 791"/>
                <a:gd name="T18" fmla="*/ 58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sp>
          <p:nvSpPr>
            <p:cNvPr id="3150" name="Freeform 167"/>
            <p:cNvSpPr>
              <a:spLocks/>
            </p:cNvSpPr>
            <p:nvPr/>
          </p:nvSpPr>
          <p:spPr bwMode="hidden">
            <a:xfrm rot="-3857755">
              <a:off x="3715" y="678"/>
              <a:ext cx="343" cy="60"/>
            </a:xfrm>
            <a:custGeom>
              <a:avLst/>
              <a:gdLst>
                <a:gd name="T0" fmla="*/ 0 w 2736"/>
                <a:gd name="T1" fmla="*/ 60 h 504"/>
                <a:gd name="T2" fmla="*/ 108 w 2736"/>
                <a:gd name="T3" fmla="*/ 20 h 504"/>
                <a:gd name="T4" fmla="*/ 223 w 2736"/>
                <a:gd name="T5" fmla="*/ 3 h 504"/>
                <a:gd name="T6" fmla="*/ 343 w 2736"/>
                <a:gd name="T7" fmla="*/ 3 h 504"/>
                <a:gd name="T8" fmla="*/ 341 w 2736"/>
                <a:gd name="T9" fmla="*/ 12 h 504"/>
                <a:gd name="T10" fmla="*/ 221 w 2736"/>
                <a:gd name="T11" fmla="*/ 12 h 504"/>
                <a:gd name="T12" fmla="*/ 82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51" name="Freeform 168"/>
            <p:cNvSpPr>
              <a:spLocks/>
            </p:cNvSpPr>
            <p:nvPr/>
          </p:nvSpPr>
          <p:spPr bwMode="hidden">
            <a:xfrm rot="-3857755">
              <a:off x="3926" y="433"/>
              <a:ext cx="184" cy="93"/>
            </a:xfrm>
            <a:custGeom>
              <a:avLst/>
              <a:gdLst>
                <a:gd name="T0" fmla="*/ 1 w 1769"/>
                <a:gd name="T1" fmla="*/ 1 h 791"/>
                <a:gd name="T2" fmla="*/ 50 w 1769"/>
                <a:gd name="T3" fmla="*/ 7 h 791"/>
                <a:gd name="T4" fmla="*/ 120 w 1769"/>
                <a:gd name="T5" fmla="*/ 24 h 791"/>
                <a:gd name="T6" fmla="*/ 168 w 1769"/>
                <a:gd name="T7" fmla="*/ 51 h 791"/>
                <a:gd name="T8" fmla="*/ 183 w 1769"/>
                <a:gd name="T9" fmla="*/ 72 h 791"/>
                <a:gd name="T10" fmla="*/ 176 w 1769"/>
                <a:gd name="T11" fmla="*/ 93 h 791"/>
                <a:gd name="T12" fmla="*/ 165 w 1769"/>
                <a:gd name="T13" fmla="*/ 74 h 791"/>
                <a:gd name="T14" fmla="*/ 144 w 1769"/>
                <a:gd name="T15" fmla="*/ 53 h 791"/>
                <a:gd name="T16" fmla="*/ 115 w 1769"/>
                <a:gd name="T17" fmla="*/ 35 h 791"/>
                <a:gd name="T18" fmla="*/ 60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52" name="Freeform 169"/>
            <p:cNvSpPr>
              <a:spLocks/>
            </p:cNvSpPr>
            <p:nvPr/>
          </p:nvSpPr>
          <p:spPr bwMode="hidden">
            <a:xfrm rot="-2777260">
              <a:off x="3758" y="671"/>
              <a:ext cx="373" cy="87"/>
            </a:xfrm>
            <a:custGeom>
              <a:avLst/>
              <a:gdLst>
                <a:gd name="T0" fmla="*/ 0 w 2736"/>
                <a:gd name="T1" fmla="*/ 87 h 504"/>
                <a:gd name="T2" fmla="*/ 118 w 2736"/>
                <a:gd name="T3" fmla="*/ 29 h 504"/>
                <a:gd name="T4" fmla="*/ 242 w 2736"/>
                <a:gd name="T5" fmla="*/ 4 h 504"/>
                <a:gd name="T6" fmla="*/ 373 w 2736"/>
                <a:gd name="T7" fmla="*/ 4 h 504"/>
                <a:gd name="T8" fmla="*/ 371 w 2736"/>
                <a:gd name="T9" fmla="*/ 18 h 504"/>
                <a:gd name="T10" fmla="*/ 240 w 2736"/>
                <a:gd name="T11" fmla="*/ 18 h 504"/>
                <a:gd name="T12" fmla="*/ 89 w 2736"/>
                <a:gd name="T13" fmla="*/ 50 h 504"/>
                <a:gd name="T14" fmla="*/ 0 w 2736"/>
                <a:gd name="T15" fmla="*/ 8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53" name="Freeform 170"/>
            <p:cNvSpPr>
              <a:spLocks/>
            </p:cNvSpPr>
            <p:nvPr/>
          </p:nvSpPr>
          <p:spPr bwMode="hidden">
            <a:xfrm rot="-2777260">
              <a:off x="4061" y="460"/>
              <a:ext cx="200" cy="136"/>
            </a:xfrm>
            <a:custGeom>
              <a:avLst/>
              <a:gdLst>
                <a:gd name="T0" fmla="*/ 1 w 1769"/>
                <a:gd name="T1" fmla="*/ 1 h 791"/>
                <a:gd name="T2" fmla="*/ 55 w 1769"/>
                <a:gd name="T3" fmla="*/ 10 h 791"/>
                <a:gd name="T4" fmla="*/ 131 w 1769"/>
                <a:gd name="T5" fmla="*/ 34 h 791"/>
                <a:gd name="T6" fmla="*/ 182 w 1769"/>
                <a:gd name="T7" fmla="*/ 74 h 791"/>
                <a:gd name="T8" fmla="*/ 199 w 1769"/>
                <a:gd name="T9" fmla="*/ 105 h 791"/>
                <a:gd name="T10" fmla="*/ 191 w 1769"/>
                <a:gd name="T11" fmla="*/ 135 h 791"/>
                <a:gd name="T12" fmla="*/ 180 w 1769"/>
                <a:gd name="T13" fmla="*/ 109 h 791"/>
                <a:gd name="T14" fmla="*/ 157 w 1769"/>
                <a:gd name="T15" fmla="*/ 78 h 791"/>
                <a:gd name="T16" fmla="*/ 125 w 1769"/>
                <a:gd name="T17" fmla="*/ 51 h 791"/>
                <a:gd name="T18" fmla="*/ 66 w 1769"/>
                <a:gd name="T19" fmla="*/ 26 h 791"/>
                <a:gd name="T20" fmla="*/ 0 w 1769"/>
                <a:gd name="T21" fmla="*/ 1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54" name="Freeform 171"/>
            <p:cNvSpPr>
              <a:spLocks/>
            </p:cNvSpPr>
            <p:nvPr/>
          </p:nvSpPr>
          <p:spPr bwMode="hidden">
            <a:xfrm rot="-4903748">
              <a:off x="3695" y="685"/>
              <a:ext cx="308" cy="28"/>
            </a:xfrm>
            <a:custGeom>
              <a:avLst/>
              <a:gdLst>
                <a:gd name="T0" fmla="*/ 0 w 2736"/>
                <a:gd name="T1" fmla="*/ 28 h 504"/>
                <a:gd name="T2" fmla="*/ 97 w 2736"/>
                <a:gd name="T3" fmla="*/ 9 h 504"/>
                <a:gd name="T4" fmla="*/ 200 w 2736"/>
                <a:gd name="T5" fmla="*/ 1 h 504"/>
                <a:gd name="T6" fmla="*/ 308 w 2736"/>
                <a:gd name="T7" fmla="*/ 1 h 504"/>
                <a:gd name="T8" fmla="*/ 306 w 2736"/>
                <a:gd name="T9" fmla="*/ 6 h 504"/>
                <a:gd name="T10" fmla="*/ 199 w 2736"/>
                <a:gd name="T11" fmla="*/ 6 h 504"/>
                <a:gd name="T12" fmla="*/ 74 w 2736"/>
                <a:gd name="T13" fmla="*/ 16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55" name="Freeform 172"/>
            <p:cNvSpPr>
              <a:spLocks/>
            </p:cNvSpPr>
            <p:nvPr/>
          </p:nvSpPr>
          <p:spPr bwMode="hidden">
            <a:xfrm rot="-4903748">
              <a:off x="3809" y="447"/>
              <a:ext cx="165" cy="43"/>
            </a:xfrm>
            <a:custGeom>
              <a:avLst/>
              <a:gdLst>
                <a:gd name="T0" fmla="*/ 0 w 1769"/>
                <a:gd name="T1" fmla="*/ 0 h 791"/>
                <a:gd name="T2" fmla="*/ 45 w 1769"/>
                <a:gd name="T3" fmla="*/ 3 h 791"/>
                <a:gd name="T4" fmla="*/ 108 w 1769"/>
                <a:gd name="T5" fmla="*/ 11 h 791"/>
                <a:gd name="T6" fmla="*/ 150 w 1769"/>
                <a:gd name="T7" fmla="*/ 23 h 791"/>
                <a:gd name="T8" fmla="*/ 164 w 1769"/>
                <a:gd name="T9" fmla="*/ 33 h 791"/>
                <a:gd name="T10" fmla="*/ 158 w 1769"/>
                <a:gd name="T11" fmla="*/ 43 h 791"/>
                <a:gd name="T12" fmla="*/ 148 w 1769"/>
                <a:gd name="T13" fmla="*/ 34 h 791"/>
                <a:gd name="T14" fmla="*/ 130 w 1769"/>
                <a:gd name="T15" fmla="*/ 25 h 791"/>
                <a:gd name="T16" fmla="*/ 103 w 1769"/>
                <a:gd name="T17" fmla="*/ 16 h 791"/>
                <a:gd name="T18" fmla="*/ 54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sp>
          <p:nvSpPr>
            <p:cNvPr id="3156" name="Freeform 173"/>
            <p:cNvSpPr>
              <a:spLocks/>
            </p:cNvSpPr>
            <p:nvPr/>
          </p:nvSpPr>
          <p:spPr bwMode="hidden">
            <a:xfrm rot="18335692" flipH="1">
              <a:off x="3278" y="1175"/>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57" name="Freeform 174"/>
            <p:cNvSpPr>
              <a:spLocks/>
            </p:cNvSpPr>
            <p:nvPr/>
          </p:nvSpPr>
          <p:spPr bwMode="hidden">
            <a:xfrm rot="18335692" flipH="1">
              <a:off x="3186" y="1510"/>
              <a:ext cx="299" cy="158"/>
            </a:xfrm>
            <a:custGeom>
              <a:avLst/>
              <a:gdLst>
                <a:gd name="T0" fmla="*/ 1 w 1769"/>
                <a:gd name="T1" fmla="*/ 2 h 791"/>
                <a:gd name="T2" fmla="*/ 82 w 1769"/>
                <a:gd name="T3" fmla="*/ 11 h 791"/>
                <a:gd name="T4" fmla="*/ 196 w 1769"/>
                <a:gd name="T5" fmla="*/ 40 h 791"/>
                <a:gd name="T6" fmla="*/ 272 w 1769"/>
                <a:gd name="T7" fmla="*/ 86 h 791"/>
                <a:gd name="T8" fmla="*/ 297 w 1769"/>
                <a:gd name="T9" fmla="*/ 122 h 791"/>
                <a:gd name="T10" fmla="*/ 285 w 1769"/>
                <a:gd name="T11" fmla="*/ 157 h 791"/>
                <a:gd name="T12" fmla="*/ 269 w 1769"/>
                <a:gd name="T13" fmla="*/ 126 h 791"/>
                <a:gd name="T14" fmla="*/ 235 w 1769"/>
                <a:gd name="T15" fmla="*/ 91 h 791"/>
                <a:gd name="T16" fmla="*/ 187 w 1769"/>
                <a:gd name="T17" fmla="*/ 59 h 791"/>
                <a:gd name="T18" fmla="*/ 98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58" name="Freeform 175"/>
            <p:cNvSpPr>
              <a:spLocks/>
            </p:cNvSpPr>
            <p:nvPr/>
          </p:nvSpPr>
          <p:spPr bwMode="hidden">
            <a:xfrm rot="17542885" flipH="1">
              <a:off x="3362" y="1208"/>
              <a:ext cx="515" cy="101"/>
            </a:xfrm>
            <a:custGeom>
              <a:avLst/>
              <a:gdLst>
                <a:gd name="T0" fmla="*/ 0 w 2736"/>
                <a:gd name="T1" fmla="*/ 101 h 504"/>
                <a:gd name="T2" fmla="*/ 163 w 2736"/>
                <a:gd name="T3" fmla="*/ 34 h 504"/>
                <a:gd name="T4" fmla="*/ 334 w 2736"/>
                <a:gd name="T5" fmla="*/ 5 h 504"/>
                <a:gd name="T6" fmla="*/ 515 w 2736"/>
                <a:gd name="T7" fmla="*/ 5 h 504"/>
                <a:gd name="T8" fmla="*/ 512 w 2736"/>
                <a:gd name="T9" fmla="*/ 21 h 504"/>
                <a:gd name="T10" fmla="*/ 332 w 2736"/>
                <a:gd name="T11" fmla="*/ 21 h 504"/>
                <a:gd name="T12" fmla="*/ 12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59" name="Freeform 176"/>
            <p:cNvSpPr>
              <a:spLocks/>
            </p:cNvSpPr>
            <p:nvPr/>
          </p:nvSpPr>
          <p:spPr bwMode="hidden">
            <a:xfrm rot="17542885" flipH="1">
              <a:off x="3364" y="1550"/>
              <a:ext cx="276" cy="158"/>
            </a:xfrm>
            <a:custGeom>
              <a:avLst/>
              <a:gdLst>
                <a:gd name="T0" fmla="*/ 1 w 1769"/>
                <a:gd name="T1" fmla="*/ 2 h 791"/>
                <a:gd name="T2" fmla="*/ 76 w 1769"/>
                <a:gd name="T3" fmla="*/ 11 h 791"/>
                <a:gd name="T4" fmla="*/ 181 w 1769"/>
                <a:gd name="T5" fmla="*/ 40 h 791"/>
                <a:gd name="T6" fmla="*/ 251 w 1769"/>
                <a:gd name="T7" fmla="*/ 86 h 791"/>
                <a:gd name="T8" fmla="*/ 274 w 1769"/>
                <a:gd name="T9" fmla="*/ 122 h 791"/>
                <a:gd name="T10" fmla="*/ 264 w 1769"/>
                <a:gd name="T11" fmla="*/ 157 h 791"/>
                <a:gd name="T12" fmla="*/ 248 w 1769"/>
                <a:gd name="T13" fmla="*/ 126 h 791"/>
                <a:gd name="T14" fmla="*/ 217 w 1769"/>
                <a:gd name="T15" fmla="*/ 91 h 791"/>
                <a:gd name="T16" fmla="*/ 173 w 1769"/>
                <a:gd name="T17" fmla="*/ 59 h 791"/>
                <a:gd name="T18" fmla="*/ 91 w 1769"/>
                <a:gd name="T19" fmla="*/ 30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60" name="Freeform 177"/>
            <p:cNvSpPr>
              <a:spLocks/>
            </p:cNvSpPr>
            <p:nvPr/>
          </p:nvSpPr>
          <p:spPr bwMode="hidden">
            <a:xfrm rot="16870650" flipH="1">
              <a:off x="3452" y="1220"/>
              <a:ext cx="495" cy="91"/>
            </a:xfrm>
            <a:custGeom>
              <a:avLst/>
              <a:gdLst>
                <a:gd name="T0" fmla="*/ 0 w 2736"/>
                <a:gd name="T1" fmla="*/ 91 h 504"/>
                <a:gd name="T2" fmla="*/ 156 w 2736"/>
                <a:gd name="T3" fmla="*/ 30 h 504"/>
                <a:gd name="T4" fmla="*/ 321 w 2736"/>
                <a:gd name="T5" fmla="*/ 4 h 504"/>
                <a:gd name="T6" fmla="*/ 495 w 2736"/>
                <a:gd name="T7" fmla="*/ 4 h 504"/>
                <a:gd name="T8" fmla="*/ 492 w 2736"/>
                <a:gd name="T9" fmla="*/ 19 h 504"/>
                <a:gd name="T10" fmla="*/ 319 w 2736"/>
                <a:gd name="T11" fmla="*/ 19 h 504"/>
                <a:gd name="T12" fmla="*/ 118 w 2736"/>
                <a:gd name="T13" fmla="*/ 53 h 504"/>
                <a:gd name="T14" fmla="*/ 0 w 2736"/>
                <a:gd name="T15" fmla="*/ 9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3161" name="Freeform 178"/>
            <p:cNvSpPr>
              <a:spLocks/>
            </p:cNvSpPr>
            <p:nvPr/>
          </p:nvSpPr>
          <p:spPr bwMode="hidden">
            <a:xfrm rot="16870650" flipH="1">
              <a:off x="3525" y="1567"/>
              <a:ext cx="265" cy="142"/>
            </a:xfrm>
            <a:custGeom>
              <a:avLst/>
              <a:gdLst>
                <a:gd name="T0" fmla="*/ 1 w 1769"/>
                <a:gd name="T1" fmla="*/ 1 h 791"/>
                <a:gd name="T2" fmla="*/ 73 w 1769"/>
                <a:gd name="T3" fmla="*/ 10 h 791"/>
                <a:gd name="T4" fmla="*/ 173 w 1769"/>
                <a:gd name="T5" fmla="*/ 36 h 791"/>
                <a:gd name="T6" fmla="*/ 241 w 1769"/>
                <a:gd name="T7" fmla="*/ 78 h 791"/>
                <a:gd name="T8" fmla="*/ 263 w 1769"/>
                <a:gd name="T9" fmla="*/ 109 h 791"/>
                <a:gd name="T10" fmla="*/ 253 w 1769"/>
                <a:gd name="T11" fmla="*/ 141 h 791"/>
                <a:gd name="T12" fmla="*/ 238 w 1769"/>
                <a:gd name="T13" fmla="*/ 113 h 791"/>
                <a:gd name="T14" fmla="*/ 208 w 1769"/>
                <a:gd name="T15" fmla="*/ 82 h 791"/>
                <a:gd name="T16" fmla="*/ 166 w 1769"/>
                <a:gd name="T17" fmla="*/ 53 h 791"/>
                <a:gd name="T18" fmla="*/ 87 w 1769"/>
                <a:gd name="T19" fmla="*/ 27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62" name="Freeform 179"/>
            <p:cNvSpPr>
              <a:spLocks/>
            </p:cNvSpPr>
            <p:nvPr/>
          </p:nvSpPr>
          <p:spPr bwMode="hidden">
            <a:xfrm rot="3144576">
              <a:off x="3801" y="1158"/>
              <a:ext cx="557" cy="101"/>
            </a:xfrm>
            <a:custGeom>
              <a:avLst/>
              <a:gdLst>
                <a:gd name="T0" fmla="*/ 0 w 2736"/>
                <a:gd name="T1" fmla="*/ 101 h 504"/>
                <a:gd name="T2" fmla="*/ 176 w 2736"/>
                <a:gd name="T3" fmla="*/ 34 h 504"/>
                <a:gd name="T4" fmla="*/ 362 w 2736"/>
                <a:gd name="T5" fmla="*/ 5 h 504"/>
                <a:gd name="T6" fmla="*/ 557 w 2736"/>
                <a:gd name="T7" fmla="*/ 5 h 504"/>
                <a:gd name="T8" fmla="*/ 554 w 2736"/>
                <a:gd name="T9" fmla="*/ 21 h 504"/>
                <a:gd name="T10" fmla="*/ 359 w 2736"/>
                <a:gd name="T11" fmla="*/ 21 h 504"/>
                <a:gd name="T12" fmla="*/ 133 w 2736"/>
                <a:gd name="T13" fmla="*/ 59 h 504"/>
                <a:gd name="T14" fmla="*/ 0 w 2736"/>
                <a:gd name="T15" fmla="*/ 10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63" name="Freeform 180"/>
            <p:cNvSpPr>
              <a:spLocks/>
            </p:cNvSpPr>
            <p:nvPr/>
          </p:nvSpPr>
          <p:spPr bwMode="hidden">
            <a:xfrm rot="3144576">
              <a:off x="4165" y="1485"/>
              <a:ext cx="299" cy="159"/>
            </a:xfrm>
            <a:custGeom>
              <a:avLst/>
              <a:gdLst>
                <a:gd name="T0" fmla="*/ 1 w 1769"/>
                <a:gd name="T1" fmla="*/ 2 h 791"/>
                <a:gd name="T2" fmla="*/ 82 w 1769"/>
                <a:gd name="T3" fmla="*/ 11 h 791"/>
                <a:gd name="T4" fmla="*/ 196 w 1769"/>
                <a:gd name="T5" fmla="*/ 40 h 791"/>
                <a:gd name="T6" fmla="*/ 272 w 1769"/>
                <a:gd name="T7" fmla="*/ 87 h 791"/>
                <a:gd name="T8" fmla="*/ 297 w 1769"/>
                <a:gd name="T9" fmla="*/ 122 h 791"/>
                <a:gd name="T10" fmla="*/ 285 w 1769"/>
                <a:gd name="T11" fmla="*/ 158 h 791"/>
                <a:gd name="T12" fmla="*/ 269 w 1769"/>
                <a:gd name="T13" fmla="*/ 127 h 791"/>
                <a:gd name="T14" fmla="*/ 235 w 1769"/>
                <a:gd name="T15" fmla="*/ 91 h 791"/>
                <a:gd name="T16" fmla="*/ 187 w 1769"/>
                <a:gd name="T17" fmla="*/ 59 h 791"/>
                <a:gd name="T18" fmla="*/ 98 w 1769"/>
                <a:gd name="T19" fmla="*/ 31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64" name="Freeform 181"/>
            <p:cNvSpPr>
              <a:spLocks/>
            </p:cNvSpPr>
            <p:nvPr/>
          </p:nvSpPr>
          <p:spPr bwMode="hidden">
            <a:xfrm rot="3745735">
              <a:off x="3762" y="1196"/>
              <a:ext cx="533" cy="97"/>
            </a:xfrm>
            <a:custGeom>
              <a:avLst/>
              <a:gdLst>
                <a:gd name="T0" fmla="*/ 0 w 2736"/>
                <a:gd name="T1" fmla="*/ 97 h 504"/>
                <a:gd name="T2" fmla="*/ 168 w 2736"/>
                <a:gd name="T3" fmla="*/ 32 h 504"/>
                <a:gd name="T4" fmla="*/ 346 w 2736"/>
                <a:gd name="T5" fmla="*/ 5 h 504"/>
                <a:gd name="T6" fmla="*/ 533 w 2736"/>
                <a:gd name="T7" fmla="*/ 5 h 504"/>
                <a:gd name="T8" fmla="*/ 530 w 2736"/>
                <a:gd name="T9" fmla="*/ 20 h 504"/>
                <a:gd name="T10" fmla="*/ 344 w 2736"/>
                <a:gd name="T11" fmla="*/ 20 h 504"/>
                <a:gd name="T12" fmla="*/ 127 w 2736"/>
                <a:gd name="T13" fmla="*/ 56 h 504"/>
                <a:gd name="T14" fmla="*/ 0 w 2736"/>
                <a:gd name="T15" fmla="*/ 9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65" name="Freeform 182"/>
            <p:cNvSpPr>
              <a:spLocks/>
            </p:cNvSpPr>
            <p:nvPr/>
          </p:nvSpPr>
          <p:spPr bwMode="hidden">
            <a:xfrm rot="3745735">
              <a:off x="4047" y="1543"/>
              <a:ext cx="286" cy="152"/>
            </a:xfrm>
            <a:custGeom>
              <a:avLst/>
              <a:gdLst>
                <a:gd name="T0" fmla="*/ 1 w 1769"/>
                <a:gd name="T1" fmla="*/ 2 h 791"/>
                <a:gd name="T2" fmla="*/ 78 w 1769"/>
                <a:gd name="T3" fmla="*/ 11 h 791"/>
                <a:gd name="T4" fmla="*/ 187 w 1769"/>
                <a:gd name="T5" fmla="*/ 38 h 791"/>
                <a:gd name="T6" fmla="*/ 260 w 1769"/>
                <a:gd name="T7" fmla="*/ 83 h 791"/>
                <a:gd name="T8" fmla="*/ 284 w 1769"/>
                <a:gd name="T9" fmla="*/ 117 h 791"/>
                <a:gd name="T10" fmla="*/ 273 w 1769"/>
                <a:gd name="T11" fmla="*/ 151 h 791"/>
                <a:gd name="T12" fmla="*/ 257 w 1769"/>
                <a:gd name="T13" fmla="*/ 121 h 791"/>
                <a:gd name="T14" fmla="*/ 225 w 1769"/>
                <a:gd name="T15" fmla="*/ 87 h 791"/>
                <a:gd name="T16" fmla="*/ 179 w 1769"/>
                <a:gd name="T17" fmla="*/ 57 h 791"/>
                <a:gd name="T18" fmla="*/ 94 w 1769"/>
                <a:gd name="T19" fmla="*/ 29 h 791"/>
                <a:gd name="T20" fmla="*/ 0 w 1769"/>
                <a:gd name="T21" fmla="*/ 15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66" name="Freeform 183"/>
            <p:cNvSpPr>
              <a:spLocks/>
            </p:cNvSpPr>
            <p:nvPr/>
          </p:nvSpPr>
          <p:spPr bwMode="hidden">
            <a:xfrm rot="4286818">
              <a:off x="3705" y="1235"/>
              <a:ext cx="517" cy="79"/>
            </a:xfrm>
            <a:custGeom>
              <a:avLst/>
              <a:gdLst>
                <a:gd name="T0" fmla="*/ 0 w 2736"/>
                <a:gd name="T1" fmla="*/ 79 h 504"/>
                <a:gd name="T2" fmla="*/ 163 w 2736"/>
                <a:gd name="T3" fmla="*/ 26 h 504"/>
                <a:gd name="T4" fmla="*/ 336 w 2736"/>
                <a:gd name="T5" fmla="*/ 4 h 504"/>
                <a:gd name="T6" fmla="*/ 517 w 2736"/>
                <a:gd name="T7" fmla="*/ 4 h 504"/>
                <a:gd name="T8" fmla="*/ 514 w 2736"/>
                <a:gd name="T9" fmla="*/ 16 h 504"/>
                <a:gd name="T10" fmla="*/ 333 w 2736"/>
                <a:gd name="T11" fmla="*/ 16 h 504"/>
                <a:gd name="T12" fmla="*/ 124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67" name="Freeform 184"/>
            <p:cNvSpPr>
              <a:spLocks/>
            </p:cNvSpPr>
            <p:nvPr/>
          </p:nvSpPr>
          <p:spPr bwMode="hidden">
            <a:xfrm rot="4286818">
              <a:off x="3923" y="1585"/>
              <a:ext cx="278" cy="125"/>
            </a:xfrm>
            <a:custGeom>
              <a:avLst/>
              <a:gdLst>
                <a:gd name="T0" fmla="*/ 1 w 1769"/>
                <a:gd name="T1" fmla="*/ 1 h 791"/>
                <a:gd name="T2" fmla="*/ 76 w 1769"/>
                <a:gd name="T3" fmla="*/ 9 h 791"/>
                <a:gd name="T4" fmla="*/ 182 w 1769"/>
                <a:gd name="T5" fmla="*/ 32 h 791"/>
                <a:gd name="T6" fmla="*/ 253 w 1769"/>
                <a:gd name="T7" fmla="*/ 68 h 791"/>
                <a:gd name="T8" fmla="*/ 276 w 1769"/>
                <a:gd name="T9" fmla="*/ 96 h 791"/>
                <a:gd name="T10" fmla="*/ 265 w 1769"/>
                <a:gd name="T11" fmla="*/ 124 h 791"/>
                <a:gd name="T12" fmla="*/ 250 w 1769"/>
                <a:gd name="T13" fmla="*/ 100 h 791"/>
                <a:gd name="T14" fmla="*/ 218 w 1769"/>
                <a:gd name="T15" fmla="*/ 72 h 791"/>
                <a:gd name="T16" fmla="*/ 174 w 1769"/>
                <a:gd name="T17" fmla="*/ 47 h 791"/>
                <a:gd name="T18" fmla="*/ 91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68" name="Freeform 185"/>
            <p:cNvSpPr>
              <a:spLocks/>
            </p:cNvSpPr>
            <p:nvPr/>
          </p:nvSpPr>
          <p:spPr bwMode="hidden">
            <a:xfrm rot="4898956">
              <a:off x="3665" y="1252"/>
              <a:ext cx="475" cy="80"/>
            </a:xfrm>
            <a:custGeom>
              <a:avLst/>
              <a:gdLst>
                <a:gd name="T0" fmla="*/ 0 w 2736"/>
                <a:gd name="T1" fmla="*/ 80 h 504"/>
                <a:gd name="T2" fmla="*/ 150 w 2736"/>
                <a:gd name="T3" fmla="*/ 27 h 504"/>
                <a:gd name="T4" fmla="*/ 308 w 2736"/>
                <a:gd name="T5" fmla="*/ 4 h 504"/>
                <a:gd name="T6" fmla="*/ 475 w 2736"/>
                <a:gd name="T7" fmla="*/ 4 h 504"/>
                <a:gd name="T8" fmla="*/ 472 w 2736"/>
                <a:gd name="T9" fmla="*/ 16 h 504"/>
                <a:gd name="T10" fmla="*/ 306 w 2736"/>
                <a:gd name="T11" fmla="*/ 16 h 504"/>
                <a:gd name="T12" fmla="*/ 114 w 2736"/>
                <a:gd name="T13" fmla="*/ 46 h 504"/>
                <a:gd name="T14" fmla="*/ 0 w 2736"/>
                <a:gd name="T15" fmla="*/ 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3169" name="Freeform 186"/>
            <p:cNvSpPr>
              <a:spLocks/>
            </p:cNvSpPr>
            <p:nvPr/>
          </p:nvSpPr>
          <p:spPr bwMode="hidden">
            <a:xfrm rot="4898956">
              <a:off x="3804" y="1581"/>
              <a:ext cx="255" cy="125"/>
            </a:xfrm>
            <a:custGeom>
              <a:avLst/>
              <a:gdLst>
                <a:gd name="T0" fmla="*/ 1 w 1769"/>
                <a:gd name="T1" fmla="*/ 1 h 791"/>
                <a:gd name="T2" fmla="*/ 70 w 1769"/>
                <a:gd name="T3" fmla="*/ 9 h 791"/>
                <a:gd name="T4" fmla="*/ 167 w 1769"/>
                <a:gd name="T5" fmla="*/ 32 h 791"/>
                <a:gd name="T6" fmla="*/ 232 w 1769"/>
                <a:gd name="T7" fmla="*/ 68 h 791"/>
                <a:gd name="T8" fmla="*/ 253 w 1769"/>
                <a:gd name="T9" fmla="*/ 96 h 791"/>
                <a:gd name="T10" fmla="*/ 243 w 1769"/>
                <a:gd name="T11" fmla="*/ 124 h 791"/>
                <a:gd name="T12" fmla="*/ 229 w 1769"/>
                <a:gd name="T13" fmla="*/ 100 h 791"/>
                <a:gd name="T14" fmla="*/ 200 w 1769"/>
                <a:gd name="T15" fmla="*/ 72 h 791"/>
                <a:gd name="T16" fmla="*/ 160 w 1769"/>
                <a:gd name="T17" fmla="*/ 47 h 791"/>
                <a:gd name="T18" fmla="*/ 84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70" name="Freeform 187"/>
            <p:cNvSpPr>
              <a:spLocks/>
            </p:cNvSpPr>
            <p:nvPr/>
          </p:nvSpPr>
          <p:spPr bwMode="hidden">
            <a:xfrm rot="5755659">
              <a:off x="3570" y="1267"/>
              <a:ext cx="464" cy="60"/>
            </a:xfrm>
            <a:custGeom>
              <a:avLst/>
              <a:gdLst>
                <a:gd name="T0" fmla="*/ 0 w 2736"/>
                <a:gd name="T1" fmla="*/ 60 h 504"/>
                <a:gd name="T2" fmla="*/ 147 w 2736"/>
                <a:gd name="T3" fmla="*/ 20 h 504"/>
                <a:gd name="T4" fmla="*/ 301 w 2736"/>
                <a:gd name="T5" fmla="*/ 3 h 504"/>
                <a:gd name="T6" fmla="*/ 464 w 2736"/>
                <a:gd name="T7" fmla="*/ 3 h 504"/>
                <a:gd name="T8" fmla="*/ 461 w 2736"/>
                <a:gd name="T9" fmla="*/ 12 h 504"/>
                <a:gd name="T10" fmla="*/ 299 w 2736"/>
                <a:gd name="T11" fmla="*/ 12 h 504"/>
                <a:gd name="T12" fmla="*/ 111 w 2736"/>
                <a:gd name="T13" fmla="*/ 35 h 504"/>
                <a:gd name="T14" fmla="*/ 0 w 2736"/>
                <a:gd name="T15" fmla="*/ 6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vi-VN"/>
            </a:p>
          </p:txBody>
        </p:sp>
        <p:sp>
          <p:nvSpPr>
            <p:cNvPr id="3171" name="Freeform 188"/>
            <p:cNvSpPr>
              <a:spLocks/>
            </p:cNvSpPr>
            <p:nvPr/>
          </p:nvSpPr>
          <p:spPr bwMode="hidden">
            <a:xfrm rot="5755659">
              <a:off x="3618" y="1599"/>
              <a:ext cx="249" cy="95"/>
            </a:xfrm>
            <a:custGeom>
              <a:avLst/>
              <a:gdLst>
                <a:gd name="T0" fmla="*/ 1 w 1769"/>
                <a:gd name="T1" fmla="*/ 1 h 791"/>
                <a:gd name="T2" fmla="*/ 68 w 1769"/>
                <a:gd name="T3" fmla="*/ 7 h 791"/>
                <a:gd name="T4" fmla="*/ 163 w 1769"/>
                <a:gd name="T5" fmla="*/ 24 h 791"/>
                <a:gd name="T6" fmla="*/ 227 w 1769"/>
                <a:gd name="T7" fmla="*/ 52 h 791"/>
                <a:gd name="T8" fmla="*/ 247 w 1769"/>
                <a:gd name="T9" fmla="*/ 73 h 791"/>
                <a:gd name="T10" fmla="*/ 238 w 1769"/>
                <a:gd name="T11" fmla="*/ 95 h 791"/>
                <a:gd name="T12" fmla="*/ 224 w 1769"/>
                <a:gd name="T13" fmla="*/ 76 h 791"/>
                <a:gd name="T14" fmla="*/ 196 w 1769"/>
                <a:gd name="T15" fmla="*/ 55 h 791"/>
                <a:gd name="T16" fmla="*/ 156 w 1769"/>
                <a:gd name="T17" fmla="*/ 36 h 791"/>
                <a:gd name="T18" fmla="*/ 82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sp>
          <p:nvSpPr>
            <p:cNvPr id="3172" name="Freeform 189"/>
            <p:cNvSpPr>
              <a:spLocks/>
            </p:cNvSpPr>
            <p:nvPr/>
          </p:nvSpPr>
          <p:spPr bwMode="hidden">
            <a:xfrm flipH="1">
              <a:off x="3553" y="1154"/>
              <a:ext cx="157" cy="478"/>
            </a:xfrm>
            <a:custGeom>
              <a:avLst/>
              <a:gdLst>
                <a:gd name="T0" fmla="*/ 0 w 776"/>
                <a:gd name="T1" fmla="*/ 13 h 2368"/>
                <a:gd name="T2" fmla="*/ 49 w 776"/>
                <a:gd name="T3" fmla="*/ 3 h 2368"/>
                <a:gd name="T4" fmla="*/ 19 w 776"/>
                <a:gd name="T5" fmla="*/ 32 h 2368"/>
                <a:gd name="T6" fmla="*/ 68 w 776"/>
                <a:gd name="T7" fmla="*/ 32 h 2368"/>
                <a:gd name="T8" fmla="*/ 39 w 776"/>
                <a:gd name="T9" fmla="*/ 61 h 2368"/>
                <a:gd name="T10" fmla="*/ 78 w 776"/>
                <a:gd name="T11" fmla="*/ 71 h 2368"/>
                <a:gd name="T12" fmla="*/ 58 w 776"/>
                <a:gd name="T13" fmla="*/ 90 h 2368"/>
                <a:gd name="T14" fmla="*/ 97 w 776"/>
                <a:gd name="T15" fmla="*/ 100 h 2368"/>
                <a:gd name="T16" fmla="*/ 78 w 776"/>
                <a:gd name="T17" fmla="*/ 120 h 2368"/>
                <a:gd name="T18" fmla="*/ 107 w 776"/>
                <a:gd name="T19" fmla="*/ 129 h 2368"/>
                <a:gd name="T20" fmla="*/ 97 w 776"/>
                <a:gd name="T21" fmla="*/ 149 h 2368"/>
                <a:gd name="T22" fmla="*/ 117 w 776"/>
                <a:gd name="T23" fmla="*/ 168 h 2368"/>
                <a:gd name="T24" fmla="*/ 117 w 776"/>
                <a:gd name="T25" fmla="*/ 187 h 2368"/>
                <a:gd name="T26" fmla="*/ 136 w 776"/>
                <a:gd name="T27" fmla="*/ 216 h 2368"/>
                <a:gd name="T28" fmla="*/ 126 w 776"/>
                <a:gd name="T29" fmla="*/ 245 h 2368"/>
                <a:gd name="T30" fmla="*/ 146 w 776"/>
                <a:gd name="T31" fmla="*/ 265 h 2368"/>
                <a:gd name="T32" fmla="*/ 136 w 776"/>
                <a:gd name="T33" fmla="*/ 294 h 2368"/>
                <a:gd name="T34" fmla="*/ 146 w 776"/>
                <a:gd name="T35" fmla="*/ 323 h 2368"/>
                <a:gd name="T36" fmla="*/ 136 w 776"/>
                <a:gd name="T37" fmla="*/ 342 h 2368"/>
                <a:gd name="T38" fmla="*/ 155 w 776"/>
                <a:gd name="T39" fmla="*/ 371 h 2368"/>
                <a:gd name="T40" fmla="*/ 146 w 776"/>
                <a:gd name="T41" fmla="*/ 400 h 2368"/>
                <a:gd name="T42" fmla="*/ 155 w 776"/>
                <a:gd name="T43" fmla="*/ 439 h 2368"/>
                <a:gd name="T44" fmla="*/ 146 w 776"/>
                <a:gd name="T45" fmla="*/ 449 h 2368"/>
                <a:gd name="T46" fmla="*/ 155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vi-VN"/>
            </a:p>
          </p:txBody>
        </p:sp>
        <p:sp>
          <p:nvSpPr>
            <p:cNvPr id="3173" name="Arc 190"/>
            <p:cNvSpPr>
              <a:spLocks/>
            </p:cNvSpPr>
            <p:nvPr/>
          </p:nvSpPr>
          <p:spPr bwMode="hidden">
            <a:xfrm flipH="1">
              <a:off x="3268" y="982"/>
              <a:ext cx="687" cy="745"/>
            </a:xfrm>
            <a:custGeom>
              <a:avLst/>
              <a:gdLst>
                <a:gd name="T0" fmla="*/ 6 w 21600"/>
                <a:gd name="T1" fmla="*/ 0 h 21602"/>
                <a:gd name="T2" fmla="*/ 22 w 21600"/>
                <a:gd name="T3" fmla="*/ 26 h 21602"/>
                <a:gd name="T4" fmla="*/ 0 w 21600"/>
                <a:gd name="T5" fmla="*/ 25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pPr algn="ctr"/>
              <a:endParaRPr lang="vi-VN" sz="2400"/>
            </a:p>
          </p:txBody>
        </p:sp>
        <p:sp>
          <p:nvSpPr>
            <p:cNvPr id="3174" name="Arc 191"/>
            <p:cNvSpPr>
              <a:spLocks/>
            </p:cNvSpPr>
            <p:nvPr/>
          </p:nvSpPr>
          <p:spPr bwMode="hidden">
            <a:xfrm flipV="1">
              <a:off x="3887" y="532"/>
              <a:ext cx="830" cy="661"/>
            </a:xfrm>
            <a:custGeom>
              <a:avLst/>
              <a:gdLst>
                <a:gd name="T0" fmla="*/ 19 w 36729"/>
                <a:gd name="T1" fmla="*/ 10 h 21600"/>
                <a:gd name="T2" fmla="*/ 0 w 36729"/>
                <a:gd name="T3" fmla="*/ 11 h 21600"/>
                <a:gd name="T4" fmla="*/ 9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rot="10800000" wrap="none" anchor="ctr"/>
            <a:lstStyle/>
            <a:p>
              <a:pPr algn="ctr"/>
              <a:endParaRPr lang="vi-VN" sz="2400"/>
            </a:p>
          </p:txBody>
        </p:sp>
        <p:sp>
          <p:nvSpPr>
            <p:cNvPr id="3175" name="Arc 192"/>
            <p:cNvSpPr>
              <a:spLocks/>
            </p:cNvSpPr>
            <p:nvPr/>
          </p:nvSpPr>
          <p:spPr bwMode="hidden">
            <a:xfrm flipH="1">
              <a:off x="3338" y="862"/>
              <a:ext cx="401" cy="769"/>
            </a:xfrm>
            <a:custGeom>
              <a:avLst/>
              <a:gdLst>
                <a:gd name="T0" fmla="*/ 0 w 28940"/>
                <a:gd name="T1" fmla="*/ 2 h 22305"/>
                <a:gd name="T2" fmla="*/ 6 w 28940"/>
                <a:gd name="T3" fmla="*/ 27 h 22305"/>
                <a:gd name="T4" fmla="*/ 1 w 28940"/>
                <a:gd name="T5" fmla="*/ 26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pPr algn="ctr"/>
              <a:endParaRPr lang="vi-VN" sz="2400"/>
            </a:p>
          </p:txBody>
        </p:sp>
        <p:sp>
          <p:nvSpPr>
            <p:cNvPr id="3176" name="Arc 193"/>
            <p:cNvSpPr>
              <a:spLocks/>
            </p:cNvSpPr>
            <p:nvPr/>
          </p:nvSpPr>
          <p:spPr bwMode="hidden">
            <a:xfrm flipH="1">
              <a:off x="3053" y="902"/>
              <a:ext cx="652" cy="768"/>
            </a:xfrm>
            <a:custGeom>
              <a:avLst/>
              <a:gdLst>
                <a:gd name="T0" fmla="*/ 0 w 30473"/>
                <a:gd name="T1" fmla="*/ 2 h 22305"/>
                <a:gd name="T2" fmla="*/ 14 w 30473"/>
                <a:gd name="T3" fmla="*/ 26 h 22305"/>
                <a:gd name="T4" fmla="*/ 4 w 30473"/>
                <a:gd name="T5" fmla="*/ 26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pPr algn="ctr"/>
              <a:endParaRPr lang="vi-VN" sz="2400"/>
            </a:p>
          </p:txBody>
        </p:sp>
        <p:sp>
          <p:nvSpPr>
            <p:cNvPr id="3177" name="Arc 194"/>
            <p:cNvSpPr>
              <a:spLocks/>
            </p:cNvSpPr>
            <p:nvPr/>
          </p:nvSpPr>
          <p:spPr bwMode="hidden">
            <a:xfrm flipH="1">
              <a:off x="2996" y="762"/>
              <a:ext cx="768" cy="769"/>
            </a:xfrm>
            <a:custGeom>
              <a:avLst/>
              <a:gdLst>
                <a:gd name="T0" fmla="*/ 0 w 34455"/>
                <a:gd name="T1" fmla="*/ 5 h 22305"/>
                <a:gd name="T2" fmla="*/ 17 w 34455"/>
                <a:gd name="T3" fmla="*/ 27 h 22305"/>
                <a:gd name="T4" fmla="*/ 6 w 34455"/>
                <a:gd name="T5" fmla="*/ 26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pPr algn="ctr"/>
              <a:endParaRPr lang="vi-VN" sz="2400"/>
            </a:p>
          </p:txBody>
        </p:sp>
        <p:sp>
          <p:nvSpPr>
            <p:cNvPr id="3178" name="Arc 195"/>
            <p:cNvSpPr>
              <a:spLocks/>
            </p:cNvSpPr>
            <p:nvPr/>
          </p:nvSpPr>
          <p:spPr bwMode="hidden">
            <a:xfrm>
              <a:off x="3846" y="870"/>
              <a:ext cx="123" cy="76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pPr algn="ctr"/>
              <a:endParaRPr lang="vi-VN" sz="2400"/>
            </a:p>
          </p:txBody>
        </p:sp>
        <p:sp>
          <p:nvSpPr>
            <p:cNvPr id="3179" name="Arc 196"/>
            <p:cNvSpPr>
              <a:spLocks/>
            </p:cNvSpPr>
            <p:nvPr/>
          </p:nvSpPr>
          <p:spPr bwMode="hidden">
            <a:xfrm>
              <a:off x="3879" y="866"/>
              <a:ext cx="324" cy="769"/>
            </a:xfrm>
            <a:custGeom>
              <a:avLst/>
              <a:gdLst>
                <a:gd name="T0" fmla="*/ 0 w 34812"/>
                <a:gd name="T1" fmla="*/ 5 h 22305"/>
                <a:gd name="T2" fmla="*/ 3 w 34812"/>
                <a:gd name="T3" fmla="*/ 27 h 22305"/>
                <a:gd name="T4" fmla="*/ 1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pPr algn="ctr"/>
              <a:endParaRPr lang="vi-VN" sz="2400"/>
            </a:p>
          </p:txBody>
        </p:sp>
        <p:sp>
          <p:nvSpPr>
            <p:cNvPr id="3180" name="Arc 197"/>
            <p:cNvSpPr>
              <a:spLocks/>
            </p:cNvSpPr>
            <p:nvPr/>
          </p:nvSpPr>
          <p:spPr bwMode="hidden">
            <a:xfrm>
              <a:off x="3907" y="766"/>
              <a:ext cx="461" cy="769"/>
            </a:xfrm>
            <a:custGeom>
              <a:avLst/>
              <a:gdLst>
                <a:gd name="T0" fmla="*/ 0 w 34812"/>
                <a:gd name="T1" fmla="*/ 5 h 22305"/>
                <a:gd name="T2" fmla="*/ 6 w 34812"/>
                <a:gd name="T3" fmla="*/ 27 h 22305"/>
                <a:gd name="T4" fmla="*/ 2 w 34812"/>
                <a:gd name="T5" fmla="*/ 26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pPr algn="ctr"/>
              <a:endParaRPr lang="vi-VN" sz="2400"/>
            </a:p>
          </p:txBody>
        </p:sp>
        <p:sp>
          <p:nvSpPr>
            <p:cNvPr id="3181" name="Freeform 198"/>
            <p:cNvSpPr>
              <a:spLocks/>
            </p:cNvSpPr>
            <p:nvPr/>
          </p:nvSpPr>
          <p:spPr bwMode="hidden">
            <a:xfrm>
              <a:off x="3996" y="1236"/>
              <a:ext cx="156" cy="478"/>
            </a:xfrm>
            <a:custGeom>
              <a:avLst/>
              <a:gdLst>
                <a:gd name="T0" fmla="*/ 0 w 776"/>
                <a:gd name="T1" fmla="*/ 13 h 2368"/>
                <a:gd name="T2" fmla="*/ 48 w 776"/>
                <a:gd name="T3" fmla="*/ 3 h 2368"/>
                <a:gd name="T4" fmla="*/ 19 w 776"/>
                <a:gd name="T5" fmla="*/ 32 h 2368"/>
                <a:gd name="T6" fmla="*/ 68 w 776"/>
                <a:gd name="T7" fmla="*/ 32 h 2368"/>
                <a:gd name="T8" fmla="*/ 39 w 776"/>
                <a:gd name="T9" fmla="*/ 61 h 2368"/>
                <a:gd name="T10" fmla="*/ 77 w 776"/>
                <a:gd name="T11" fmla="*/ 71 h 2368"/>
                <a:gd name="T12" fmla="*/ 58 w 776"/>
                <a:gd name="T13" fmla="*/ 90 h 2368"/>
                <a:gd name="T14" fmla="*/ 96 w 776"/>
                <a:gd name="T15" fmla="*/ 100 h 2368"/>
                <a:gd name="T16" fmla="*/ 77 w 776"/>
                <a:gd name="T17" fmla="*/ 120 h 2368"/>
                <a:gd name="T18" fmla="*/ 106 w 776"/>
                <a:gd name="T19" fmla="*/ 129 h 2368"/>
                <a:gd name="T20" fmla="*/ 96 w 776"/>
                <a:gd name="T21" fmla="*/ 149 h 2368"/>
                <a:gd name="T22" fmla="*/ 116 w 776"/>
                <a:gd name="T23" fmla="*/ 168 h 2368"/>
                <a:gd name="T24" fmla="*/ 116 w 776"/>
                <a:gd name="T25" fmla="*/ 187 h 2368"/>
                <a:gd name="T26" fmla="*/ 135 w 776"/>
                <a:gd name="T27" fmla="*/ 216 h 2368"/>
                <a:gd name="T28" fmla="*/ 125 w 776"/>
                <a:gd name="T29" fmla="*/ 245 h 2368"/>
                <a:gd name="T30" fmla="*/ 145 w 776"/>
                <a:gd name="T31" fmla="*/ 265 h 2368"/>
                <a:gd name="T32" fmla="*/ 135 w 776"/>
                <a:gd name="T33" fmla="*/ 294 h 2368"/>
                <a:gd name="T34" fmla="*/ 145 w 776"/>
                <a:gd name="T35" fmla="*/ 323 h 2368"/>
                <a:gd name="T36" fmla="*/ 135 w 776"/>
                <a:gd name="T37" fmla="*/ 342 h 2368"/>
                <a:gd name="T38" fmla="*/ 154 w 776"/>
                <a:gd name="T39" fmla="*/ 371 h 2368"/>
                <a:gd name="T40" fmla="*/ 145 w 776"/>
                <a:gd name="T41" fmla="*/ 400 h 2368"/>
                <a:gd name="T42" fmla="*/ 154 w 776"/>
                <a:gd name="T43" fmla="*/ 439 h 2368"/>
                <a:gd name="T44" fmla="*/ 145 w 776"/>
                <a:gd name="T45" fmla="*/ 449 h 2368"/>
                <a:gd name="T46" fmla="*/ 154 w 776"/>
                <a:gd name="T47" fmla="*/ 47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vi-VN"/>
            </a:p>
          </p:txBody>
        </p:sp>
        <p:sp>
          <p:nvSpPr>
            <p:cNvPr id="3182" name="Freeform 199"/>
            <p:cNvSpPr>
              <a:spLocks/>
            </p:cNvSpPr>
            <p:nvPr/>
          </p:nvSpPr>
          <p:spPr bwMode="hidden">
            <a:xfrm rot="19660755" flipV="1">
              <a:off x="3752" y="1079"/>
              <a:ext cx="142" cy="270"/>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3 h 2368"/>
                <a:gd name="T20" fmla="*/ 88 w 776"/>
                <a:gd name="T21" fmla="*/ 84 h 2368"/>
                <a:gd name="T22" fmla="*/ 105 w 776"/>
                <a:gd name="T23" fmla="*/ 95 h 2368"/>
                <a:gd name="T24" fmla="*/ 105 w 776"/>
                <a:gd name="T25" fmla="*/ 106 h 2368"/>
                <a:gd name="T26" fmla="*/ 123 w 776"/>
                <a:gd name="T27" fmla="*/ 122 h 2368"/>
                <a:gd name="T28" fmla="*/ 114 w 776"/>
                <a:gd name="T29" fmla="*/ 139 h 2368"/>
                <a:gd name="T30" fmla="*/ 132 w 776"/>
                <a:gd name="T31" fmla="*/ 150 h 2368"/>
                <a:gd name="T32" fmla="*/ 123 w 776"/>
                <a:gd name="T33" fmla="*/ 166 h 2368"/>
                <a:gd name="T34" fmla="*/ 132 w 776"/>
                <a:gd name="T35" fmla="*/ 182 h 2368"/>
                <a:gd name="T36" fmla="*/ 123 w 776"/>
                <a:gd name="T37" fmla="*/ 193 h 2368"/>
                <a:gd name="T38" fmla="*/ 141 w 776"/>
                <a:gd name="T39" fmla="*/ 210 h 2368"/>
                <a:gd name="T40" fmla="*/ 132 w 776"/>
                <a:gd name="T41" fmla="*/ 226 h 2368"/>
                <a:gd name="T42" fmla="*/ 141 w 776"/>
                <a:gd name="T43" fmla="*/ 248 h 2368"/>
                <a:gd name="T44" fmla="*/ 132 w 776"/>
                <a:gd name="T45" fmla="*/ 254 h 2368"/>
                <a:gd name="T46" fmla="*/ 141 w 776"/>
                <a:gd name="T47" fmla="*/ 2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3183" name="Arc 200"/>
            <p:cNvSpPr>
              <a:spLocks/>
            </p:cNvSpPr>
            <p:nvPr/>
          </p:nvSpPr>
          <p:spPr bwMode="hidden">
            <a:xfrm flipH="1">
              <a:off x="2952" y="647"/>
              <a:ext cx="821" cy="769"/>
            </a:xfrm>
            <a:custGeom>
              <a:avLst/>
              <a:gdLst>
                <a:gd name="T0" fmla="*/ 0 w 36830"/>
                <a:gd name="T1" fmla="*/ 7 h 22305"/>
                <a:gd name="T2" fmla="*/ 18 w 36830"/>
                <a:gd name="T3" fmla="*/ 27 h 22305"/>
                <a:gd name="T4" fmla="*/ 8 w 36830"/>
                <a:gd name="T5" fmla="*/ 26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pPr algn="ctr"/>
              <a:endParaRPr lang="vi-VN" sz="2400"/>
            </a:p>
          </p:txBody>
        </p:sp>
        <p:sp>
          <p:nvSpPr>
            <p:cNvPr id="3184" name="Arc 201"/>
            <p:cNvSpPr>
              <a:spLocks/>
            </p:cNvSpPr>
            <p:nvPr/>
          </p:nvSpPr>
          <p:spPr bwMode="hidden">
            <a:xfrm flipH="1">
              <a:off x="3184" y="485"/>
              <a:ext cx="597" cy="745"/>
            </a:xfrm>
            <a:custGeom>
              <a:avLst/>
              <a:gdLst>
                <a:gd name="T0" fmla="*/ 0 w 31881"/>
                <a:gd name="T1" fmla="*/ 12 h 21600"/>
                <a:gd name="T2" fmla="*/ 11 w 31881"/>
                <a:gd name="T3" fmla="*/ 6 h 21600"/>
                <a:gd name="T4" fmla="*/ 6 w 31881"/>
                <a:gd name="T5" fmla="*/ 26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pPr algn="ctr"/>
              <a:endParaRPr lang="vi-VN" sz="2400"/>
            </a:p>
          </p:txBody>
        </p:sp>
        <p:sp>
          <p:nvSpPr>
            <p:cNvPr id="3185" name="Arc 202"/>
            <p:cNvSpPr>
              <a:spLocks/>
            </p:cNvSpPr>
            <p:nvPr/>
          </p:nvSpPr>
          <p:spPr bwMode="hidden">
            <a:xfrm>
              <a:off x="3822" y="798"/>
              <a:ext cx="246" cy="745"/>
            </a:xfrm>
            <a:custGeom>
              <a:avLst/>
              <a:gdLst>
                <a:gd name="T0" fmla="*/ 0 w 31146"/>
                <a:gd name="T1" fmla="*/ 5 h 21600"/>
                <a:gd name="T2" fmla="*/ 2 w 31146"/>
                <a:gd name="T3" fmla="*/ 11 h 21600"/>
                <a:gd name="T4" fmla="*/ 1 w 31146"/>
                <a:gd name="T5" fmla="*/ 26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pPr algn="ctr"/>
              <a:endParaRPr lang="vi-VN" sz="2400"/>
            </a:p>
          </p:txBody>
        </p:sp>
        <p:sp>
          <p:nvSpPr>
            <p:cNvPr id="3186" name="Freeform 203"/>
            <p:cNvSpPr>
              <a:spLocks/>
            </p:cNvSpPr>
            <p:nvPr/>
          </p:nvSpPr>
          <p:spPr bwMode="hidden">
            <a:xfrm flipH="1">
              <a:off x="3086" y="1193"/>
              <a:ext cx="351" cy="493"/>
            </a:xfrm>
            <a:custGeom>
              <a:avLst/>
              <a:gdLst>
                <a:gd name="T0" fmla="*/ 0 w 776"/>
                <a:gd name="T1" fmla="*/ 13 h 2368"/>
                <a:gd name="T2" fmla="*/ 109 w 776"/>
                <a:gd name="T3" fmla="*/ 3 h 2368"/>
                <a:gd name="T4" fmla="*/ 43 w 776"/>
                <a:gd name="T5" fmla="*/ 33 h 2368"/>
                <a:gd name="T6" fmla="*/ 152 w 776"/>
                <a:gd name="T7" fmla="*/ 33 h 2368"/>
                <a:gd name="T8" fmla="*/ 87 w 776"/>
                <a:gd name="T9" fmla="*/ 63 h 2368"/>
                <a:gd name="T10" fmla="*/ 174 w 776"/>
                <a:gd name="T11" fmla="*/ 73 h 2368"/>
                <a:gd name="T12" fmla="*/ 130 w 776"/>
                <a:gd name="T13" fmla="*/ 93 h 2368"/>
                <a:gd name="T14" fmla="*/ 217 w 776"/>
                <a:gd name="T15" fmla="*/ 103 h 2368"/>
                <a:gd name="T16" fmla="*/ 174 w 776"/>
                <a:gd name="T17" fmla="*/ 123 h 2368"/>
                <a:gd name="T18" fmla="*/ 239 w 776"/>
                <a:gd name="T19" fmla="*/ 133 h 2368"/>
                <a:gd name="T20" fmla="*/ 217 w 776"/>
                <a:gd name="T21" fmla="*/ 153 h 2368"/>
                <a:gd name="T22" fmla="*/ 261 w 776"/>
                <a:gd name="T23" fmla="*/ 173 h 2368"/>
                <a:gd name="T24" fmla="*/ 261 w 776"/>
                <a:gd name="T25" fmla="*/ 193 h 2368"/>
                <a:gd name="T26" fmla="*/ 304 w 776"/>
                <a:gd name="T27" fmla="*/ 223 h 2368"/>
                <a:gd name="T28" fmla="*/ 282 w 776"/>
                <a:gd name="T29" fmla="*/ 253 h 2368"/>
                <a:gd name="T30" fmla="*/ 326 w 776"/>
                <a:gd name="T31" fmla="*/ 273 h 2368"/>
                <a:gd name="T32" fmla="*/ 304 w 776"/>
                <a:gd name="T33" fmla="*/ 303 h 2368"/>
                <a:gd name="T34" fmla="*/ 326 w 776"/>
                <a:gd name="T35" fmla="*/ 333 h 2368"/>
                <a:gd name="T36" fmla="*/ 304 w 776"/>
                <a:gd name="T37" fmla="*/ 353 h 2368"/>
                <a:gd name="T38" fmla="*/ 347 w 776"/>
                <a:gd name="T39" fmla="*/ 383 h 2368"/>
                <a:gd name="T40" fmla="*/ 326 w 776"/>
                <a:gd name="T41" fmla="*/ 413 h 2368"/>
                <a:gd name="T42" fmla="*/ 347 w 776"/>
                <a:gd name="T43" fmla="*/ 453 h 2368"/>
                <a:gd name="T44" fmla="*/ 326 w 776"/>
                <a:gd name="T45" fmla="*/ 463 h 2368"/>
                <a:gd name="T46" fmla="*/ 347 w 776"/>
                <a:gd name="T47" fmla="*/ 4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187" name="Freeform 204"/>
            <p:cNvSpPr>
              <a:spLocks/>
            </p:cNvSpPr>
            <p:nvPr/>
          </p:nvSpPr>
          <p:spPr bwMode="hidden">
            <a:xfrm flipH="1">
              <a:off x="3251" y="673"/>
              <a:ext cx="225" cy="492"/>
            </a:xfrm>
            <a:custGeom>
              <a:avLst/>
              <a:gdLst>
                <a:gd name="T0" fmla="*/ 0 w 776"/>
                <a:gd name="T1" fmla="*/ 13 h 2368"/>
                <a:gd name="T2" fmla="*/ 70 w 776"/>
                <a:gd name="T3" fmla="*/ 3 h 2368"/>
                <a:gd name="T4" fmla="*/ 28 w 776"/>
                <a:gd name="T5" fmla="*/ 33 h 2368"/>
                <a:gd name="T6" fmla="*/ 97 w 776"/>
                <a:gd name="T7" fmla="*/ 33 h 2368"/>
                <a:gd name="T8" fmla="*/ 56 w 776"/>
                <a:gd name="T9" fmla="*/ 63 h 2368"/>
                <a:gd name="T10" fmla="*/ 111 w 776"/>
                <a:gd name="T11" fmla="*/ 73 h 2368"/>
                <a:gd name="T12" fmla="*/ 84 w 776"/>
                <a:gd name="T13" fmla="*/ 93 h 2368"/>
                <a:gd name="T14" fmla="*/ 139 w 776"/>
                <a:gd name="T15" fmla="*/ 103 h 2368"/>
                <a:gd name="T16" fmla="*/ 111 w 776"/>
                <a:gd name="T17" fmla="*/ 123 h 2368"/>
                <a:gd name="T18" fmla="*/ 153 w 776"/>
                <a:gd name="T19" fmla="*/ 133 h 2368"/>
                <a:gd name="T20" fmla="*/ 139 w 776"/>
                <a:gd name="T21" fmla="*/ 153 h 2368"/>
                <a:gd name="T22" fmla="*/ 167 w 776"/>
                <a:gd name="T23" fmla="*/ 173 h 2368"/>
                <a:gd name="T24" fmla="*/ 167 w 776"/>
                <a:gd name="T25" fmla="*/ 193 h 2368"/>
                <a:gd name="T26" fmla="*/ 195 w 776"/>
                <a:gd name="T27" fmla="*/ 223 h 2368"/>
                <a:gd name="T28" fmla="*/ 181 w 776"/>
                <a:gd name="T29" fmla="*/ 253 h 2368"/>
                <a:gd name="T30" fmla="*/ 209 w 776"/>
                <a:gd name="T31" fmla="*/ 273 h 2368"/>
                <a:gd name="T32" fmla="*/ 195 w 776"/>
                <a:gd name="T33" fmla="*/ 303 h 2368"/>
                <a:gd name="T34" fmla="*/ 209 w 776"/>
                <a:gd name="T35" fmla="*/ 332 h 2368"/>
                <a:gd name="T36" fmla="*/ 195 w 776"/>
                <a:gd name="T37" fmla="*/ 352 h 2368"/>
                <a:gd name="T38" fmla="*/ 223 w 776"/>
                <a:gd name="T39" fmla="*/ 382 h 2368"/>
                <a:gd name="T40" fmla="*/ 209 w 776"/>
                <a:gd name="T41" fmla="*/ 412 h 2368"/>
                <a:gd name="T42" fmla="*/ 223 w 776"/>
                <a:gd name="T43" fmla="*/ 452 h 2368"/>
                <a:gd name="T44" fmla="*/ 209 w 776"/>
                <a:gd name="T45" fmla="*/ 462 h 2368"/>
                <a:gd name="T46" fmla="*/ 223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188" name="Freeform 205"/>
            <p:cNvSpPr>
              <a:spLocks/>
            </p:cNvSpPr>
            <p:nvPr/>
          </p:nvSpPr>
          <p:spPr bwMode="hidden">
            <a:xfrm flipH="1">
              <a:off x="3510" y="526"/>
              <a:ext cx="135" cy="492"/>
            </a:xfrm>
            <a:custGeom>
              <a:avLst/>
              <a:gdLst>
                <a:gd name="T0" fmla="*/ 0 w 776"/>
                <a:gd name="T1" fmla="*/ 13 h 2368"/>
                <a:gd name="T2" fmla="*/ 42 w 776"/>
                <a:gd name="T3" fmla="*/ 3 h 2368"/>
                <a:gd name="T4" fmla="*/ 17 w 776"/>
                <a:gd name="T5" fmla="*/ 33 h 2368"/>
                <a:gd name="T6" fmla="*/ 58 w 776"/>
                <a:gd name="T7" fmla="*/ 33 h 2368"/>
                <a:gd name="T8" fmla="*/ 33 w 776"/>
                <a:gd name="T9" fmla="*/ 63 h 2368"/>
                <a:gd name="T10" fmla="*/ 67 w 776"/>
                <a:gd name="T11" fmla="*/ 73 h 2368"/>
                <a:gd name="T12" fmla="*/ 50 w 776"/>
                <a:gd name="T13" fmla="*/ 93 h 2368"/>
                <a:gd name="T14" fmla="*/ 84 w 776"/>
                <a:gd name="T15" fmla="*/ 103 h 2368"/>
                <a:gd name="T16" fmla="*/ 67 w 776"/>
                <a:gd name="T17" fmla="*/ 123 h 2368"/>
                <a:gd name="T18" fmla="*/ 92 w 776"/>
                <a:gd name="T19" fmla="*/ 133 h 2368"/>
                <a:gd name="T20" fmla="*/ 84 w 776"/>
                <a:gd name="T21" fmla="*/ 153 h 2368"/>
                <a:gd name="T22" fmla="*/ 100 w 776"/>
                <a:gd name="T23" fmla="*/ 173 h 2368"/>
                <a:gd name="T24" fmla="*/ 100 w 776"/>
                <a:gd name="T25" fmla="*/ 193 h 2368"/>
                <a:gd name="T26" fmla="*/ 117 w 776"/>
                <a:gd name="T27" fmla="*/ 223 h 2368"/>
                <a:gd name="T28" fmla="*/ 109 w 776"/>
                <a:gd name="T29" fmla="*/ 253 h 2368"/>
                <a:gd name="T30" fmla="*/ 125 w 776"/>
                <a:gd name="T31" fmla="*/ 273 h 2368"/>
                <a:gd name="T32" fmla="*/ 117 w 776"/>
                <a:gd name="T33" fmla="*/ 303 h 2368"/>
                <a:gd name="T34" fmla="*/ 125 w 776"/>
                <a:gd name="T35" fmla="*/ 332 h 2368"/>
                <a:gd name="T36" fmla="*/ 117 w 776"/>
                <a:gd name="T37" fmla="*/ 352 h 2368"/>
                <a:gd name="T38" fmla="*/ 134 w 776"/>
                <a:gd name="T39" fmla="*/ 382 h 2368"/>
                <a:gd name="T40" fmla="*/ 125 w 776"/>
                <a:gd name="T41" fmla="*/ 412 h 2368"/>
                <a:gd name="T42" fmla="*/ 134 w 776"/>
                <a:gd name="T43" fmla="*/ 452 h 2368"/>
                <a:gd name="T44" fmla="*/ 125 w 776"/>
                <a:gd name="T45" fmla="*/ 462 h 2368"/>
                <a:gd name="T46" fmla="*/ 134 w 776"/>
                <a:gd name="T47" fmla="*/ 49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189" name="Freeform 206"/>
            <p:cNvSpPr>
              <a:spLocks/>
            </p:cNvSpPr>
            <p:nvPr/>
          </p:nvSpPr>
          <p:spPr bwMode="hidden">
            <a:xfrm>
              <a:off x="4351" y="1121"/>
              <a:ext cx="326" cy="518"/>
            </a:xfrm>
            <a:custGeom>
              <a:avLst/>
              <a:gdLst>
                <a:gd name="T0" fmla="*/ 0 w 776"/>
                <a:gd name="T1" fmla="*/ 14 h 2368"/>
                <a:gd name="T2" fmla="*/ 101 w 776"/>
                <a:gd name="T3" fmla="*/ 4 h 2368"/>
                <a:gd name="T4" fmla="*/ 40 w 776"/>
                <a:gd name="T5" fmla="*/ 35 h 2368"/>
                <a:gd name="T6" fmla="*/ 141 w 776"/>
                <a:gd name="T7" fmla="*/ 35 h 2368"/>
                <a:gd name="T8" fmla="*/ 81 w 776"/>
                <a:gd name="T9" fmla="*/ 66 h 2368"/>
                <a:gd name="T10" fmla="*/ 161 w 776"/>
                <a:gd name="T11" fmla="*/ 77 h 2368"/>
                <a:gd name="T12" fmla="*/ 121 w 776"/>
                <a:gd name="T13" fmla="*/ 98 h 2368"/>
                <a:gd name="T14" fmla="*/ 202 w 776"/>
                <a:gd name="T15" fmla="*/ 108 h 2368"/>
                <a:gd name="T16" fmla="*/ 161 w 776"/>
                <a:gd name="T17" fmla="*/ 130 h 2368"/>
                <a:gd name="T18" fmla="*/ 222 w 776"/>
                <a:gd name="T19" fmla="*/ 140 h 2368"/>
                <a:gd name="T20" fmla="*/ 202 w 776"/>
                <a:gd name="T21" fmla="*/ 161 h 2368"/>
                <a:gd name="T22" fmla="*/ 242 w 776"/>
                <a:gd name="T23" fmla="*/ 182 h 2368"/>
                <a:gd name="T24" fmla="*/ 242 w 776"/>
                <a:gd name="T25" fmla="*/ 203 h 2368"/>
                <a:gd name="T26" fmla="*/ 282 w 776"/>
                <a:gd name="T27" fmla="*/ 235 h 2368"/>
                <a:gd name="T28" fmla="*/ 262 w 776"/>
                <a:gd name="T29" fmla="*/ 266 h 2368"/>
                <a:gd name="T30" fmla="*/ 302 w 776"/>
                <a:gd name="T31" fmla="*/ 287 h 2368"/>
                <a:gd name="T32" fmla="*/ 282 w 776"/>
                <a:gd name="T33" fmla="*/ 318 h 2368"/>
                <a:gd name="T34" fmla="*/ 302 w 776"/>
                <a:gd name="T35" fmla="*/ 350 h 2368"/>
                <a:gd name="T36" fmla="*/ 282 w 776"/>
                <a:gd name="T37" fmla="*/ 371 h 2368"/>
                <a:gd name="T38" fmla="*/ 323 w 776"/>
                <a:gd name="T39" fmla="*/ 402 h 2368"/>
                <a:gd name="T40" fmla="*/ 302 w 776"/>
                <a:gd name="T41" fmla="*/ 434 h 2368"/>
                <a:gd name="T42" fmla="*/ 323 w 776"/>
                <a:gd name="T43" fmla="*/ 476 h 2368"/>
                <a:gd name="T44" fmla="*/ 302 w 776"/>
                <a:gd name="T45" fmla="*/ 487 h 2368"/>
                <a:gd name="T46" fmla="*/ 323 w 776"/>
                <a:gd name="T47" fmla="*/ 5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vi-VN"/>
            </a:p>
          </p:txBody>
        </p:sp>
        <p:sp>
          <p:nvSpPr>
            <p:cNvPr id="3190" name="Freeform 207"/>
            <p:cNvSpPr>
              <a:spLocks/>
            </p:cNvSpPr>
            <p:nvPr/>
          </p:nvSpPr>
          <p:spPr bwMode="hidden">
            <a:xfrm>
              <a:off x="4182" y="859"/>
              <a:ext cx="490" cy="345"/>
            </a:xfrm>
            <a:custGeom>
              <a:avLst/>
              <a:gdLst>
                <a:gd name="T0" fmla="*/ 0 w 776"/>
                <a:gd name="T1" fmla="*/ 9 h 2368"/>
                <a:gd name="T2" fmla="*/ 152 w 776"/>
                <a:gd name="T3" fmla="*/ 2 h 2368"/>
                <a:gd name="T4" fmla="*/ 61 w 776"/>
                <a:gd name="T5" fmla="*/ 23 h 2368"/>
                <a:gd name="T6" fmla="*/ 212 w 776"/>
                <a:gd name="T7" fmla="*/ 23 h 2368"/>
                <a:gd name="T8" fmla="*/ 121 w 776"/>
                <a:gd name="T9" fmla="*/ 44 h 2368"/>
                <a:gd name="T10" fmla="*/ 242 w 776"/>
                <a:gd name="T11" fmla="*/ 51 h 2368"/>
                <a:gd name="T12" fmla="*/ 182 w 776"/>
                <a:gd name="T13" fmla="*/ 65 h 2368"/>
                <a:gd name="T14" fmla="*/ 303 w 776"/>
                <a:gd name="T15" fmla="*/ 72 h 2368"/>
                <a:gd name="T16" fmla="*/ 242 w 776"/>
                <a:gd name="T17" fmla="*/ 86 h 2368"/>
                <a:gd name="T18" fmla="*/ 333 w 776"/>
                <a:gd name="T19" fmla="*/ 93 h 2368"/>
                <a:gd name="T20" fmla="*/ 303 w 776"/>
                <a:gd name="T21" fmla="*/ 107 h 2368"/>
                <a:gd name="T22" fmla="*/ 364 w 776"/>
                <a:gd name="T23" fmla="*/ 121 h 2368"/>
                <a:gd name="T24" fmla="*/ 364 w 776"/>
                <a:gd name="T25" fmla="*/ 135 h 2368"/>
                <a:gd name="T26" fmla="*/ 424 w 776"/>
                <a:gd name="T27" fmla="*/ 156 h 2368"/>
                <a:gd name="T28" fmla="*/ 394 w 776"/>
                <a:gd name="T29" fmla="*/ 177 h 2368"/>
                <a:gd name="T30" fmla="*/ 455 w 776"/>
                <a:gd name="T31" fmla="*/ 191 h 2368"/>
                <a:gd name="T32" fmla="*/ 424 w 776"/>
                <a:gd name="T33" fmla="*/ 212 h 2368"/>
                <a:gd name="T34" fmla="*/ 455 w 776"/>
                <a:gd name="T35" fmla="*/ 233 h 2368"/>
                <a:gd name="T36" fmla="*/ 424 w 776"/>
                <a:gd name="T37" fmla="*/ 247 h 2368"/>
                <a:gd name="T38" fmla="*/ 485 w 776"/>
                <a:gd name="T39" fmla="*/ 268 h 2368"/>
                <a:gd name="T40" fmla="*/ 455 w 776"/>
                <a:gd name="T41" fmla="*/ 289 h 2368"/>
                <a:gd name="T42" fmla="*/ 485 w 776"/>
                <a:gd name="T43" fmla="*/ 317 h 2368"/>
                <a:gd name="T44" fmla="*/ 455 w 776"/>
                <a:gd name="T45" fmla="*/ 324 h 2368"/>
                <a:gd name="T46" fmla="*/ 485 w 776"/>
                <a:gd name="T47" fmla="*/ 3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191" name="Freeform 208"/>
            <p:cNvSpPr>
              <a:spLocks/>
            </p:cNvSpPr>
            <p:nvPr/>
          </p:nvSpPr>
          <p:spPr bwMode="hidden">
            <a:xfrm>
              <a:off x="4200" y="493"/>
              <a:ext cx="214" cy="463"/>
            </a:xfrm>
            <a:custGeom>
              <a:avLst/>
              <a:gdLst>
                <a:gd name="T0" fmla="*/ 0 w 776"/>
                <a:gd name="T1" fmla="*/ 13 h 2368"/>
                <a:gd name="T2" fmla="*/ 66 w 776"/>
                <a:gd name="T3" fmla="*/ 3 h 2368"/>
                <a:gd name="T4" fmla="*/ 26 w 776"/>
                <a:gd name="T5" fmla="*/ 31 h 2368"/>
                <a:gd name="T6" fmla="*/ 93 w 776"/>
                <a:gd name="T7" fmla="*/ 31 h 2368"/>
                <a:gd name="T8" fmla="*/ 53 w 776"/>
                <a:gd name="T9" fmla="*/ 59 h 2368"/>
                <a:gd name="T10" fmla="*/ 106 w 776"/>
                <a:gd name="T11" fmla="*/ 69 h 2368"/>
                <a:gd name="T12" fmla="*/ 79 w 776"/>
                <a:gd name="T13" fmla="*/ 88 h 2368"/>
                <a:gd name="T14" fmla="*/ 132 w 776"/>
                <a:gd name="T15" fmla="*/ 97 h 2368"/>
                <a:gd name="T16" fmla="*/ 106 w 776"/>
                <a:gd name="T17" fmla="*/ 116 h 2368"/>
                <a:gd name="T18" fmla="*/ 146 w 776"/>
                <a:gd name="T19" fmla="*/ 125 h 2368"/>
                <a:gd name="T20" fmla="*/ 132 w 776"/>
                <a:gd name="T21" fmla="*/ 144 h 2368"/>
                <a:gd name="T22" fmla="*/ 159 w 776"/>
                <a:gd name="T23" fmla="*/ 163 h 2368"/>
                <a:gd name="T24" fmla="*/ 159 w 776"/>
                <a:gd name="T25" fmla="*/ 181 h 2368"/>
                <a:gd name="T26" fmla="*/ 185 w 776"/>
                <a:gd name="T27" fmla="*/ 210 h 2368"/>
                <a:gd name="T28" fmla="*/ 172 w 776"/>
                <a:gd name="T29" fmla="*/ 238 h 2368"/>
                <a:gd name="T30" fmla="*/ 199 w 776"/>
                <a:gd name="T31" fmla="*/ 257 h 2368"/>
                <a:gd name="T32" fmla="*/ 185 w 776"/>
                <a:gd name="T33" fmla="*/ 285 h 2368"/>
                <a:gd name="T34" fmla="*/ 199 w 776"/>
                <a:gd name="T35" fmla="*/ 313 h 2368"/>
                <a:gd name="T36" fmla="*/ 185 w 776"/>
                <a:gd name="T37" fmla="*/ 332 h 2368"/>
                <a:gd name="T38" fmla="*/ 212 w 776"/>
                <a:gd name="T39" fmla="*/ 360 h 2368"/>
                <a:gd name="T40" fmla="*/ 199 w 776"/>
                <a:gd name="T41" fmla="*/ 388 h 2368"/>
                <a:gd name="T42" fmla="*/ 212 w 776"/>
                <a:gd name="T43" fmla="*/ 425 h 2368"/>
                <a:gd name="T44" fmla="*/ 199 w 776"/>
                <a:gd name="T45" fmla="*/ 435 h 2368"/>
                <a:gd name="T46" fmla="*/ 212 w 776"/>
                <a:gd name="T47" fmla="*/ 46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vi-VN"/>
            </a:p>
          </p:txBody>
        </p:sp>
        <p:sp>
          <p:nvSpPr>
            <p:cNvPr id="3192" name="Freeform 209"/>
            <p:cNvSpPr>
              <a:spLocks/>
            </p:cNvSpPr>
            <p:nvPr/>
          </p:nvSpPr>
          <p:spPr bwMode="hidden">
            <a:xfrm rot="-1346631">
              <a:off x="3988" y="878"/>
              <a:ext cx="144" cy="271"/>
            </a:xfrm>
            <a:custGeom>
              <a:avLst/>
              <a:gdLst>
                <a:gd name="T0" fmla="*/ 0 w 776"/>
                <a:gd name="T1" fmla="*/ 7 h 2368"/>
                <a:gd name="T2" fmla="*/ 45 w 776"/>
                <a:gd name="T3" fmla="*/ 2 h 2368"/>
                <a:gd name="T4" fmla="*/ 18 w 776"/>
                <a:gd name="T5" fmla="*/ 18 h 2368"/>
                <a:gd name="T6" fmla="*/ 62 w 776"/>
                <a:gd name="T7" fmla="*/ 18 h 2368"/>
                <a:gd name="T8" fmla="*/ 36 w 776"/>
                <a:gd name="T9" fmla="*/ 35 h 2368"/>
                <a:gd name="T10" fmla="*/ 71 w 776"/>
                <a:gd name="T11" fmla="*/ 40 h 2368"/>
                <a:gd name="T12" fmla="*/ 53 w 776"/>
                <a:gd name="T13" fmla="*/ 51 h 2368"/>
                <a:gd name="T14" fmla="*/ 89 w 776"/>
                <a:gd name="T15" fmla="*/ 57 h 2368"/>
                <a:gd name="T16" fmla="*/ 71 w 776"/>
                <a:gd name="T17" fmla="*/ 68 h 2368"/>
                <a:gd name="T18" fmla="*/ 98 w 776"/>
                <a:gd name="T19" fmla="*/ 73 h 2368"/>
                <a:gd name="T20" fmla="*/ 89 w 776"/>
                <a:gd name="T21" fmla="*/ 84 h 2368"/>
                <a:gd name="T22" fmla="*/ 107 w 776"/>
                <a:gd name="T23" fmla="*/ 95 h 2368"/>
                <a:gd name="T24" fmla="*/ 107 w 776"/>
                <a:gd name="T25" fmla="*/ 106 h 2368"/>
                <a:gd name="T26" fmla="*/ 125 w 776"/>
                <a:gd name="T27" fmla="*/ 123 h 2368"/>
                <a:gd name="T28" fmla="*/ 116 w 776"/>
                <a:gd name="T29" fmla="*/ 139 h 2368"/>
                <a:gd name="T30" fmla="*/ 134 w 776"/>
                <a:gd name="T31" fmla="*/ 150 h 2368"/>
                <a:gd name="T32" fmla="*/ 125 w 776"/>
                <a:gd name="T33" fmla="*/ 167 h 2368"/>
                <a:gd name="T34" fmla="*/ 134 w 776"/>
                <a:gd name="T35" fmla="*/ 183 h 2368"/>
                <a:gd name="T36" fmla="*/ 125 w 776"/>
                <a:gd name="T37" fmla="*/ 194 h 2368"/>
                <a:gd name="T38" fmla="*/ 143 w 776"/>
                <a:gd name="T39" fmla="*/ 211 h 2368"/>
                <a:gd name="T40" fmla="*/ 134 w 776"/>
                <a:gd name="T41" fmla="*/ 227 h 2368"/>
                <a:gd name="T42" fmla="*/ 143 w 776"/>
                <a:gd name="T43" fmla="*/ 249 h 2368"/>
                <a:gd name="T44" fmla="*/ 134 w 776"/>
                <a:gd name="T45" fmla="*/ 255 h 2368"/>
                <a:gd name="T46" fmla="*/ 143 w 776"/>
                <a:gd name="T47" fmla="*/ 27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3193" name="Freeform 210"/>
            <p:cNvSpPr>
              <a:spLocks/>
            </p:cNvSpPr>
            <p:nvPr/>
          </p:nvSpPr>
          <p:spPr bwMode="hidden">
            <a:xfrm rot="1346631" flipH="1">
              <a:off x="3479" y="870"/>
              <a:ext cx="142" cy="272"/>
            </a:xfrm>
            <a:custGeom>
              <a:avLst/>
              <a:gdLst>
                <a:gd name="T0" fmla="*/ 0 w 776"/>
                <a:gd name="T1" fmla="*/ 7 h 2368"/>
                <a:gd name="T2" fmla="*/ 44 w 776"/>
                <a:gd name="T3" fmla="*/ 2 h 2368"/>
                <a:gd name="T4" fmla="*/ 18 w 776"/>
                <a:gd name="T5" fmla="*/ 18 h 2368"/>
                <a:gd name="T6" fmla="*/ 61 w 776"/>
                <a:gd name="T7" fmla="*/ 18 h 2368"/>
                <a:gd name="T8" fmla="*/ 35 w 776"/>
                <a:gd name="T9" fmla="*/ 35 h 2368"/>
                <a:gd name="T10" fmla="*/ 70 w 776"/>
                <a:gd name="T11" fmla="*/ 40 h 2368"/>
                <a:gd name="T12" fmla="*/ 53 w 776"/>
                <a:gd name="T13" fmla="*/ 51 h 2368"/>
                <a:gd name="T14" fmla="*/ 88 w 776"/>
                <a:gd name="T15" fmla="*/ 57 h 2368"/>
                <a:gd name="T16" fmla="*/ 70 w 776"/>
                <a:gd name="T17" fmla="*/ 68 h 2368"/>
                <a:gd name="T18" fmla="*/ 97 w 776"/>
                <a:gd name="T19" fmla="*/ 74 h 2368"/>
                <a:gd name="T20" fmla="*/ 88 w 776"/>
                <a:gd name="T21" fmla="*/ 85 h 2368"/>
                <a:gd name="T22" fmla="*/ 105 w 776"/>
                <a:gd name="T23" fmla="*/ 96 h 2368"/>
                <a:gd name="T24" fmla="*/ 105 w 776"/>
                <a:gd name="T25" fmla="*/ 107 h 2368"/>
                <a:gd name="T26" fmla="*/ 123 w 776"/>
                <a:gd name="T27" fmla="*/ 123 h 2368"/>
                <a:gd name="T28" fmla="*/ 114 w 776"/>
                <a:gd name="T29" fmla="*/ 140 h 2368"/>
                <a:gd name="T30" fmla="*/ 132 w 776"/>
                <a:gd name="T31" fmla="*/ 151 h 2368"/>
                <a:gd name="T32" fmla="*/ 123 w 776"/>
                <a:gd name="T33" fmla="*/ 167 h 2368"/>
                <a:gd name="T34" fmla="*/ 132 w 776"/>
                <a:gd name="T35" fmla="*/ 184 h 2368"/>
                <a:gd name="T36" fmla="*/ 123 w 776"/>
                <a:gd name="T37" fmla="*/ 195 h 2368"/>
                <a:gd name="T38" fmla="*/ 141 w 776"/>
                <a:gd name="T39" fmla="*/ 211 h 2368"/>
                <a:gd name="T40" fmla="*/ 132 w 776"/>
                <a:gd name="T41" fmla="*/ 228 h 2368"/>
                <a:gd name="T42" fmla="*/ 141 w 776"/>
                <a:gd name="T43" fmla="*/ 250 h 2368"/>
                <a:gd name="T44" fmla="*/ 132 w 776"/>
                <a:gd name="T45" fmla="*/ 255 h 2368"/>
                <a:gd name="T46" fmla="*/ 141 w 776"/>
                <a:gd name="T47" fmla="*/ 27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grpSp>
      <p:sp>
        <p:nvSpPr>
          <p:cNvPr id="2259" name="WordArt 211"/>
          <p:cNvSpPr>
            <a:spLocks noChangeArrowheads="1" noChangeShapeType="1" noTextEdit="1"/>
          </p:cNvSpPr>
          <p:nvPr/>
        </p:nvSpPr>
        <p:spPr bwMode="auto">
          <a:xfrm rot="825947">
            <a:off x="3308350" y="3133725"/>
            <a:ext cx="2590800" cy="2606675"/>
          </a:xfrm>
          <a:prstGeom prst="rect">
            <a:avLst/>
          </a:prstGeom>
        </p:spPr>
        <p:txBody>
          <a:bodyPr spcFirstLastPara="1" wrap="none" fromWordArt="1">
            <a:prstTxWarp prst="textCircle">
              <a:avLst>
                <a:gd name="adj" fmla="val 11000940"/>
              </a:avLst>
            </a:prstTxWarp>
          </a:bodyPr>
          <a:lstStyle/>
          <a:p>
            <a:pPr algn="ctr"/>
            <a:r>
              <a:rPr lang="en-US" sz="3600" b="1" kern="10" dirty="0">
                <a:ln w="3175">
                  <a:solidFill>
                    <a:srgbClr val="FF0066"/>
                  </a:solidFill>
                  <a:round/>
                  <a:headEnd/>
                  <a:tailEnd/>
                </a:ln>
                <a:solidFill>
                  <a:srgbClr val="FFFF00"/>
                </a:solidFill>
                <a:latin typeface="Times New Roman"/>
                <a:cs typeface="Times New Roman"/>
              </a:rPr>
              <a:t>PHÒNG GD – ĐT  GIA NGHĨA- ĐẮK NÔNG  *</a:t>
            </a:r>
          </a:p>
        </p:txBody>
      </p:sp>
      <p:grpSp>
        <p:nvGrpSpPr>
          <p:cNvPr id="4" name="Group 212"/>
          <p:cNvGrpSpPr>
            <a:grpSpLocks/>
          </p:cNvGrpSpPr>
          <p:nvPr/>
        </p:nvGrpSpPr>
        <p:grpSpPr bwMode="auto">
          <a:xfrm>
            <a:off x="3429000" y="3276600"/>
            <a:ext cx="2362200" cy="2319338"/>
            <a:chOff x="576" y="377"/>
            <a:chExt cx="1536" cy="1456"/>
          </a:xfrm>
        </p:grpSpPr>
        <p:sp>
          <p:nvSpPr>
            <p:cNvPr id="3093" name="Oval 213"/>
            <p:cNvSpPr>
              <a:spLocks noChangeArrowheads="1"/>
            </p:cNvSpPr>
            <p:nvPr/>
          </p:nvSpPr>
          <p:spPr bwMode="auto">
            <a:xfrm>
              <a:off x="576" y="377"/>
              <a:ext cx="1536" cy="1452"/>
            </a:xfrm>
            <a:prstGeom prst="ellipse">
              <a:avLst/>
            </a:prstGeom>
            <a:solidFill>
              <a:srgbClr val="66FFCC"/>
            </a:solidFill>
            <a:ln w="9525">
              <a:solidFill>
                <a:srgbClr val="000000"/>
              </a:solidFill>
              <a:round/>
              <a:headEnd/>
              <a:tailEnd/>
            </a:ln>
          </p:spPr>
          <p:txBody>
            <a:bodyPr/>
            <a:lstStyle/>
            <a:p>
              <a:endParaRPr lang="vi-VN" sz="2400"/>
            </a:p>
          </p:txBody>
        </p:sp>
        <p:sp>
          <p:nvSpPr>
            <p:cNvPr id="2262" name="CurvedRibbon3"/>
            <p:cNvSpPr>
              <a:spLocks noEditPoints="1" noChangeArrowheads="1"/>
            </p:cNvSpPr>
            <p:nvPr/>
          </p:nvSpPr>
          <p:spPr bwMode="auto">
            <a:xfrm rot="-130358">
              <a:off x="595" y="404"/>
              <a:ext cx="1500" cy="1429"/>
            </a:xfrm>
            <a:custGeom>
              <a:avLst/>
              <a:gdLst>
                <a:gd name="G0" fmla="+- 0 0 0"/>
                <a:gd name="T0" fmla="*/ 90 256 1"/>
                <a:gd name="T1" fmla="*/ 0 256 1"/>
                <a:gd name="G1" fmla="+- 7597041 T0 T1"/>
                <a:gd name="T2" fmla="*/ 180 256 1"/>
                <a:gd name="T3" fmla="*/ 0 256 1"/>
                <a:gd name="G2" fmla="+- 7597041 T2 T3"/>
                <a:gd name="G3" fmla="?: G1 7597041 G2"/>
                <a:gd name="T4" fmla="*/ 0 256 1"/>
                <a:gd name="T5" fmla="*/ 90 256 1"/>
                <a:gd name="G4" fmla="+- G3 T4 T5"/>
                <a:gd name="T6" fmla="*/ 0 256 1"/>
                <a:gd name="T7" fmla="*/ 180 256 1"/>
                <a:gd name="G5" fmla="+- G3 T6 T7"/>
                <a:gd name="G6" fmla="?: G4 G5 G3"/>
                <a:gd name="G7" fmla="+- 7597041 0 0"/>
                <a:gd name="G8" fmla="*/ G6 2 1"/>
                <a:gd name="G9" fmla="+- 0 0 G8"/>
                <a:gd name="T8" fmla="*/ 180 256 1"/>
                <a:gd name="T9" fmla="*/ 0 256 1"/>
                <a:gd name="G10" fmla="+- G9 T8 T9"/>
                <a:gd name="G11" fmla="*/ G10 1 12"/>
                <a:gd name="G12" fmla="+- 7597041 G11 0"/>
                <a:gd name="G13" fmla="+- G12 G11 0"/>
                <a:gd name="G14" fmla="+- G13 G11 0"/>
                <a:gd name="G15" fmla="+- 8363 0 0"/>
                <a:gd name="G16" fmla="+- 10800 0 G15"/>
                <a:gd name="G17" fmla="*/ G16 1 8"/>
                <a:gd name="G18" fmla="*/ G16 7 16"/>
                <a:gd name="G19" fmla="+- G15 G17 0"/>
                <a:gd name="G20" fmla="+- G15 G18 0"/>
                <a:gd name="G21" fmla="+- 10800 0 G17"/>
                <a:gd name="G22" fmla="+- 10800 0 G15"/>
                <a:gd name="G23" fmla="+- 10800 G15 0"/>
                <a:gd name="G24" fmla="+- 10800 0 G19"/>
                <a:gd name="G25" fmla="+- 10800 G19 0"/>
                <a:gd name="G26" fmla="+- 10800 0 G21"/>
                <a:gd name="G27" fmla="+- 10800 G21 0"/>
                <a:gd name="G28" fmla="cos G15 G7"/>
                <a:gd name="G29" fmla="sin G15 G7"/>
                <a:gd name="G30" fmla="cos G20 G12"/>
                <a:gd name="G31" fmla="sin G20 G12"/>
                <a:gd name="G32" fmla="cos G21 G7"/>
                <a:gd name="G33" fmla="sin G21 G7"/>
                <a:gd name="G34" fmla="cos G21 G13"/>
                <a:gd name="G35" fmla="sin G21 G13"/>
                <a:gd name="G36" fmla="cos 10800 G13"/>
                <a:gd name="G37" fmla="sin 10800 G13"/>
                <a:gd name="G38" fmla="cos G19 G14"/>
                <a:gd name="G39" fmla="sin G19 G14"/>
                <a:gd name="G40" fmla="cos G15 G14"/>
                <a:gd name="G41" fmla="sin G15 G14"/>
                <a:gd name="G42" fmla="cos G19 G13"/>
                <a:gd name="G43" fmla="sin G19 G13"/>
                <a:gd name="G44" fmla="+- G28 10800 0"/>
                <a:gd name="G45" fmla="+- G29 10800 0"/>
                <a:gd name="G46" fmla="+- G30 10800 0"/>
                <a:gd name="G47" fmla="+- G31 10800 0"/>
                <a:gd name="G48" fmla="+- G32 10800 0"/>
                <a:gd name="G49" fmla="+- G33 10800 0"/>
                <a:gd name="G50" fmla="+- G34 10800 0"/>
                <a:gd name="G51" fmla="+- G35 10800 0"/>
                <a:gd name="G52" fmla="+- G36 10800 0"/>
                <a:gd name="G53" fmla="+- G37 10800 0"/>
                <a:gd name="G54" fmla="+- G38 10800 0"/>
                <a:gd name="G55" fmla="+- G39 10800 0"/>
                <a:gd name="G56" fmla="+- G40 10800 0"/>
                <a:gd name="G57" fmla="+- G41 10800 0"/>
                <a:gd name="G58" fmla="+- G42 10800 0"/>
                <a:gd name="G59" fmla="+- G43 10800 0"/>
                <a:gd name="G60" fmla="+- 21600 0 G52"/>
                <a:gd name="G61" fmla="+- 21600 0 G50"/>
                <a:gd name="G62" fmla="+- 21600 0 G48"/>
                <a:gd name="G63" fmla="+- 21600 0 G46"/>
                <a:gd name="G64" fmla="+- 21600 0 G44"/>
                <a:gd name="G65" fmla="+- 21600 0 G56"/>
                <a:gd name="G66" fmla="+- 21600 0 G54"/>
                <a:gd name="G67" fmla="+- 21600 0 G58"/>
                <a:gd name="G68" fmla="abs 7597041"/>
                <a:gd name="T10" fmla="*/ 0 256 1"/>
                <a:gd name="T11" fmla="*/ 90 256 1"/>
                <a:gd name="G69" fmla="+- G68 T10 T11"/>
                <a:gd name="G70" fmla="?: G69 0 21600"/>
                <a:gd name="G71" fmla="?: G69 G24 G25"/>
                <a:gd name="T12" fmla="*/ 3410 w 21600"/>
                <a:gd name="T13" fmla="*/ 16656 h 21600"/>
                <a:gd name="T14" fmla="*/ 10800 w 21600"/>
                <a:gd name="T15" fmla="*/ 0 h 21600"/>
                <a:gd name="T16" fmla="*/ 18190 w 21600"/>
                <a:gd name="T17" fmla="*/ 16656 h 21600"/>
                <a:gd name="T18" fmla="*/ 10800 w 21600"/>
                <a:gd name="T19" fmla="*/ 2132 h 21600"/>
                <a:gd name="T20" fmla="*/ 3163 w 21600"/>
                <a:gd name="T21" fmla="*/ 3163 h 21600"/>
                <a:gd name="T22" fmla="*/ 18437 w 21600"/>
                <a:gd name="T23" fmla="*/ 18437 h 21600"/>
              </a:gdLst>
              <a:ahLst/>
              <a:cxnLst>
                <a:cxn ang="0">
                  <a:pos x="T12" y="T13"/>
                </a:cxn>
                <a:cxn ang="0">
                  <a:pos x="T14" y="T15"/>
                </a:cxn>
                <a:cxn ang="0">
                  <a:pos x="T16" y="T17"/>
                </a:cxn>
                <a:cxn ang="0">
                  <a:pos x="T18" y="T19"/>
                </a:cxn>
              </a:cxnLst>
              <a:rect l="T20" t="T21" r="T22" b="T23"/>
              <a:pathLst>
                <a:path w="21600" h="21600" extrusionOk="0">
                  <a:moveTo>
                    <a:pt x="7144" y="18321"/>
                  </a:moveTo>
                  <a:lnTo>
                    <a:pt x="3410" y="16656"/>
                  </a:lnTo>
                  <a:lnTo>
                    <a:pt x="6211" y="20239"/>
                  </a:lnTo>
                  <a:cubicBezTo>
                    <a:pt x="3343" y="18844"/>
                    <a:pt x="1264" y="16221"/>
                    <a:pt x="562" y="13109"/>
                  </a:cubicBezTo>
                  <a:lnTo>
                    <a:pt x="264" y="13177"/>
                  </a:lnTo>
                  <a:cubicBezTo>
                    <a:pt x="88" y="12396"/>
                    <a:pt x="0" y="11599"/>
                    <a:pt x="0" y="10800"/>
                  </a:cubicBezTo>
                  <a:cubicBezTo>
                    <a:pt x="0" y="4835"/>
                    <a:pt x="4835" y="0"/>
                    <a:pt x="10800" y="0"/>
                  </a:cubicBezTo>
                  <a:cubicBezTo>
                    <a:pt x="16764" y="0"/>
                    <a:pt x="21600" y="4835"/>
                    <a:pt x="21600" y="10800"/>
                  </a:cubicBezTo>
                  <a:cubicBezTo>
                    <a:pt x="21600" y="11599"/>
                    <a:pt x="21511" y="12396"/>
                    <a:pt x="21335" y="13177"/>
                  </a:cubicBezTo>
                  <a:lnTo>
                    <a:pt x="21037" y="13109"/>
                  </a:lnTo>
                  <a:cubicBezTo>
                    <a:pt x="20335" y="16221"/>
                    <a:pt x="18256" y="18844"/>
                    <a:pt x="15388" y="20239"/>
                  </a:cubicBezTo>
                  <a:lnTo>
                    <a:pt x="18190" y="16656"/>
                  </a:lnTo>
                  <a:lnTo>
                    <a:pt x="14456" y="18321"/>
                  </a:lnTo>
                  <a:cubicBezTo>
                    <a:pt x="17335" y="16921"/>
                    <a:pt x="19163" y="14001"/>
                    <a:pt x="19163" y="10800"/>
                  </a:cubicBezTo>
                  <a:cubicBezTo>
                    <a:pt x="19163" y="10168"/>
                    <a:pt x="19091" y="9539"/>
                    <a:pt x="18949" y="8924"/>
                  </a:cubicBezTo>
                  <a:lnTo>
                    <a:pt x="19247" y="8855"/>
                  </a:lnTo>
                  <a:cubicBezTo>
                    <a:pt x="18341" y="4920"/>
                    <a:pt x="14837" y="2132"/>
                    <a:pt x="10800" y="2132"/>
                  </a:cubicBezTo>
                  <a:cubicBezTo>
                    <a:pt x="6762" y="2131"/>
                    <a:pt x="3258" y="4920"/>
                    <a:pt x="2352" y="8855"/>
                  </a:cubicBezTo>
                  <a:lnTo>
                    <a:pt x="2650" y="8924"/>
                  </a:lnTo>
                  <a:cubicBezTo>
                    <a:pt x="2508" y="9539"/>
                    <a:pt x="2437" y="10168"/>
                    <a:pt x="2437" y="10799"/>
                  </a:cubicBezTo>
                  <a:cubicBezTo>
                    <a:pt x="2436" y="14001"/>
                    <a:pt x="4264" y="16921"/>
                    <a:pt x="7143" y="18321"/>
                  </a:cubicBezTo>
                  <a:close/>
                </a:path>
                <a:path w="21600" h="21600" fill="none" extrusionOk="0">
                  <a:moveTo>
                    <a:pt x="562" y="13110"/>
                  </a:moveTo>
                  <a:lnTo>
                    <a:pt x="2344" y="12707"/>
                  </a:lnTo>
                  <a:cubicBezTo>
                    <a:pt x="2203" y="12081"/>
                    <a:pt x="2132" y="11441"/>
                    <a:pt x="2132" y="10800"/>
                  </a:cubicBezTo>
                  <a:cubicBezTo>
                    <a:pt x="2131" y="10145"/>
                    <a:pt x="2206" y="9493"/>
                    <a:pt x="2352" y="8855"/>
                  </a:cubicBezTo>
                </a:path>
                <a:path w="21600" h="21600" fill="none" extrusionOk="0">
                  <a:moveTo>
                    <a:pt x="2344" y="12708"/>
                  </a:moveTo>
                  <a:lnTo>
                    <a:pt x="2650" y="8924"/>
                  </a:lnTo>
                </a:path>
                <a:path w="21600" h="21600" fill="none" extrusionOk="0">
                  <a:moveTo>
                    <a:pt x="21038" y="13110"/>
                  </a:moveTo>
                  <a:lnTo>
                    <a:pt x="19255" y="12707"/>
                  </a:lnTo>
                  <a:cubicBezTo>
                    <a:pt x="19396" y="12081"/>
                    <a:pt x="19468" y="11441"/>
                    <a:pt x="19468" y="10800"/>
                  </a:cubicBezTo>
                  <a:cubicBezTo>
                    <a:pt x="19468" y="10145"/>
                    <a:pt x="19393" y="9493"/>
                    <a:pt x="19247" y="8855"/>
                  </a:cubicBezTo>
                </a:path>
                <a:path w="21600" h="21600" fill="none" extrusionOk="0">
                  <a:moveTo>
                    <a:pt x="19256" y="12708"/>
                  </a:moveTo>
                  <a:lnTo>
                    <a:pt x="18950" y="8924"/>
                  </a:lnTo>
                </a:path>
              </a:pathLst>
            </a:custGeom>
            <a:solidFill>
              <a:srgbClr val="FFFF66"/>
            </a:solidFill>
            <a:ln w="19050">
              <a:solidFill>
                <a:srgbClr val="000000"/>
              </a:solidFill>
              <a:miter lim="800000"/>
              <a:headEnd/>
              <a:tailEnd/>
            </a:ln>
            <a:effectLst>
              <a:outerShdw dist="35921" dir="2700000" algn="ctr" rotWithShape="0">
                <a:srgbClr val="808080"/>
              </a:outerShdw>
            </a:effectLst>
          </p:spPr>
          <p:txBody>
            <a:bodyPr/>
            <a:lstStyle/>
            <a:p>
              <a:pPr>
                <a:defRPr/>
              </a:pPr>
              <a:endParaRPr lang="vi-VN" sz="2400"/>
            </a:p>
          </p:txBody>
        </p:sp>
        <p:sp>
          <p:nvSpPr>
            <p:cNvPr id="3095" name="WordArt 215"/>
            <p:cNvSpPr>
              <a:spLocks noChangeArrowheads="1" noChangeShapeType="1" noTextEdit="1"/>
            </p:cNvSpPr>
            <p:nvPr/>
          </p:nvSpPr>
          <p:spPr bwMode="auto">
            <a:xfrm rot="-164926">
              <a:off x="680" y="478"/>
              <a:ext cx="1333" cy="1236"/>
            </a:xfrm>
            <a:prstGeom prst="rect">
              <a:avLst/>
            </a:prstGeom>
          </p:spPr>
          <p:txBody>
            <a:bodyPr spcFirstLastPara="1" wrap="none" fromWordArt="1">
              <a:prstTxWarp prst="textArchUp">
                <a:avLst>
                  <a:gd name="adj" fmla="val 10095508"/>
                </a:avLst>
              </a:prstTxWarp>
            </a:bodyPr>
            <a:lstStyle/>
            <a:p>
              <a:pPr algn="ctr"/>
              <a:r>
                <a:rPr lang="vi-VN" sz="2400" b="1" kern="10">
                  <a:ln w="9525">
                    <a:noFill/>
                    <a:round/>
                    <a:headEnd/>
                    <a:tailEnd/>
                  </a:ln>
                  <a:solidFill>
                    <a:srgbClr val="FF0000"/>
                  </a:solidFill>
                  <a:latin typeface="Times New Roman"/>
                  <a:cs typeface="Times New Roman"/>
                </a:rPr>
                <a:t>* TRƯỜNG THCS NGUYỄN BỈNH KHIÊM *</a:t>
              </a:r>
              <a:endParaRPr lang="en-US" sz="2400" b="1" kern="10">
                <a:ln w="9525">
                  <a:noFill/>
                  <a:round/>
                  <a:headEnd/>
                  <a:tailEnd/>
                </a:ln>
                <a:solidFill>
                  <a:srgbClr val="FF0000"/>
                </a:solidFill>
                <a:latin typeface="Times New Roman"/>
                <a:cs typeface="Times New Roman"/>
              </a:endParaRPr>
            </a:p>
          </p:txBody>
        </p:sp>
        <p:sp>
          <p:nvSpPr>
            <p:cNvPr id="3096" name="Oval 216"/>
            <p:cNvSpPr>
              <a:spLocks noChangeArrowheads="1"/>
            </p:cNvSpPr>
            <p:nvPr/>
          </p:nvSpPr>
          <p:spPr bwMode="auto">
            <a:xfrm>
              <a:off x="840" y="632"/>
              <a:ext cx="1000" cy="957"/>
            </a:xfrm>
            <a:prstGeom prst="ellipse">
              <a:avLst/>
            </a:prstGeom>
            <a:solidFill>
              <a:schemeClr val="bg1"/>
            </a:solidFill>
            <a:ln w="9525">
              <a:solidFill>
                <a:schemeClr val="tx1"/>
              </a:solidFill>
              <a:round/>
              <a:headEnd/>
              <a:tailEnd/>
            </a:ln>
          </p:spPr>
          <p:txBody>
            <a:bodyPr wrap="none" anchor="ctr"/>
            <a:lstStyle/>
            <a:p>
              <a:pPr algn="ctr"/>
              <a:endParaRPr lang="vi-VN" sz="2400"/>
            </a:p>
          </p:txBody>
        </p:sp>
        <p:sp>
          <p:nvSpPr>
            <p:cNvPr id="3097" name="Freeform 217"/>
            <p:cNvSpPr>
              <a:spLocks/>
            </p:cNvSpPr>
            <p:nvPr/>
          </p:nvSpPr>
          <p:spPr bwMode="auto">
            <a:xfrm>
              <a:off x="975" y="787"/>
              <a:ext cx="731" cy="65"/>
            </a:xfrm>
            <a:custGeom>
              <a:avLst/>
              <a:gdLst>
                <a:gd name="T0" fmla="*/ 0 w 1440"/>
                <a:gd name="T1" fmla="*/ 0 h 128"/>
                <a:gd name="T2" fmla="*/ 82 w 1440"/>
                <a:gd name="T3" fmla="*/ 22 h 128"/>
                <a:gd name="T4" fmla="*/ 207 w 1440"/>
                <a:gd name="T5" fmla="*/ 48 h 128"/>
                <a:gd name="T6" fmla="*/ 349 w 1440"/>
                <a:gd name="T7" fmla="*/ 65 h 128"/>
                <a:gd name="T8" fmla="*/ 495 w 1440"/>
                <a:gd name="T9" fmla="*/ 52 h 128"/>
                <a:gd name="T10" fmla="*/ 611 w 1440"/>
                <a:gd name="T11" fmla="*/ 31 h 128"/>
                <a:gd name="T12" fmla="*/ 731 w 1440"/>
                <a:gd name="T13" fmla="*/ 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p:spPr>
          <p:txBody>
            <a:bodyPr/>
            <a:lstStyle/>
            <a:p>
              <a:endParaRPr lang="vi-VN"/>
            </a:p>
          </p:txBody>
        </p:sp>
        <p:sp>
          <p:nvSpPr>
            <p:cNvPr id="3098" name="Freeform 218"/>
            <p:cNvSpPr>
              <a:spLocks/>
            </p:cNvSpPr>
            <p:nvPr/>
          </p:nvSpPr>
          <p:spPr bwMode="auto">
            <a:xfrm rot="10800000">
              <a:off x="978" y="1360"/>
              <a:ext cx="732" cy="65"/>
            </a:xfrm>
            <a:custGeom>
              <a:avLst/>
              <a:gdLst>
                <a:gd name="T0" fmla="*/ 0 w 1440"/>
                <a:gd name="T1" fmla="*/ 0 h 128"/>
                <a:gd name="T2" fmla="*/ 82 w 1440"/>
                <a:gd name="T3" fmla="*/ 22 h 128"/>
                <a:gd name="T4" fmla="*/ 207 w 1440"/>
                <a:gd name="T5" fmla="*/ 48 h 128"/>
                <a:gd name="T6" fmla="*/ 349 w 1440"/>
                <a:gd name="T7" fmla="*/ 65 h 128"/>
                <a:gd name="T8" fmla="*/ 496 w 1440"/>
                <a:gd name="T9" fmla="*/ 52 h 128"/>
                <a:gd name="T10" fmla="*/ 612 w 1440"/>
                <a:gd name="T11" fmla="*/ 31 h 128"/>
                <a:gd name="T12" fmla="*/ 732 w 1440"/>
                <a:gd name="T13" fmla="*/ 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p:spPr>
          <p:txBody>
            <a:bodyPr/>
            <a:lstStyle/>
            <a:p>
              <a:endParaRPr lang="vi-VN"/>
            </a:p>
          </p:txBody>
        </p:sp>
        <p:sp>
          <p:nvSpPr>
            <p:cNvPr id="3099" name="Line 219"/>
            <p:cNvSpPr>
              <a:spLocks noChangeShapeType="1"/>
            </p:cNvSpPr>
            <p:nvPr/>
          </p:nvSpPr>
          <p:spPr bwMode="auto">
            <a:xfrm>
              <a:off x="844" y="1098"/>
              <a:ext cx="1000" cy="0"/>
            </a:xfrm>
            <a:prstGeom prst="line">
              <a:avLst/>
            </a:prstGeom>
            <a:noFill/>
            <a:ln w="28575">
              <a:solidFill>
                <a:srgbClr val="009900"/>
              </a:solidFill>
              <a:round/>
              <a:headEnd/>
              <a:tailEnd/>
            </a:ln>
          </p:spPr>
          <p:txBody>
            <a:bodyPr/>
            <a:lstStyle/>
            <a:p>
              <a:endParaRPr lang="en-US"/>
            </a:p>
          </p:txBody>
        </p:sp>
        <p:sp>
          <p:nvSpPr>
            <p:cNvPr id="3100" name="Line 220"/>
            <p:cNvSpPr>
              <a:spLocks noChangeShapeType="1"/>
            </p:cNvSpPr>
            <p:nvPr/>
          </p:nvSpPr>
          <p:spPr bwMode="auto">
            <a:xfrm>
              <a:off x="1348" y="636"/>
              <a:ext cx="0" cy="932"/>
            </a:xfrm>
            <a:prstGeom prst="line">
              <a:avLst/>
            </a:prstGeom>
            <a:noFill/>
            <a:ln w="28575">
              <a:solidFill>
                <a:srgbClr val="009900"/>
              </a:solidFill>
              <a:round/>
              <a:headEnd/>
              <a:tailEnd/>
            </a:ln>
          </p:spPr>
          <p:txBody>
            <a:bodyPr/>
            <a:lstStyle/>
            <a:p>
              <a:endParaRPr lang="en-US"/>
            </a:p>
          </p:txBody>
        </p:sp>
        <p:pic>
          <p:nvPicPr>
            <p:cNvPr id="3101" name="Picture 221" descr="BOOKANI2"/>
            <p:cNvPicPr>
              <a:picLocks noChangeAspect="1" noChangeArrowheads="1" noCrop="1"/>
            </p:cNvPicPr>
            <p:nvPr/>
          </p:nvPicPr>
          <p:blipFill>
            <a:blip r:embed="rId17"/>
            <a:srcRect/>
            <a:stretch>
              <a:fillRect/>
            </a:stretch>
          </p:blipFill>
          <p:spPr bwMode="auto">
            <a:xfrm>
              <a:off x="1114" y="1131"/>
              <a:ext cx="460" cy="423"/>
            </a:xfrm>
            <a:prstGeom prst="rect">
              <a:avLst/>
            </a:prstGeom>
            <a:noFill/>
            <a:ln w="9525">
              <a:noFill/>
              <a:miter lim="800000"/>
              <a:headEnd/>
              <a:tailEnd/>
            </a:ln>
          </p:spPr>
        </p:pic>
        <p:pic>
          <p:nvPicPr>
            <p:cNvPr id="3102" name="Picture 222" descr="TORCH"/>
            <p:cNvPicPr>
              <a:picLocks noChangeAspect="1" noChangeArrowheads="1" noCrop="1"/>
            </p:cNvPicPr>
            <p:nvPr/>
          </p:nvPicPr>
          <p:blipFill>
            <a:blip r:embed="rId18"/>
            <a:srcRect/>
            <a:stretch>
              <a:fillRect/>
            </a:stretch>
          </p:blipFill>
          <p:spPr bwMode="auto">
            <a:xfrm>
              <a:off x="1225" y="779"/>
              <a:ext cx="244" cy="593"/>
            </a:xfrm>
            <a:prstGeom prst="rect">
              <a:avLst/>
            </a:prstGeom>
            <a:noFill/>
            <a:ln w="9525">
              <a:noFill/>
              <a:miter lim="800000"/>
              <a:headEnd/>
              <a:tailEnd/>
            </a:ln>
          </p:spPr>
        </p:pic>
        <p:sp>
          <p:nvSpPr>
            <p:cNvPr id="3103" name="Text Box 223"/>
            <p:cNvSpPr txBox="1">
              <a:spLocks noChangeArrowheads="1"/>
            </p:cNvSpPr>
            <p:nvPr/>
          </p:nvSpPr>
          <p:spPr bwMode="auto">
            <a:xfrm>
              <a:off x="1115" y="1597"/>
              <a:ext cx="512" cy="192"/>
            </a:xfrm>
            <a:prstGeom prst="rect">
              <a:avLst/>
            </a:prstGeom>
            <a:noFill/>
            <a:ln w="9525">
              <a:noFill/>
              <a:miter lim="800000"/>
              <a:headEnd/>
              <a:tailEnd/>
            </a:ln>
          </p:spPr>
          <p:txBody>
            <a:bodyPr>
              <a:spAutoFit/>
            </a:bodyPr>
            <a:lstStyle/>
            <a:p>
              <a:pPr algn="ctr"/>
              <a:r>
                <a:rPr lang="en-US" sz="800" b="1">
                  <a:solidFill>
                    <a:srgbClr val="0000FF"/>
                  </a:solidFill>
                  <a:latin typeface="Verdana" pitchFamily="34" charset="0"/>
                </a:rPr>
                <a:t>GD &amp; ĐT</a:t>
              </a:r>
            </a:p>
            <a:p>
              <a:pPr algn="ctr"/>
              <a:r>
                <a:rPr lang="en-US" sz="600" b="1">
                  <a:solidFill>
                    <a:srgbClr val="FF0066"/>
                  </a:solidFill>
                  <a:latin typeface="Verdana" pitchFamily="34" charset="0"/>
                </a:rPr>
                <a:t>GIA NGHĨA</a:t>
              </a:r>
              <a:endParaRPr lang="en-US" sz="600" b="1">
                <a:latin typeface="Arial" charset="0"/>
              </a:endParaRPr>
            </a:p>
          </p:txBody>
        </p:sp>
      </p:grpSp>
      <p:sp>
        <p:nvSpPr>
          <p:cNvPr id="212" name="Text Box 28"/>
          <p:cNvSpPr txBox="1">
            <a:spLocks noChangeArrowheads="1"/>
          </p:cNvSpPr>
          <p:nvPr/>
        </p:nvSpPr>
        <p:spPr bwMode="auto">
          <a:xfrm>
            <a:off x="2133600" y="6019800"/>
            <a:ext cx="4876800" cy="369332"/>
          </a:xfrm>
          <a:prstGeom prst="rect">
            <a:avLst/>
          </a:prstGeom>
          <a:noFill/>
          <a:ln w="9525">
            <a:noFill/>
            <a:miter lim="800000"/>
            <a:headEnd/>
            <a:tailEnd/>
          </a:ln>
        </p:spPr>
        <p:txBody>
          <a:bodyPr>
            <a:spAutoFit/>
          </a:bodyPr>
          <a:lstStyle/>
          <a:p>
            <a:pPr>
              <a:spcBef>
                <a:spcPct val="50000"/>
              </a:spcBef>
            </a:pPr>
            <a:r>
              <a:rPr lang="en-US" b="1" dirty="0" smtClean="0">
                <a:solidFill>
                  <a:srgbClr val="FFFF00"/>
                </a:solidFill>
              </a:rPr>
              <a:t>NGƯỜI THỰC HIỆN: HOÀNG VĂN HẬU</a:t>
            </a:r>
            <a:endParaRPr lang="en-US" sz="1400" b="1" dirty="0">
              <a:solidFill>
                <a:srgbClr val="FFFF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1000" autoRev="1" fill="hold"/>
                                        <p:tgtEl>
                                          <p:spTgt spid="2076"/>
                                        </p:tgtEl>
                                        <p:attrNameLst>
                                          <p:attrName>style.color</p:attrName>
                                        </p:attrNameLst>
                                      </p:cBhvr>
                                      <p:to>
                                        <p:clrVal>
                                          <a:schemeClr val="bg1"/>
                                        </p:clrVal>
                                      </p:to>
                                    </p:set>
                                    <p:set>
                                      <p:cBhvr>
                                        <p:cTn id="7" dur="1000" autoRev="1" fill="hold"/>
                                        <p:tgtEl>
                                          <p:spTgt spid="2076"/>
                                        </p:tgtEl>
                                        <p:attrNameLst>
                                          <p:attrName>fillcolor</p:attrName>
                                        </p:attrNameLst>
                                      </p:cBhvr>
                                      <p:to>
                                        <p:clrVal>
                                          <a:schemeClr val="bg1"/>
                                        </p:clrVal>
                                      </p:to>
                                    </p:set>
                                    <p:set>
                                      <p:cBhvr>
                                        <p:cTn id="8" dur="1000" autoRev="1" fill="hold"/>
                                        <p:tgtEl>
                                          <p:spTgt spid="2076"/>
                                        </p:tgtEl>
                                        <p:attrNameLst>
                                          <p:attrName>fill.type</p:attrName>
                                        </p:attrNameLst>
                                      </p:cBhvr>
                                      <p:to>
                                        <p:strVal val="solid"/>
                                      </p:to>
                                    </p:set>
                                  </p:childTnLst>
                                </p:cTn>
                              </p:par>
                              <p:par>
                                <p:cTn id="9" presetID="23" presetClass="entr" presetSubtype="16" repeatCount="indefinite" fill="hold" nodeType="withEffect">
                                  <p:stCondLst>
                                    <p:cond delay="1000"/>
                                  </p:stCondLst>
                                  <p:endCondLst>
                                    <p:cond evt="onNext" delay="0">
                                      <p:tgtEl>
                                        <p:sldTgt/>
                                      </p:tgtEl>
                                    </p:cond>
                                  </p:end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p:val>
                                            <p:fltVal val="0"/>
                                          </p:val>
                                        </p:tav>
                                        <p:tav tm="100000">
                                          <p:val>
                                            <p:strVal val="#ppt_w"/>
                                          </p:val>
                                        </p:tav>
                                      </p:tavLst>
                                    </p:anim>
                                    <p:anim calcmode="lin" valueType="num">
                                      <p:cBhvr>
                                        <p:cTn id="12" dur="5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explode.wav" builtIn="1"/>
                                        </p:tgtEl>
                                      </p:cMediaNode>
                                    </p:audio>
                                  </p:subTnLst>
                                </p:cTn>
                              </p:par>
                            </p:childTnLst>
                          </p:cTn>
                        </p:par>
                        <p:par>
                          <p:cTn id="13" fill="hold">
                            <p:stCondLst>
                              <p:cond delay="6600"/>
                            </p:stCondLst>
                            <p:childTnLst>
                              <p:par>
                                <p:cTn id="14" presetID="26" presetClass="emph" presetSubtype="0" fill="hold" nodeType="afterEffect">
                                  <p:stCondLst>
                                    <p:cond delay="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par>
                                <p:cTn id="17" presetID="23" presetClass="entr" presetSubtype="16" repeatCount="indefinite"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0" fill="hold"/>
                                        <p:tgtEl>
                                          <p:spTgt spid="3"/>
                                        </p:tgtEl>
                                        <p:attrNameLst>
                                          <p:attrName>ppt_w</p:attrName>
                                        </p:attrNameLst>
                                      </p:cBhvr>
                                      <p:tavLst>
                                        <p:tav tm="0">
                                          <p:val>
                                            <p:fltVal val="0"/>
                                          </p:val>
                                        </p:tav>
                                        <p:tav tm="100000">
                                          <p:val>
                                            <p:strVal val="#ppt_w"/>
                                          </p:val>
                                        </p:tav>
                                      </p:tavLst>
                                    </p:anim>
                                    <p:anim calcmode="lin" valueType="num">
                                      <p:cBhvr>
                                        <p:cTn id="20" dur="50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builtIn="1"/>
                                        </p:tgtEl>
                                      </p:cMediaNode>
                                    </p:audio>
                                  </p:subTnLst>
                                </p:cTn>
                              </p:par>
                            </p:childTnLst>
                          </p:cTn>
                        </p:par>
                        <p:par>
                          <p:cTn id="21" fill="hold">
                            <p:stCondLst>
                              <p:cond delay="12600"/>
                            </p:stCondLst>
                            <p:childTnLst>
                              <p:par>
                                <p:cTn id="22" presetID="26" presetClass="emph" presetSubtype="0" fill="hold" nodeType="after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10000" fill="hold"/>
                                        <p:tgtEl>
                                          <p:spTgt spid="2259"/>
                                        </p:tgtEl>
                                        <p:attrNameLst>
                                          <p:attrName>r</p:attrName>
                                        </p:attrNameLst>
                                      </p:cBhvr>
                                    </p:animRot>
                                  </p:childTnLst>
                                </p:cTn>
                              </p:par>
                              <p:par>
                                <p:cTn id="27" presetID="20" presetClass="emph" presetSubtype="0" repeatCount="indefinite" fill="hold" grpId="0" nodeType="withEffect">
                                  <p:stCondLst>
                                    <p:cond delay="0"/>
                                  </p:stCondLst>
                                  <p:iterate type="lt">
                                    <p:tmPct val="10000"/>
                                  </p:iterate>
                                  <p:childTnLst>
                                    <p:set>
                                      <p:cBhvr override="childStyle">
                                        <p:cTn id="28" dur="1000" autoRev="1" fill="hold"/>
                                        <p:tgtEl>
                                          <p:spTgt spid="212"/>
                                        </p:tgtEl>
                                        <p:attrNameLst>
                                          <p:attrName>style.color</p:attrName>
                                        </p:attrNameLst>
                                      </p:cBhvr>
                                      <p:to>
                                        <p:clrVal>
                                          <a:schemeClr val="bg1"/>
                                        </p:clrVal>
                                      </p:to>
                                    </p:set>
                                    <p:set>
                                      <p:cBhvr>
                                        <p:cTn id="29" dur="1000" autoRev="1" fill="hold"/>
                                        <p:tgtEl>
                                          <p:spTgt spid="212"/>
                                        </p:tgtEl>
                                        <p:attrNameLst>
                                          <p:attrName>fillcolor</p:attrName>
                                        </p:attrNameLst>
                                      </p:cBhvr>
                                      <p:to>
                                        <p:clrVal>
                                          <a:schemeClr val="bg1"/>
                                        </p:clrVal>
                                      </p:to>
                                    </p:set>
                                    <p:set>
                                      <p:cBhvr>
                                        <p:cTn id="30" dur="1000" autoRev="1" fill="hold"/>
                                        <p:tgtEl>
                                          <p:spTgt spid="2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6" grpId="0"/>
      <p:bldP spid="2259" grpId="0" animBg="1"/>
      <p:bldP spid="2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www.themegallery.com</a:t>
            </a:r>
            <a:endParaRPr lang="en-US"/>
          </a:p>
        </p:txBody>
      </p:sp>
      <p:pic>
        <p:nvPicPr>
          <p:cNvPr id="50178" name="Picture 2" descr="Kết quả hình ảnh cho Hình ảnh tai nan điện"/>
          <p:cNvPicPr>
            <a:picLocks noChangeAspect="1" noChangeArrowheads="1"/>
          </p:cNvPicPr>
          <p:nvPr/>
        </p:nvPicPr>
        <p:blipFill>
          <a:blip r:embed="rId2"/>
          <a:srcRect/>
          <a:stretch>
            <a:fillRect/>
          </a:stretch>
        </p:blipFill>
        <p:spPr bwMode="auto">
          <a:xfrm>
            <a:off x="0" y="0"/>
            <a:ext cx="8839200" cy="6553200"/>
          </a:xfrm>
          <a:prstGeom prst="rect">
            <a:avLst/>
          </a:prstGeom>
          <a:noFill/>
        </p:spPr>
      </p:pic>
      <p:pic>
        <p:nvPicPr>
          <p:cNvPr id="50180" name="Picture 4" descr="Kết quả hình ảnh cho tai nạn điện giật chết người"/>
          <p:cNvPicPr>
            <a:picLocks noChangeAspect="1" noChangeArrowheads="1"/>
          </p:cNvPicPr>
          <p:nvPr/>
        </p:nvPicPr>
        <p:blipFill>
          <a:blip r:embed="rId3"/>
          <a:srcRect/>
          <a:stretch>
            <a:fillRect/>
          </a:stretch>
        </p:blipFill>
        <p:spPr bwMode="auto">
          <a:xfrm>
            <a:off x="0" y="304800"/>
            <a:ext cx="12192000" cy="6858001"/>
          </a:xfrm>
          <a:prstGeom prst="rect">
            <a:avLst/>
          </a:prstGeom>
          <a:noFill/>
        </p:spPr>
      </p:pic>
      <p:pic>
        <p:nvPicPr>
          <p:cNvPr id="50184" name="Picture 8" descr="Kết quả hình ảnh cho tai nạn điện giật chết người"/>
          <p:cNvPicPr>
            <a:picLocks noChangeAspect="1" noChangeArrowheads="1"/>
          </p:cNvPicPr>
          <p:nvPr/>
        </p:nvPicPr>
        <p:blipFill>
          <a:blip r:embed="rId4"/>
          <a:srcRect/>
          <a:stretch>
            <a:fillRect/>
          </a:stretch>
        </p:blipFill>
        <p:spPr bwMode="auto">
          <a:xfrm>
            <a:off x="-1600200" y="0"/>
            <a:ext cx="10744200" cy="6858000"/>
          </a:xfrm>
          <a:prstGeom prst="rect">
            <a:avLst/>
          </a:prstGeom>
          <a:noFill/>
        </p:spPr>
      </p:pic>
      <p:pic>
        <p:nvPicPr>
          <p:cNvPr id="50186" name="Picture 10" descr="Kết quả hình ảnh cho tai nạn điện giật chết người"/>
          <p:cNvPicPr>
            <a:picLocks noChangeAspect="1" noChangeArrowheads="1"/>
          </p:cNvPicPr>
          <p:nvPr/>
        </p:nvPicPr>
        <p:blipFill>
          <a:blip r:embed="rId5"/>
          <a:srcRect/>
          <a:stretch>
            <a:fillRect/>
          </a:stretch>
        </p:blipFill>
        <p:spPr bwMode="auto">
          <a:xfrm>
            <a:off x="-1976406" y="-142900"/>
            <a:ext cx="11191876" cy="7000896"/>
          </a:xfrm>
          <a:prstGeom prst="rect">
            <a:avLst/>
          </a:prstGeom>
          <a:noFill/>
        </p:spPr>
      </p:pic>
      <p:sp>
        <p:nvSpPr>
          <p:cNvPr id="9" name="Rectangle 3"/>
          <p:cNvSpPr txBox="1">
            <a:spLocks noChangeArrowheads="1"/>
          </p:cNvSpPr>
          <p:nvPr/>
        </p:nvSpPr>
        <p:spPr bwMode="black">
          <a:xfrm>
            <a:off x="381000" y="6019800"/>
            <a:ext cx="9296400" cy="800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FF0000"/>
                </a:solidFill>
                <a:effectLst/>
                <a:uLnTx/>
                <a:uFillTx/>
                <a:latin typeface="Times New Roman" pitchFamily="18" charset="0"/>
                <a:ea typeface="+mj-ea"/>
                <a:cs typeface="+mj-cs"/>
              </a:rPr>
              <a:t>NGUYÊN NHÂN GÂY TNĐ</a:t>
            </a:r>
            <a:endParaRPr kumimoji="0" lang="en-US" sz="5400" b="1" i="0" u="none" strike="noStrike" kern="0" cap="none" spc="0" normalizeH="0" baseline="0" noProof="0" dirty="0">
              <a:ln>
                <a:noFill/>
              </a:ln>
              <a:solidFill>
                <a:srgbClr val="FF00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edge">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wedge">
                                      <p:cBhvr>
                                        <p:cTn id="12" dur="2000"/>
                                        <p:tgtEl>
                                          <p:spTgt spid="5018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Effect transition="in" filter="diamond(in)">
                                      <p:cBhvr>
                                        <p:cTn id="17" dur="2000"/>
                                        <p:tgtEl>
                                          <p:spTgt spid="5018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edge">
                                      <p:cBhvr>
                                        <p:cTn id="22" dur="20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266700"/>
            <a:ext cx="8534400" cy="457200"/>
          </a:xfrm>
          <a:noFill/>
          <a:ln/>
        </p:spPr>
        <p:txBody>
          <a:bodyPr>
            <a:normAutofit fontScale="90000"/>
          </a:bodyPr>
          <a:lstStyle/>
          <a:p>
            <a:pPr algn="ctr"/>
            <a:r>
              <a:rPr lang="en-US" b="1" dirty="0">
                <a:solidFill>
                  <a:srgbClr val="FF0000"/>
                </a:solidFill>
                <a:latin typeface="Times New Roman" pitchFamily="18" charset="0"/>
              </a:rPr>
              <a:t>NGUYÊN NHÂN GÂY </a:t>
            </a:r>
            <a:r>
              <a:rPr lang="en-US" b="1" dirty="0" smtClean="0">
                <a:solidFill>
                  <a:srgbClr val="FF0000"/>
                </a:solidFill>
                <a:latin typeface="Times New Roman" pitchFamily="18" charset="0"/>
              </a:rPr>
              <a:t>TNĐ</a:t>
            </a:r>
            <a:endParaRPr lang="en-US" b="1" dirty="0">
              <a:solidFill>
                <a:srgbClr val="FF0000"/>
              </a:solidFill>
              <a:latin typeface="Times New Roman" pitchFamily="18" charset="0"/>
            </a:endParaRPr>
          </a:p>
        </p:txBody>
      </p:sp>
      <p:sp>
        <p:nvSpPr>
          <p:cNvPr id="7170" name="Rectangle 2"/>
          <p:cNvSpPr>
            <a:spLocks noGrp="1" noChangeArrowheads="1"/>
          </p:cNvSpPr>
          <p:nvPr>
            <p:ph idx="1"/>
          </p:nvPr>
        </p:nvSpPr>
        <p:spPr>
          <a:xfrm>
            <a:off x="0" y="838200"/>
            <a:ext cx="9144000" cy="6019800"/>
          </a:xfrm>
        </p:spPr>
        <p:txBody>
          <a:bodyPr/>
          <a:lstStyle/>
          <a:p>
            <a:r>
              <a:rPr lang="en-US" sz="3600" b="1" dirty="0" smtClean="0">
                <a:solidFill>
                  <a:srgbClr val="FFFF00"/>
                </a:solidFill>
                <a:latin typeface="Times New Roman" pitchFamily="18" charset="0"/>
              </a:rPr>
              <a:t>- </a:t>
            </a:r>
            <a:r>
              <a:rPr lang="en-US" sz="3600" b="1" dirty="0" err="1" smtClean="0">
                <a:solidFill>
                  <a:srgbClr val="FFFF00"/>
                </a:solidFill>
                <a:latin typeface="Times New Roman" pitchFamily="18" charset="0"/>
              </a:rPr>
              <a:t>Không</a:t>
            </a:r>
            <a:r>
              <a:rPr lang="en-US" sz="3600" b="1" dirty="0" smtClean="0">
                <a:solidFill>
                  <a:srgbClr val="FFFF00"/>
                </a:solidFill>
                <a:latin typeface="Times New Roman" pitchFamily="18" charset="0"/>
              </a:rPr>
              <a:t> </a:t>
            </a:r>
            <a:r>
              <a:rPr lang="en-US" sz="3600" b="1" dirty="0" err="1">
                <a:solidFill>
                  <a:srgbClr val="FFFF00"/>
                </a:solidFill>
                <a:latin typeface="Times New Roman" pitchFamily="18" charset="0"/>
              </a:rPr>
              <a:t>cắt</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trước</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khi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sửa</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chữa</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đường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dây</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và</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thiết</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bị</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đang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nối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với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mạch</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a:t>
            </a:r>
          </a:p>
          <a:p>
            <a:r>
              <a:rPr lang="en-US" sz="3600" b="1" dirty="0" smtClean="0">
                <a:solidFill>
                  <a:srgbClr val="FFFF00"/>
                </a:solidFill>
                <a:latin typeface="Times New Roman" pitchFamily="18" charset="0"/>
              </a:rPr>
              <a:t>- Do </a:t>
            </a:r>
            <a:r>
              <a:rPr lang="en-US" sz="3600" b="1" dirty="0" err="1" smtClean="0">
                <a:solidFill>
                  <a:srgbClr val="FFFF00"/>
                </a:solidFill>
                <a:latin typeface="Times New Roman" pitchFamily="18" charset="0"/>
              </a:rPr>
              <a:t>chỗ</a:t>
            </a:r>
            <a:r>
              <a:rPr lang="en-US" sz="3600" b="1" dirty="0" smtClean="0">
                <a:solidFill>
                  <a:srgbClr val="FFFF00"/>
                </a:solidFill>
                <a:latin typeface="Times New Roman" pitchFamily="18" charset="0"/>
              </a:rPr>
              <a:t> </a:t>
            </a:r>
            <a:r>
              <a:rPr lang="en-US" sz="3600" b="1" dirty="0" err="1">
                <a:solidFill>
                  <a:srgbClr val="FFFF00"/>
                </a:solidFill>
                <a:latin typeface="Times New Roman" pitchFamily="18" charset="0"/>
              </a:rPr>
              <a:t>làm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việc</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chật</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hẹp</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người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làm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việc</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vô</a:t>
            </a:r>
            <a:r>
              <a:rPr lang="en-US" sz="3600" b="1" dirty="0">
                <a:solidFill>
                  <a:srgbClr val="FFFF00"/>
                </a:solidFill>
                <a:latin typeface="Times New Roman" pitchFamily="18" charset="0"/>
              </a:rPr>
              <a:t> ý </a:t>
            </a:r>
            <a:r>
              <a:rPr lang="en-US" sz="3600" b="1" dirty="0" err="1">
                <a:solidFill>
                  <a:srgbClr val="FFFF00"/>
                </a:solidFill>
                <a:latin typeface="Times New Roman" pitchFamily="18" charset="0"/>
              </a:rPr>
              <a:t>chạm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vào</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bộ</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phận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mang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a:t>
            </a:r>
          </a:p>
          <a:p>
            <a:r>
              <a:rPr lang="en-US" sz="3600" b="1" dirty="0" smtClean="0">
                <a:solidFill>
                  <a:srgbClr val="FFFF00"/>
                </a:solidFill>
                <a:latin typeface="Times New Roman" pitchFamily="18" charset="0"/>
              </a:rPr>
              <a:t>- Do </a:t>
            </a:r>
            <a:r>
              <a:rPr lang="en-US" sz="3600" b="1" dirty="0" err="1">
                <a:solidFill>
                  <a:srgbClr val="FFFF00"/>
                </a:solidFill>
                <a:latin typeface="Times New Roman" pitchFamily="18" charset="0"/>
              </a:rPr>
              <a:t>sử</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dụng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đồ</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dùng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bị</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hỏng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lớp</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vỏ</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cách</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a:t>
            </a:r>
          </a:p>
          <a:p>
            <a:r>
              <a:rPr lang="en-US" sz="3600" b="1" dirty="0" smtClean="0">
                <a:solidFill>
                  <a:srgbClr val="FFFF00"/>
                </a:solidFill>
                <a:latin typeface="Times New Roman" pitchFamily="18" charset="0"/>
              </a:rPr>
              <a:t>- Vi </a:t>
            </a:r>
            <a:r>
              <a:rPr lang="en-US" sz="3600" b="1" dirty="0" err="1">
                <a:solidFill>
                  <a:srgbClr val="FFFF00"/>
                </a:solidFill>
                <a:latin typeface="Times New Roman" pitchFamily="18" charset="0"/>
              </a:rPr>
              <a:t>phạm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khoảng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cách</a:t>
            </a:r>
            <a:r>
              <a:rPr lang="en-US" sz="3600" b="1" dirty="0">
                <a:solidFill>
                  <a:srgbClr val="FFFF00"/>
                </a:solidFill>
                <a:latin typeface="Times New Roman" pitchFamily="18" charset="0"/>
              </a:rPr>
              <a:t> an </a:t>
            </a:r>
            <a:r>
              <a:rPr lang="en-US" sz="3600" b="1" dirty="0" err="1">
                <a:solidFill>
                  <a:srgbClr val="FFFF00"/>
                </a:solidFill>
                <a:latin typeface="Times New Roman" pitchFamily="18" charset="0"/>
              </a:rPr>
              <a:t>toàn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lưới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cao</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áp</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và</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trạm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biến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áp</a:t>
            </a:r>
            <a:r>
              <a:rPr lang="en-US" sz="3600" b="1" dirty="0">
                <a:solidFill>
                  <a:srgbClr val="FFFF00"/>
                </a:solidFill>
                <a:latin typeface="Times New Roman" pitchFamily="18" charset="0"/>
              </a:rPr>
              <a:t>.</a:t>
            </a:r>
          </a:p>
          <a:p>
            <a:r>
              <a:rPr lang="en-US" sz="3600" b="1" dirty="0" smtClean="0">
                <a:solidFill>
                  <a:srgbClr val="FFFF00"/>
                </a:solidFill>
                <a:latin typeface="Times New Roman" pitchFamily="18" charset="0"/>
              </a:rPr>
              <a:t>- </a:t>
            </a:r>
            <a:r>
              <a:rPr lang="en-US" sz="3600" b="1" dirty="0" err="1" smtClean="0">
                <a:solidFill>
                  <a:srgbClr val="FFFF00"/>
                </a:solidFill>
                <a:latin typeface="Times New Roman" pitchFamily="18" charset="0"/>
              </a:rPr>
              <a:t>Khi</a:t>
            </a:r>
            <a:r>
              <a:rPr lang="en-US" sz="3600" b="1" dirty="0" smtClean="0">
                <a:solidFill>
                  <a:srgbClr val="FFFF00"/>
                </a:solidFill>
                <a:latin typeface="Times New Roman" pitchFamily="18" charset="0"/>
              </a:rPr>
              <a:t> </a:t>
            </a:r>
            <a:r>
              <a:rPr lang="en-US" sz="3600" b="1" dirty="0" err="1">
                <a:solidFill>
                  <a:srgbClr val="FFFF00"/>
                </a:solidFill>
                <a:latin typeface="Times New Roman" pitchFamily="18" charset="0"/>
              </a:rPr>
              <a:t>đến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gần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nơi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dây</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bị</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đứt</a:t>
            </a:r>
            <a:r>
              <a:rPr lang="en-US" sz="3600" b="1" dirty="0" smtClean="0">
                <a:solidFill>
                  <a:srgbClr val="FFFF00"/>
                </a:solidFill>
                <a:latin typeface="Times New Roman" pitchFamily="18" charset="0"/>
              </a:rPr>
              <a:t>.</a:t>
            </a:r>
            <a:endParaRPr lang="en-US" sz="3600" b="1" dirty="0">
              <a:solidFill>
                <a:srgbClr val="FFFF00"/>
              </a:solidFill>
              <a:latin typeface="Times New Roman" pitchFamily="18" charset="0"/>
            </a:endParaRPr>
          </a:p>
        </p:txBody>
      </p:sp>
      <p:pic>
        <p:nvPicPr>
          <p:cNvPr id="4" name="Picture 6" descr="MC900434750[1]"/>
          <p:cNvPicPr>
            <a:picLocks noChangeAspect="1" noChangeArrowheads="1"/>
          </p:cNvPicPr>
          <p:nvPr/>
        </p:nvPicPr>
        <p:blipFill>
          <a:blip r:embed="rId2"/>
          <a:srcRect/>
          <a:stretch>
            <a:fillRect/>
          </a:stretch>
        </p:blipFill>
        <p:spPr bwMode="auto">
          <a:xfrm>
            <a:off x="7696200" y="5791200"/>
            <a:ext cx="1143000" cy="1143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heel(4)">
                                      <p:cBhvr>
                                        <p:cTn id="7" dur="1000"/>
                                        <p:tgtEl>
                                          <p:spTgt spid="7170">
                                            <p:txEl>
                                              <p:pRg st="0" end="0"/>
                                            </p:txEl>
                                          </p:spTgt>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Effect transition="in" filter="wheel(4)">
                                      <p:cBhvr>
                                        <p:cTn id="11" dur="1000"/>
                                        <p:tgtEl>
                                          <p:spTgt spid="7170">
                                            <p:txEl>
                                              <p:pRg st="1" end="1"/>
                                            </p:txEl>
                                          </p:spTgt>
                                        </p:tgtEl>
                                      </p:cBhvr>
                                    </p:animEffect>
                                  </p:childTnLst>
                                </p:cTn>
                              </p:par>
                            </p:childTnLst>
                          </p:cTn>
                        </p:par>
                        <p:par>
                          <p:cTn id="12" fill="hold">
                            <p:stCondLst>
                              <p:cond delay="2000"/>
                            </p:stCondLst>
                            <p:childTnLst>
                              <p:par>
                                <p:cTn id="13" presetID="21" presetClass="entr" presetSubtype="4" fill="hold" grpId="0" nodeType="after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animEffect transition="in" filter="wheel(4)">
                                      <p:cBhvr>
                                        <p:cTn id="15" dur="1000"/>
                                        <p:tgtEl>
                                          <p:spTgt spid="7170">
                                            <p:txEl>
                                              <p:pRg st="2" end="2"/>
                                            </p:txEl>
                                          </p:spTgt>
                                        </p:tgtEl>
                                      </p:cBhvr>
                                    </p:animEffect>
                                  </p:childTnLst>
                                </p:cTn>
                              </p:par>
                            </p:childTnLst>
                          </p:cTn>
                        </p:par>
                        <p:par>
                          <p:cTn id="16" fill="hold">
                            <p:stCondLst>
                              <p:cond delay="3000"/>
                            </p:stCondLst>
                            <p:childTnLst>
                              <p:par>
                                <p:cTn id="17" presetID="21" presetClass="entr" presetSubtype="4" fill="hold" grpId="0" nodeType="after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animEffect transition="in" filter="wheel(4)">
                                      <p:cBhvr>
                                        <p:cTn id="19" dur="1000"/>
                                        <p:tgtEl>
                                          <p:spTgt spid="7170">
                                            <p:txEl>
                                              <p:pRg st="3" end="3"/>
                                            </p:txEl>
                                          </p:spTgt>
                                        </p:tgtEl>
                                      </p:cBhvr>
                                    </p:animEffect>
                                  </p:childTnLst>
                                </p:cTn>
                              </p:par>
                            </p:childTnLst>
                          </p:cTn>
                        </p:par>
                        <p:par>
                          <p:cTn id="20" fill="hold">
                            <p:stCondLst>
                              <p:cond delay="4000"/>
                            </p:stCondLst>
                            <p:childTnLst>
                              <p:par>
                                <p:cTn id="21" presetID="21" presetClass="entr" presetSubtype="4" fill="hold" grpId="0" nodeType="after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animEffect transition="in" filter="wheel(4)">
                                      <p:cBhvr>
                                        <p:cTn id="23" dur="10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0" y="266700"/>
            <a:ext cx="9144000" cy="457200"/>
          </a:xfrm>
          <a:noFill/>
          <a:ln/>
        </p:spPr>
        <p:txBody>
          <a:bodyPr>
            <a:normAutofit fontScale="90000"/>
          </a:bodyPr>
          <a:lstStyle/>
          <a:p>
            <a:r>
              <a:rPr lang="en-US" b="1" dirty="0" smtClean="0">
                <a:solidFill>
                  <a:srgbClr val="FFFF00"/>
                </a:solidFill>
                <a:latin typeface="Times New Roman" pitchFamily="18" charset="0"/>
              </a:rPr>
              <a:t>     HẬU QUẢ KHI BỊ TAI NẠN VỀ ĐIỆN </a:t>
            </a:r>
            <a:endParaRPr lang="en-US" b="1" dirty="0">
              <a:solidFill>
                <a:srgbClr val="FFFF00"/>
              </a:solidFill>
              <a:latin typeface="Times New Roman" pitchFamily="18" charset="0"/>
            </a:endParaRPr>
          </a:p>
        </p:txBody>
      </p:sp>
      <p:sp>
        <p:nvSpPr>
          <p:cNvPr id="8195" name="Rectangle 3"/>
          <p:cNvSpPr>
            <a:spLocks noGrp="1" noChangeArrowheads="1"/>
          </p:cNvSpPr>
          <p:nvPr>
            <p:ph type="body" sz="half" idx="1"/>
          </p:nvPr>
        </p:nvSpPr>
        <p:spPr>
          <a:xfrm>
            <a:off x="0" y="1143000"/>
            <a:ext cx="9144000" cy="5410200"/>
          </a:xfrm>
        </p:spPr>
        <p:txBody>
          <a:bodyPr>
            <a:normAutofit fontScale="92500" lnSpcReduction="20000"/>
          </a:bodyPr>
          <a:lstStyle/>
          <a:p>
            <a:pPr algn="just"/>
            <a:r>
              <a:rPr lang="en-US" sz="4800" dirty="0" smtClean="0">
                <a:solidFill>
                  <a:srgbClr val="FF0000"/>
                </a:solidFill>
                <a:latin typeface="Times New Roman" pitchFamily="18" charset="0"/>
                <a:cs typeface="Times New Roman" pitchFamily="18" charset="0"/>
              </a:rPr>
              <a:t>     Theo </a:t>
            </a:r>
            <a:r>
              <a:rPr lang="en-US" sz="4800" dirty="0" err="1" smtClean="0">
                <a:solidFill>
                  <a:srgbClr val="FF0000"/>
                </a:solidFill>
                <a:latin typeface="Times New Roman" pitchFamily="18" charset="0"/>
                <a:cs typeface="Times New Roman" pitchFamily="18" charset="0"/>
              </a:rPr>
              <a:t>Thống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kê</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của</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cục</a:t>
            </a:r>
            <a:r>
              <a:rPr lang="en-US" sz="4800" dirty="0" smtClean="0">
                <a:solidFill>
                  <a:srgbClr val="FF0000"/>
                </a:solidFill>
                <a:latin typeface="Times New Roman" pitchFamily="18" charset="0"/>
                <a:cs typeface="Times New Roman" pitchFamily="18" charset="0"/>
              </a:rPr>
              <a:t> An </a:t>
            </a:r>
            <a:r>
              <a:rPr lang="en-US" sz="4800" dirty="0" err="1" smtClean="0">
                <a:solidFill>
                  <a:srgbClr val="FF0000"/>
                </a:solidFill>
                <a:latin typeface="Times New Roman" pitchFamily="18" charset="0"/>
                <a:cs typeface="Times New Roman" pitchFamily="18" charset="0"/>
              </a:rPr>
              <a:t>toàn</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vệ</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sinh</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lao</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động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Quốc</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gia</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Trong</a:t>
            </a:r>
            <a:r>
              <a:rPr lang="en-US" sz="4800" dirty="0" smtClean="0">
                <a:solidFill>
                  <a:srgbClr val="FF0000"/>
                </a:solidFill>
                <a:latin typeface="Times New Roman" pitchFamily="18" charset="0"/>
                <a:cs typeface="Times New Roman" pitchFamily="18" charset="0"/>
              </a:rPr>
              <a:t> 6 </a:t>
            </a:r>
            <a:r>
              <a:rPr lang="en-US" sz="4800" dirty="0" err="1" smtClean="0">
                <a:solidFill>
                  <a:srgbClr val="FF0000"/>
                </a:solidFill>
                <a:latin typeface="Times New Roman" pitchFamily="18" charset="0"/>
                <a:cs typeface="Times New Roman" pitchFamily="18" charset="0"/>
              </a:rPr>
              <a:t>tháng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đâu</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năm</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đã</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có</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hơn</a:t>
            </a:r>
            <a:r>
              <a:rPr lang="en-US" sz="4800" dirty="0" smtClean="0">
                <a:solidFill>
                  <a:srgbClr val="FF0000"/>
                </a:solidFill>
                <a:latin typeface="Times New Roman" pitchFamily="18" charset="0"/>
                <a:cs typeface="Times New Roman" pitchFamily="18" charset="0"/>
              </a:rPr>
              <a:t> 1500 </a:t>
            </a:r>
            <a:r>
              <a:rPr lang="en-US" sz="4800" dirty="0" err="1" smtClean="0">
                <a:solidFill>
                  <a:srgbClr val="FF0000"/>
                </a:solidFill>
                <a:latin typeface="Times New Roman" pitchFamily="18" charset="0"/>
                <a:cs typeface="Times New Roman" pitchFamily="18" charset="0"/>
              </a:rPr>
              <a:t>vụ</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cháy</a:t>
            </a:r>
            <a:r>
              <a:rPr lang="en-US" sz="4800" dirty="0" smtClean="0">
                <a:solidFill>
                  <a:srgbClr val="FF0000"/>
                </a:solidFill>
                <a:latin typeface="Times New Roman" pitchFamily="18" charset="0"/>
                <a:cs typeface="Times New Roman" pitchFamily="18" charset="0"/>
              </a:rPr>
              <a:t>, 31 </a:t>
            </a:r>
            <a:r>
              <a:rPr lang="en-US" sz="4800" dirty="0" err="1" smtClean="0">
                <a:solidFill>
                  <a:srgbClr val="FF0000"/>
                </a:solidFill>
                <a:latin typeface="Times New Roman" pitchFamily="18" charset="0"/>
                <a:cs typeface="Times New Roman" pitchFamily="18" charset="0"/>
              </a:rPr>
              <a:t>người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tử</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vong</a:t>
            </a:r>
            <a:r>
              <a:rPr lang="en-US" sz="4800" dirty="0" smtClean="0">
                <a:solidFill>
                  <a:srgbClr val="FF0000"/>
                </a:solidFill>
                <a:latin typeface="Times New Roman" pitchFamily="18" charset="0"/>
                <a:cs typeface="Times New Roman" pitchFamily="18" charset="0"/>
              </a:rPr>
              <a:t>, 181 </a:t>
            </a:r>
            <a:r>
              <a:rPr lang="en-US" sz="4800" dirty="0" err="1" smtClean="0">
                <a:solidFill>
                  <a:srgbClr val="FF0000"/>
                </a:solidFill>
                <a:latin typeface="Times New Roman" pitchFamily="18" charset="0"/>
                <a:cs typeface="Times New Roman" pitchFamily="18" charset="0"/>
              </a:rPr>
              <a:t>người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bị</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thương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và</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thiết</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hại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hơn</a:t>
            </a:r>
            <a:r>
              <a:rPr lang="en-US" sz="4800" dirty="0" smtClean="0">
                <a:solidFill>
                  <a:srgbClr val="FF0000"/>
                </a:solidFill>
                <a:latin typeface="Times New Roman" pitchFamily="18" charset="0"/>
                <a:cs typeface="Times New Roman" pitchFamily="18" charset="0"/>
              </a:rPr>
              <a:t> 8 </a:t>
            </a:r>
            <a:r>
              <a:rPr lang="en-US" sz="4800" dirty="0" err="1" smtClean="0">
                <a:solidFill>
                  <a:srgbClr val="FF0000"/>
                </a:solidFill>
                <a:latin typeface="Times New Roman" pitchFamily="18" charset="0"/>
                <a:cs typeface="Times New Roman" pitchFamily="18" charset="0"/>
              </a:rPr>
              <a:t>tỷ</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đồng</a:t>
            </a:r>
            <a:r>
              <a:rPr lang="en-US" sz="4800" dirty="0" smtClean="0">
                <a:solidFill>
                  <a:srgbClr val="FF0000"/>
                </a:solidFill>
                <a:latin typeface="Times New Roman" pitchFamily="18" charset="0"/>
                <a:cs typeface="Times New Roman" pitchFamily="18" charset="0"/>
              </a:rPr>
              <a:t> </a:t>
            </a:r>
            <a:r>
              <a:rPr lang="en-US" sz="4800" smtClean="0">
                <a:solidFill>
                  <a:srgbClr val="FF0000"/>
                </a:solidFill>
                <a:latin typeface="Times New Roman" pitchFamily="18" charset="0"/>
                <a:cs typeface="Times New Roman" pitchFamily="18" charset="0"/>
              </a:rPr>
              <a:t>.       Hằng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năm</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Trung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bình</a:t>
            </a:r>
            <a:r>
              <a:rPr lang="en-US" sz="4800" dirty="0" smtClean="0">
                <a:solidFill>
                  <a:srgbClr val="FF0000"/>
                </a:solidFill>
                <a:latin typeface="Times New Roman" pitchFamily="18" charset="0"/>
                <a:cs typeface="Times New Roman" pitchFamily="18" charset="0"/>
              </a:rPr>
              <a:t> VN </a:t>
            </a:r>
            <a:r>
              <a:rPr lang="en-US" sz="4800" dirty="0" err="1" smtClean="0">
                <a:solidFill>
                  <a:srgbClr val="FF0000"/>
                </a:solidFill>
                <a:latin typeface="Times New Roman" pitchFamily="18" charset="0"/>
                <a:cs typeface="Times New Roman" pitchFamily="18" charset="0"/>
              </a:rPr>
              <a:t>có</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khoảng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từ</a:t>
            </a:r>
            <a:r>
              <a:rPr lang="en-US" sz="4800" dirty="0" smtClean="0">
                <a:solidFill>
                  <a:srgbClr val="FF0000"/>
                </a:solidFill>
                <a:latin typeface="Times New Roman" pitchFamily="18" charset="0"/>
                <a:cs typeface="Times New Roman" pitchFamily="18" charset="0"/>
              </a:rPr>
              <a:t> 550 – 580 </a:t>
            </a:r>
            <a:r>
              <a:rPr lang="en-US" sz="4800" dirty="0" err="1" smtClean="0">
                <a:solidFill>
                  <a:srgbClr val="FF0000"/>
                </a:solidFill>
                <a:latin typeface="Times New Roman" pitchFamily="18" charset="0"/>
                <a:cs typeface="Times New Roman" pitchFamily="18" charset="0"/>
              </a:rPr>
              <a:t>trường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hợp</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bị</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điện</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giật</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trong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đó</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có</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khoảng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từ</a:t>
            </a:r>
            <a:r>
              <a:rPr lang="en-US" sz="4800" dirty="0" smtClean="0">
                <a:solidFill>
                  <a:srgbClr val="FF0000"/>
                </a:solidFill>
                <a:latin typeface="Times New Roman" pitchFamily="18" charset="0"/>
                <a:cs typeface="Times New Roman" pitchFamily="18" charset="0"/>
              </a:rPr>
              <a:t> 360 – 420 </a:t>
            </a:r>
            <a:r>
              <a:rPr lang="en-US" sz="4800" dirty="0" err="1" smtClean="0">
                <a:solidFill>
                  <a:srgbClr val="FF0000"/>
                </a:solidFill>
                <a:latin typeface="Times New Roman" pitchFamily="18" charset="0"/>
                <a:cs typeface="Times New Roman" pitchFamily="18" charset="0"/>
              </a:rPr>
              <a:t>trường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hợp</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dẫn</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tới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tử</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vong</a:t>
            </a:r>
            <a:r>
              <a:rPr lang="en-US" sz="4800" dirty="0" smtClean="0">
                <a:solidFill>
                  <a:srgbClr val="FF0000"/>
                </a:solidFill>
                <a:latin typeface="Times New Roman" pitchFamily="18" charset="0"/>
                <a:cs typeface="Times New Roman" pitchFamily="18" charset="0"/>
              </a:rPr>
              <a:t> .</a:t>
            </a:r>
            <a:endParaRPr lang="en-US" sz="4800" dirty="0">
              <a:solidFill>
                <a:srgbClr val="FF0000"/>
              </a:solidFill>
              <a:latin typeface="Times New Roman" pitchFamily="18" charset="0"/>
              <a:cs typeface="Times New Roman" pitchFamily="18" charset="0"/>
            </a:endParaRPr>
          </a:p>
        </p:txBody>
      </p:sp>
      <p:pic>
        <p:nvPicPr>
          <p:cNvPr id="6" name="Picture 6" descr="MC900434750[1]"/>
          <p:cNvPicPr>
            <a:picLocks noChangeAspect="1" noChangeArrowheads="1"/>
          </p:cNvPicPr>
          <p:nvPr/>
        </p:nvPicPr>
        <p:blipFill>
          <a:blip r:embed="rId2"/>
          <a:srcRect/>
          <a:stretch>
            <a:fillRect/>
          </a:stretch>
        </p:blipFill>
        <p:spPr bwMode="auto">
          <a:xfrm>
            <a:off x="7696200" y="5791200"/>
            <a:ext cx="1143000" cy="1143000"/>
          </a:xfrm>
          <a:prstGeom prst="rect">
            <a:avLst/>
          </a:prstGeom>
          <a:noFill/>
        </p:spPr>
      </p:pic>
      <p:sp>
        <p:nvSpPr>
          <p:cNvPr id="32770" name="AutoShape 2" descr="Kết quả hình ảnh cho hình ảnh về sự nóng lên của trái đ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3"/>
          <p:cNvSpPr txBox="1">
            <a:spLocks noChangeArrowheads="1"/>
          </p:cNvSpPr>
          <p:nvPr/>
        </p:nvSpPr>
        <p:spPr>
          <a:xfrm>
            <a:off x="428596" y="6215082"/>
            <a:ext cx="9144000" cy="457200"/>
          </a:xfrm>
          <a:prstGeom prst="rect">
            <a:avLst/>
          </a:prstGeom>
          <a:noFill/>
          <a:ln/>
        </p:spPr>
        <p:txBody>
          <a:bodyPr vert="horz" anchor="t">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rgbClr val="FFFF00"/>
                </a:solidFill>
                <a:effectLst/>
                <a:uLnTx/>
                <a:uFillTx/>
                <a:latin typeface="Times New Roman" pitchFamily="18" charset="0"/>
                <a:ea typeface="+mj-ea"/>
                <a:cs typeface="+mj-cs"/>
              </a:rPr>
              <a:t>     </a:t>
            </a:r>
            <a:r>
              <a:rPr kumimoji="0" lang="en-US" sz="2700" b="1" i="0" u="none" strike="noStrike" kern="1200" cap="none" spc="-100" normalizeH="0" baseline="0" noProof="0" dirty="0" smtClean="0">
                <a:ln>
                  <a:noFill/>
                </a:ln>
                <a:solidFill>
                  <a:srgbClr val="FFFF00"/>
                </a:solidFill>
                <a:effectLst/>
                <a:uLnTx/>
                <a:uFillTx/>
                <a:latin typeface="Times New Roman" pitchFamily="18" charset="0"/>
                <a:ea typeface="+mj-ea"/>
                <a:cs typeface="+mj-cs"/>
              </a:rPr>
              <a:t>Theo</a:t>
            </a:r>
            <a:r>
              <a:rPr kumimoji="0" lang="en-US" sz="2700" b="1" i="0" u="none" strike="noStrike" kern="1200" cap="none" spc="-100" normalizeH="0" noProof="0" dirty="0" smtClean="0">
                <a:ln>
                  <a:noFill/>
                </a:ln>
                <a:solidFill>
                  <a:srgbClr val="FFFF00"/>
                </a:solidFill>
                <a:effectLst/>
                <a:uLnTx/>
                <a:uFillTx/>
                <a:latin typeface="Times New Roman" pitchFamily="18" charset="0"/>
                <a:ea typeface="+mj-ea"/>
                <a:cs typeface="+mj-cs"/>
              </a:rPr>
              <a:t>  </a:t>
            </a:r>
            <a:r>
              <a:rPr kumimoji="0" lang="en-US" sz="2700" b="1" i="0" u="none" strike="noStrike" kern="1200" cap="none" spc="-100" normalizeH="0" noProof="0" dirty="0" err="1" smtClean="0">
                <a:ln>
                  <a:noFill/>
                </a:ln>
                <a:solidFill>
                  <a:srgbClr val="FFFF00"/>
                </a:solidFill>
                <a:effectLst/>
                <a:uLnTx/>
                <a:uFillTx/>
                <a:latin typeface="Times New Roman" pitchFamily="18" charset="0"/>
                <a:ea typeface="+mj-ea"/>
                <a:cs typeface="+mj-cs"/>
              </a:rPr>
              <a:t>từ</a:t>
            </a:r>
            <a:r>
              <a:rPr kumimoji="0" lang="en-US" sz="2700" b="1" i="0" u="none" strike="noStrike" kern="1200" cap="none" spc="-100" normalizeH="0" noProof="0" dirty="0" smtClean="0">
                <a:ln>
                  <a:noFill/>
                </a:ln>
                <a:solidFill>
                  <a:srgbClr val="FFFF00"/>
                </a:solidFill>
                <a:effectLst/>
                <a:uLnTx/>
                <a:uFillTx/>
                <a:latin typeface="Times New Roman" pitchFamily="18" charset="0"/>
                <a:ea typeface="+mj-ea"/>
                <a:cs typeface="+mj-cs"/>
              </a:rPr>
              <a:t> </a:t>
            </a:r>
            <a:r>
              <a:rPr kumimoji="0" lang="en-US" sz="2700" b="1" i="0" u="none" strike="noStrike" kern="1200" cap="none" spc="-100" normalizeH="0" noProof="0" dirty="0" err="1" smtClean="0">
                <a:ln>
                  <a:noFill/>
                </a:ln>
                <a:solidFill>
                  <a:srgbClr val="FFFF00"/>
                </a:solidFill>
                <a:effectLst/>
                <a:uLnTx/>
                <a:uFillTx/>
                <a:latin typeface="Times New Roman" pitchFamily="18" charset="0"/>
                <a:ea typeface="+mj-ea"/>
                <a:cs typeface="+mj-cs"/>
              </a:rPr>
              <a:t>nhiều</a:t>
            </a:r>
            <a:r>
              <a:rPr kumimoji="0" lang="en-US" sz="2700" b="1" i="0" u="none" strike="noStrike" kern="1200" cap="none" spc="-100" normalizeH="0" noProof="0" dirty="0" smtClean="0">
                <a:ln>
                  <a:noFill/>
                </a:ln>
                <a:solidFill>
                  <a:srgbClr val="FFFF00"/>
                </a:solidFill>
                <a:effectLst/>
                <a:uLnTx/>
                <a:uFillTx/>
                <a:latin typeface="Times New Roman" pitchFamily="18" charset="0"/>
                <a:ea typeface="+mj-ea"/>
                <a:cs typeface="+mj-cs"/>
              </a:rPr>
              <a:t> </a:t>
            </a:r>
            <a:r>
              <a:rPr kumimoji="0" lang="en-US" sz="2700" b="1" i="0" u="none" strike="noStrike" kern="1200" cap="none" spc="-100" normalizeH="0" noProof="0" dirty="0" err="1" smtClean="0">
                <a:ln>
                  <a:noFill/>
                </a:ln>
                <a:solidFill>
                  <a:srgbClr val="FFFF00"/>
                </a:solidFill>
                <a:effectLst/>
                <a:uLnTx/>
                <a:uFillTx/>
                <a:latin typeface="Times New Roman" pitchFamily="18" charset="0"/>
                <a:ea typeface="+mj-ea"/>
                <a:cs typeface="+mj-cs"/>
              </a:rPr>
              <a:t>nguồn</a:t>
            </a:r>
            <a:r>
              <a:rPr kumimoji="0" lang="en-US" sz="2700" b="1" i="0" u="none" strike="noStrike" kern="1200" cap="none" spc="-100" normalizeH="0" noProof="0" dirty="0" smtClean="0">
                <a:ln>
                  <a:noFill/>
                </a:ln>
                <a:solidFill>
                  <a:srgbClr val="FFFF00"/>
                </a:solidFill>
                <a:effectLst/>
                <a:uLnTx/>
                <a:uFillTx/>
                <a:latin typeface="Times New Roman" pitchFamily="18" charset="0"/>
                <a:ea typeface="+mj-ea"/>
                <a:cs typeface="+mj-cs"/>
              </a:rPr>
              <a:t> </a:t>
            </a:r>
            <a:r>
              <a:rPr kumimoji="0" lang="en-US" sz="2700" b="1" i="0" u="none" strike="noStrike" kern="1200" cap="none" spc="-100" normalizeH="0" noProof="0" dirty="0" err="1" smtClean="0">
                <a:ln>
                  <a:noFill/>
                </a:ln>
                <a:solidFill>
                  <a:srgbClr val="FFFF00"/>
                </a:solidFill>
                <a:effectLst/>
                <a:uLnTx/>
                <a:uFillTx/>
                <a:latin typeface="Times New Roman" pitchFamily="18" charset="0"/>
                <a:ea typeface="+mj-ea"/>
                <a:cs typeface="+mj-cs"/>
              </a:rPr>
              <a:t>thông</a:t>
            </a:r>
            <a:r>
              <a:rPr kumimoji="0" lang="en-US" sz="2700" b="1" i="0" u="none" strike="noStrike" kern="1200" cap="none" spc="-100" normalizeH="0" noProof="0" dirty="0" smtClean="0">
                <a:ln>
                  <a:noFill/>
                </a:ln>
                <a:solidFill>
                  <a:srgbClr val="FFFF00"/>
                </a:solidFill>
                <a:effectLst/>
                <a:uLnTx/>
                <a:uFillTx/>
                <a:latin typeface="Times New Roman" pitchFamily="18" charset="0"/>
                <a:ea typeface="+mj-ea"/>
                <a:cs typeface="+mj-cs"/>
              </a:rPr>
              <a:t> tin . </a:t>
            </a:r>
            <a:r>
              <a:rPr kumimoji="0" lang="en-US" sz="4000" b="1" i="0" u="none" strike="noStrike" kern="1200" cap="none" spc="-100" normalizeH="0" baseline="0" noProof="0" dirty="0" smtClean="0">
                <a:ln>
                  <a:noFill/>
                </a:ln>
                <a:solidFill>
                  <a:srgbClr val="FFFF00"/>
                </a:solidFill>
                <a:effectLst/>
                <a:uLnTx/>
                <a:uFillTx/>
                <a:latin typeface="Times New Roman" pitchFamily="18" charset="0"/>
                <a:ea typeface="+mj-ea"/>
                <a:cs typeface="+mj-cs"/>
              </a:rPr>
              <a:t> </a:t>
            </a:r>
            <a:endParaRPr kumimoji="0" lang="en-US" sz="4000" b="1" i="0" u="none" strike="noStrike" kern="1200" cap="none" spc="-10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Left)">
                                      <p:cBhvr>
                                        <p:cTn id="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40" name="Picture 12" descr="ImageView"/>
          <p:cNvPicPr>
            <a:picLocks noChangeAspect="1" noChangeArrowheads="1"/>
          </p:cNvPicPr>
          <p:nvPr/>
        </p:nvPicPr>
        <p:blipFill>
          <a:blip r:embed="rId2"/>
          <a:srcRect/>
          <a:stretch>
            <a:fillRect/>
          </a:stretch>
        </p:blipFill>
        <p:spPr bwMode="auto">
          <a:xfrm>
            <a:off x="4686300" y="76200"/>
            <a:ext cx="4343400" cy="3270250"/>
          </a:xfrm>
          <a:prstGeom prst="rect">
            <a:avLst/>
          </a:prstGeom>
          <a:noFill/>
          <a:ln w="9525">
            <a:noFill/>
            <a:miter lim="800000"/>
            <a:headEnd/>
            <a:tailEnd/>
          </a:ln>
        </p:spPr>
      </p:pic>
      <p:pic>
        <p:nvPicPr>
          <p:cNvPr id="662542" name="Picture 14" descr="1"/>
          <p:cNvPicPr>
            <a:picLocks noChangeAspect="1" noChangeArrowheads="1"/>
          </p:cNvPicPr>
          <p:nvPr/>
        </p:nvPicPr>
        <p:blipFill>
          <a:blip r:embed="rId3"/>
          <a:srcRect/>
          <a:stretch>
            <a:fillRect/>
          </a:stretch>
        </p:blipFill>
        <p:spPr bwMode="auto">
          <a:xfrm>
            <a:off x="276224" y="3352800"/>
            <a:ext cx="4616451" cy="3462338"/>
          </a:xfrm>
          <a:prstGeom prst="rect">
            <a:avLst/>
          </a:prstGeom>
          <a:noFill/>
          <a:ln w="9525">
            <a:noFill/>
            <a:miter lim="800000"/>
            <a:headEnd/>
            <a:tailEnd/>
          </a:ln>
        </p:spPr>
      </p:pic>
      <p:sp>
        <p:nvSpPr>
          <p:cNvPr id="662543" name="Text Box 15"/>
          <p:cNvSpPr txBox="1">
            <a:spLocks noChangeArrowheads="1"/>
          </p:cNvSpPr>
          <p:nvPr/>
        </p:nvSpPr>
        <p:spPr bwMode="auto">
          <a:xfrm>
            <a:off x="357158" y="106143"/>
            <a:ext cx="4876800" cy="3108543"/>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FFFF00"/>
                </a:solidFill>
              </a:rPr>
              <a:t>- </a:t>
            </a:r>
            <a:r>
              <a:rPr lang="en-US" sz="2800" b="1" dirty="0" err="1">
                <a:solidFill>
                  <a:srgbClr val="FFFF00"/>
                </a:solidFill>
              </a:rPr>
              <a:t>Mặc</a:t>
            </a:r>
            <a:r>
              <a:rPr lang="en-US" sz="2800" b="1" dirty="0">
                <a:solidFill>
                  <a:srgbClr val="FFFF00"/>
                </a:solidFill>
              </a:rPr>
              <a:t> </a:t>
            </a:r>
            <a:r>
              <a:rPr lang="en-US" sz="2800" b="1" dirty="0" err="1">
                <a:solidFill>
                  <a:srgbClr val="FFFF00"/>
                </a:solidFill>
              </a:rPr>
              <a:t>dù</a:t>
            </a:r>
            <a:r>
              <a:rPr lang="en-US" sz="2800" b="1" dirty="0">
                <a:solidFill>
                  <a:srgbClr val="FFFF00"/>
                </a:solidFill>
              </a:rPr>
              <a:t> </a:t>
            </a:r>
            <a:r>
              <a:rPr lang="en-US" sz="2800" b="1" dirty="0" err="1">
                <a:solidFill>
                  <a:srgbClr val="FFFF00"/>
                </a:solidFill>
              </a:rPr>
              <a:t>đã</a:t>
            </a:r>
            <a:r>
              <a:rPr lang="en-US" sz="2800" b="1" dirty="0">
                <a:solidFill>
                  <a:srgbClr val="FFFF00"/>
                </a:solidFill>
              </a:rPr>
              <a:t> </a:t>
            </a:r>
            <a:r>
              <a:rPr lang="en-US" sz="2800" b="1" dirty="0" err="1">
                <a:solidFill>
                  <a:srgbClr val="FFFF00"/>
                </a:solidFill>
              </a:rPr>
              <a:t>được</a:t>
            </a:r>
            <a:r>
              <a:rPr lang="en-US" sz="2800" b="1" dirty="0">
                <a:solidFill>
                  <a:srgbClr val="FFFF00"/>
                </a:solidFill>
              </a:rPr>
              <a:t> </a:t>
            </a:r>
            <a:r>
              <a:rPr lang="en-US" sz="2800" b="1" dirty="0" err="1">
                <a:solidFill>
                  <a:srgbClr val="FFFF00"/>
                </a:solidFill>
              </a:rPr>
              <a:t>nâng</a:t>
            </a:r>
            <a:r>
              <a:rPr lang="en-US" sz="2800" b="1" dirty="0">
                <a:solidFill>
                  <a:srgbClr val="FFFF00"/>
                </a:solidFill>
              </a:rPr>
              <a:t> </a:t>
            </a:r>
            <a:r>
              <a:rPr lang="en-US" sz="2800" b="1" dirty="0" err="1">
                <a:solidFill>
                  <a:srgbClr val="FFFF00"/>
                </a:solidFill>
              </a:rPr>
              <a:t>cấp</a:t>
            </a:r>
            <a:r>
              <a:rPr lang="en-US" sz="2800" b="1" dirty="0">
                <a:solidFill>
                  <a:srgbClr val="FFFF00"/>
                </a:solidFill>
              </a:rPr>
              <a:t> </a:t>
            </a:r>
            <a:r>
              <a:rPr lang="en-US" sz="2800" b="1" dirty="0" err="1">
                <a:solidFill>
                  <a:srgbClr val="FFFF00"/>
                </a:solidFill>
              </a:rPr>
              <a:t>nhưng</a:t>
            </a:r>
            <a:r>
              <a:rPr lang="en-US" sz="2800" b="1" dirty="0">
                <a:solidFill>
                  <a:srgbClr val="FFFF00"/>
                </a:solidFill>
              </a:rPr>
              <a:t> </a:t>
            </a:r>
            <a:r>
              <a:rPr lang="en-US" sz="2800" b="1" dirty="0" err="1">
                <a:solidFill>
                  <a:srgbClr val="FFFF00"/>
                </a:solidFill>
              </a:rPr>
              <a:t>đôi</a:t>
            </a:r>
            <a:r>
              <a:rPr lang="en-US" sz="2800" b="1" dirty="0">
                <a:solidFill>
                  <a:srgbClr val="FFFF00"/>
                </a:solidFill>
              </a:rPr>
              <a:t> </a:t>
            </a:r>
            <a:r>
              <a:rPr lang="en-US" sz="2800" b="1" dirty="0" err="1">
                <a:solidFill>
                  <a:srgbClr val="FFFF00"/>
                </a:solidFill>
              </a:rPr>
              <a:t>lúc</a:t>
            </a:r>
            <a:r>
              <a:rPr lang="en-US" sz="2800" b="1" dirty="0">
                <a:solidFill>
                  <a:srgbClr val="FFFF00"/>
                </a:solidFill>
              </a:rPr>
              <a:t> </a:t>
            </a:r>
            <a:r>
              <a:rPr lang="en-US" sz="2800" b="1" dirty="0" err="1">
                <a:solidFill>
                  <a:srgbClr val="FFFF00"/>
                </a:solidFill>
              </a:rPr>
              <a:t>các</a:t>
            </a:r>
            <a:r>
              <a:rPr lang="en-US" sz="2800" b="1" dirty="0">
                <a:solidFill>
                  <a:srgbClr val="FFFF00"/>
                </a:solidFill>
              </a:rPr>
              <a:t> </a:t>
            </a:r>
            <a:r>
              <a:rPr lang="en-US" sz="2800" b="1" dirty="0" err="1">
                <a:solidFill>
                  <a:srgbClr val="FFFF00"/>
                </a:solidFill>
              </a:rPr>
              <a:t>sự</a:t>
            </a:r>
            <a:r>
              <a:rPr lang="en-US" sz="2800" b="1" dirty="0">
                <a:solidFill>
                  <a:srgbClr val="FFFF00"/>
                </a:solidFill>
              </a:rPr>
              <a:t> </a:t>
            </a:r>
            <a:r>
              <a:rPr lang="en-US" sz="2800" b="1" dirty="0" err="1">
                <a:solidFill>
                  <a:srgbClr val="FFFF00"/>
                </a:solidFill>
              </a:rPr>
              <a:t>cố</a:t>
            </a:r>
            <a:r>
              <a:rPr lang="en-US" sz="2800" b="1" dirty="0">
                <a:solidFill>
                  <a:srgbClr val="FFFF00"/>
                </a:solidFill>
              </a:rPr>
              <a:t> </a:t>
            </a:r>
            <a:r>
              <a:rPr lang="en-US" sz="2800" b="1" dirty="0" err="1">
                <a:solidFill>
                  <a:srgbClr val="FFFF00"/>
                </a:solidFill>
              </a:rPr>
              <a:t>lưới</a:t>
            </a:r>
            <a:r>
              <a:rPr lang="en-US" sz="2800" b="1" dirty="0">
                <a:solidFill>
                  <a:srgbClr val="FFFF00"/>
                </a:solidFill>
              </a:rPr>
              <a:t> </a:t>
            </a:r>
            <a:r>
              <a:rPr lang="en-US" sz="2800" b="1" dirty="0" err="1">
                <a:solidFill>
                  <a:srgbClr val="FFFF00"/>
                </a:solidFill>
              </a:rPr>
              <a:t>điện</a:t>
            </a:r>
            <a:r>
              <a:rPr lang="en-US" sz="2800" b="1" dirty="0">
                <a:solidFill>
                  <a:srgbClr val="FFFF00"/>
                </a:solidFill>
              </a:rPr>
              <a:t> </a:t>
            </a:r>
            <a:r>
              <a:rPr lang="en-US" sz="2800" b="1" dirty="0" err="1">
                <a:solidFill>
                  <a:srgbClr val="FFFF00"/>
                </a:solidFill>
              </a:rPr>
              <a:t>vẫn</a:t>
            </a:r>
            <a:r>
              <a:rPr lang="en-US" sz="2800" b="1" dirty="0">
                <a:solidFill>
                  <a:srgbClr val="FFFF00"/>
                </a:solidFill>
              </a:rPr>
              <a:t> </a:t>
            </a:r>
            <a:r>
              <a:rPr lang="en-US" sz="2800" b="1" dirty="0" err="1">
                <a:solidFill>
                  <a:srgbClr val="FFFF00"/>
                </a:solidFill>
              </a:rPr>
              <a:t>xảy</a:t>
            </a:r>
            <a:r>
              <a:rPr lang="en-US" sz="2800" b="1" dirty="0">
                <a:solidFill>
                  <a:srgbClr val="FFFF00"/>
                </a:solidFill>
              </a:rPr>
              <a:t> </a:t>
            </a:r>
            <a:r>
              <a:rPr lang="en-US" sz="2800" b="1" dirty="0" err="1">
                <a:solidFill>
                  <a:srgbClr val="FFFF00"/>
                </a:solidFill>
              </a:rPr>
              <a:t>ra</a:t>
            </a:r>
            <a:r>
              <a:rPr lang="en-US" sz="2800" b="1" dirty="0">
                <a:solidFill>
                  <a:srgbClr val="FFFF00"/>
                </a:solidFill>
              </a:rPr>
              <a:t>: </a:t>
            </a:r>
            <a:r>
              <a:rPr lang="en-US" sz="2800" b="1" dirty="0" err="1">
                <a:solidFill>
                  <a:srgbClr val="FFFF00"/>
                </a:solidFill>
              </a:rPr>
              <a:t>chập</a:t>
            </a:r>
            <a:r>
              <a:rPr lang="en-US" sz="2800" b="1" dirty="0">
                <a:solidFill>
                  <a:srgbClr val="FFFF00"/>
                </a:solidFill>
              </a:rPr>
              <a:t> </a:t>
            </a:r>
            <a:r>
              <a:rPr lang="en-US" sz="2800" b="1" dirty="0" err="1">
                <a:solidFill>
                  <a:srgbClr val="FFFF00"/>
                </a:solidFill>
              </a:rPr>
              <a:t>điện</a:t>
            </a:r>
            <a:r>
              <a:rPr lang="en-US" sz="2800" b="1" dirty="0">
                <a:solidFill>
                  <a:srgbClr val="FFFF00"/>
                </a:solidFill>
              </a:rPr>
              <a:t>, </a:t>
            </a:r>
            <a:r>
              <a:rPr lang="en-US" sz="2800" b="1" dirty="0" err="1">
                <a:solidFill>
                  <a:srgbClr val="FFFF00"/>
                </a:solidFill>
              </a:rPr>
              <a:t>rò</a:t>
            </a:r>
            <a:r>
              <a:rPr lang="en-US" sz="2800" b="1" dirty="0">
                <a:solidFill>
                  <a:srgbClr val="FFFF00"/>
                </a:solidFill>
              </a:rPr>
              <a:t> </a:t>
            </a:r>
            <a:r>
              <a:rPr lang="en-US" sz="2800" b="1" dirty="0" err="1">
                <a:solidFill>
                  <a:srgbClr val="FFFF00"/>
                </a:solidFill>
              </a:rPr>
              <a:t>điện</a:t>
            </a:r>
            <a:r>
              <a:rPr lang="en-US" sz="2800" b="1" dirty="0">
                <a:solidFill>
                  <a:srgbClr val="FFFF00"/>
                </a:solidFill>
              </a:rPr>
              <a:t>, </a:t>
            </a:r>
            <a:r>
              <a:rPr lang="en-US" sz="2800" b="1" dirty="0" err="1">
                <a:solidFill>
                  <a:srgbClr val="FFFF00"/>
                </a:solidFill>
              </a:rPr>
              <a:t>nổ</a:t>
            </a:r>
            <a:r>
              <a:rPr lang="en-US" sz="2800" b="1" dirty="0">
                <a:solidFill>
                  <a:srgbClr val="FFFF00"/>
                </a:solidFill>
              </a:rPr>
              <a:t> </a:t>
            </a:r>
            <a:r>
              <a:rPr lang="en-US" sz="2800" b="1" dirty="0" err="1">
                <a:solidFill>
                  <a:srgbClr val="FFFF00"/>
                </a:solidFill>
              </a:rPr>
              <a:t>sứ</a:t>
            </a:r>
            <a:r>
              <a:rPr lang="en-US" sz="2800" b="1" dirty="0">
                <a:solidFill>
                  <a:srgbClr val="FFFF00"/>
                </a:solidFill>
              </a:rPr>
              <a:t>, </a:t>
            </a:r>
            <a:r>
              <a:rPr lang="en-US" sz="2800" b="1" dirty="0" err="1">
                <a:solidFill>
                  <a:srgbClr val="FFFF00"/>
                </a:solidFill>
              </a:rPr>
              <a:t>đứt</a:t>
            </a:r>
            <a:r>
              <a:rPr lang="en-US" sz="2800" b="1" dirty="0">
                <a:solidFill>
                  <a:srgbClr val="FFFF00"/>
                </a:solidFill>
              </a:rPr>
              <a:t> </a:t>
            </a:r>
            <a:r>
              <a:rPr lang="en-US" sz="2800" b="1" dirty="0" err="1">
                <a:solidFill>
                  <a:srgbClr val="FFFF00"/>
                </a:solidFill>
              </a:rPr>
              <a:t>đường</a:t>
            </a:r>
            <a:r>
              <a:rPr lang="en-US" sz="2800" b="1" dirty="0">
                <a:solidFill>
                  <a:srgbClr val="FFFF00"/>
                </a:solidFill>
              </a:rPr>
              <a:t> </a:t>
            </a:r>
            <a:r>
              <a:rPr lang="en-US" sz="2800" b="1" dirty="0" err="1">
                <a:solidFill>
                  <a:srgbClr val="FFFF00"/>
                </a:solidFill>
              </a:rPr>
              <a:t>dây</a:t>
            </a:r>
            <a:r>
              <a:rPr lang="en-US" sz="2800" b="1" dirty="0">
                <a:solidFill>
                  <a:srgbClr val="FFFF00"/>
                </a:solidFill>
              </a:rPr>
              <a:t>, </a:t>
            </a:r>
            <a:r>
              <a:rPr lang="en-US" sz="2800" b="1" dirty="0" err="1">
                <a:solidFill>
                  <a:srgbClr val="FFFF00"/>
                </a:solidFill>
              </a:rPr>
              <a:t>cháy</a:t>
            </a:r>
            <a:r>
              <a:rPr lang="en-US" sz="2800" b="1" dirty="0">
                <a:solidFill>
                  <a:srgbClr val="FFFF00"/>
                </a:solidFill>
              </a:rPr>
              <a:t> </a:t>
            </a:r>
            <a:r>
              <a:rPr lang="en-US" sz="2800" b="1" dirty="0" err="1">
                <a:solidFill>
                  <a:srgbClr val="FFFF00"/>
                </a:solidFill>
              </a:rPr>
              <a:t>nổ</a:t>
            </a:r>
            <a:r>
              <a:rPr lang="en-US" sz="2800" b="1" dirty="0">
                <a:solidFill>
                  <a:srgbClr val="FFFF00"/>
                </a:solidFill>
              </a:rPr>
              <a:t> </a:t>
            </a:r>
            <a:r>
              <a:rPr lang="en-US" sz="2800" b="1" dirty="0" err="1">
                <a:solidFill>
                  <a:srgbClr val="FFFF00"/>
                </a:solidFill>
              </a:rPr>
              <a:t>trạm</a:t>
            </a:r>
            <a:r>
              <a:rPr lang="en-US" sz="2800" b="1" dirty="0">
                <a:solidFill>
                  <a:srgbClr val="FFFF00"/>
                </a:solidFill>
              </a:rPr>
              <a:t> </a:t>
            </a:r>
            <a:r>
              <a:rPr lang="en-US" sz="2800" b="1" dirty="0" err="1">
                <a:solidFill>
                  <a:srgbClr val="FFFF00"/>
                </a:solidFill>
              </a:rPr>
              <a:t>biến</a:t>
            </a:r>
            <a:r>
              <a:rPr lang="en-US" sz="2800" b="1" dirty="0">
                <a:solidFill>
                  <a:srgbClr val="FFFF00"/>
                </a:solidFill>
              </a:rPr>
              <a:t> </a:t>
            </a:r>
            <a:r>
              <a:rPr lang="en-US" sz="2800" b="1" dirty="0" err="1">
                <a:solidFill>
                  <a:srgbClr val="FFFF00"/>
                </a:solidFill>
              </a:rPr>
              <a:t>áp</a:t>
            </a:r>
            <a:r>
              <a:rPr lang="en-US" sz="2800" b="1" dirty="0">
                <a:solidFill>
                  <a:srgbClr val="FFFF00"/>
                </a:solidFill>
              </a:rPr>
              <a:t>… </a:t>
            </a:r>
            <a:r>
              <a:rPr lang="en-US" sz="2800" b="1" dirty="0" err="1">
                <a:solidFill>
                  <a:srgbClr val="FFFF00"/>
                </a:solidFill>
              </a:rPr>
              <a:t>để</a:t>
            </a:r>
            <a:r>
              <a:rPr lang="en-US" sz="2800" b="1" dirty="0">
                <a:solidFill>
                  <a:srgbClr val="FFFF00"/>
                </a:solidFill>
              </a:rPr>
              <a:t> </a:t>
            </a:r>
            <a:r>
              <a:rPr lang="en-US" sz="2800" b="1" dirty="0" err="1">
                <a:solidFill>
                  <a:srgbClr val="FFFF00"/>
                </a:solidFill>
              </a:rPr>
              <a:t>lại</a:t>
            </a:r>
            <a:r>
              <a:rPr lang="en-US" sz="2800" b="1" dirty="0">
                <a:solidFill>
                  <a:srgbClr val="FFFF00"/>
                </a:solidFill>
              </a:rPr>
              <a:t> </a:t>
            </a:r>
            <a:r>
              <a:rPr lang="en-US" sz="2800" b="1" dirty="0" err="1">
                <a:solidFill>
                  <a:srgbClr val="FFFF00"/>
                </a:solidFill>
              </a:rPr>
              <a:t>những</a:t>
            </a:r>
            <a:r>
              <a:rPr lang="en-US" sz="2800" b="1" dirty="0">
                <a:solidFill>
                  <a:srgbClr val="FFFF00"/>
                </a:solidFill>
              </a:rPr>
              <a:t> </a:t>
            </a:r>
            <a:r>
              <a:rPr lang="en-US" sz="2800" b="1" dirty="0" err="1">
                <a:solidFill>
                  <a:srgbClr val="FFFF00"/>
                </a:solidFill>
              </a:rPr>
              <a:t>hậu</a:t>
            </a:r>
            <a:r>
              <a:rPr lang="en-US" sz="2800" b="1" dirty="0">
                <a:solidFill>
                  <a:srgbClr val="FFFF00"/>
                </a:solidFill>
              </a:rPr>
              <a:t> </a:t>
            </a:r>
            <a:r>
              <a:rPr lang="en-US" sz="2800" b="1" dirty="0" err="1">
                <a:solidFill>
                  <a:srgbClr val="FFFF00"/>
                </a:solidFill>
              </a:rPr>
              <a:t>quả</a:t>
            </a:r>
            <a:r>
              <a:rPr lang="en-US" sz="2800" b="1" dirty="0">
                <a:solidFill>
                  <a:srgbClr val="FFFF00"/>
                </a:solidFill>
              </a:rPr>
              <a:t> </a:t>
            </a:r>
            <a:r>
              <a:rPr lang="en-US" sz="2800" b="1" dirty="0" err="1">
                <a:solidFill>
                  <a:srgbClr val="FFFF00"/>
                </a:solidFill>
              </a:rPr>
              <a:t>rất</a:t>
            </a:r>
            <a:r>
              <a:rPr lang="en-US" sz="2800" b="1" dirty="0">
                <a:solidFill>
                  <a:srgbClr val="FFFF00"/>
                </a:solidFill>
              </a:rPr>
              <a:t> </a:t>
            </a:r>
            <a:r>
              <a:rPr lang="en-US" sz="2800" b="1" dirty="0" err="1">
                <a:solidFill>
                  <a:srgbClr val="FFFF00"/>
                </a:solidFill>
              </a:rPr>
              <a:t>nghiêm</a:t>
            </a:r>
            <a:r>
              <a:rPr lang="en-US" sz="2800" b="1" dirty="0">
                <a:solidFill>
                  <a:srgbClr val="FFFF00"/>
                </a:solidFill>
              </a:rPr>
              <a:t> </a:t>
            </a:r>
            <a:r>
              <a:rPr lang="en-US" sz="2800" b="1" dirty="0" err="1">
                <a:solidFill>
                  <a:srgbClr val="FFFF00"/>
                </a:solidFill>
              </a:rPr>
              <a:t>trọng</a:t>
            </a:r>
            <a:r>
              <a:rPr lang="en-US" sz="2800" b="1" dirty="0">
                <a:solidFill>
                  <a:srgbClr val="FFFF00"/>
                </a:solidFill>
              </a:rPr>
              <a:t>…</a:t>
            </a:r>
          </a:p>
        </p:txBody>
      </p:sp>
      <p:sp>
        <p:nvSpPr>
          <p:cNvPr id="662544" name="Text Box 16"/>
          <p:cNvSpPr txBox="1">
            <a:spLocks noChangeArrowheads="1"/>
          </p:cNvSpPr>
          <p:nvPr/>
        </p:nvSpPr>
        <p:spPr bwMode="auto">
          <a:xfrm>
            <a:off x="5257800" y="3429000"/>
            <a:ext cx="3886200" cy="308223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FF0000"/>
                </a:solidFill>
              </a:rPr>
              <a:t>…</a:t>
            </a:r>
            <a:r>
              <a:rPr lang="en-US" sz="3200" b="1" dirty="0" err="1">
                <a:solidFill>
                  <a:srgbClr val="FF0000"/>
                </a:solidFill>
              </a:rPr>
              <a:t>và</a:t>
            </a:r>
            <a:r>
              <a:rPr lang="en-US" sz="3200" b="1" dirty="0">
                <a:solidFill>
                  <a:srgbClr val="FF0000"/>
                </a:solidFill>
              </a:rPr>
              <a:t> </a:t>
            </a:r>
            <a:r>
              <a:rPr lang="en-US" sz="3200" b="1" dirty="0" err="1">
                <a:solidFill>
                  <a:srgbClr val="FF0000"/>
                </a:solidFill>
              </a:rPr>
              <a:t>vì</a:t>
            </a:r>
            <a:r>
              <a:rPr lang="en-US" sz="3200" b="1" dirty="0">
                <a:solidFill>
                  <a:srgbClr val="FF0000"/>
                </a:solidFill>
              </a:rPr>
              <a:t> </a:t>
            </a:r>
            <a:r>
              <a:rPr lang="en-US" sz="3200" b="1" dirty="0" err="1">
                <a:solidFill>
                  <a:srgbClr val="FF0000"/>
                </a:solidFill>
              </a:rPr>
              <a:t>thế</a:t>
            </a:r>
            <a:r>
              <a:rPr lang="en-US" sz="3200" b="1" dirty="0">
                <a:solidFill>
                  <a:srgbClr val="FF0000"/>
                </a:solidFill>
              </a:rPr>
              <a:t>, </a:t>
            </a:r>
            <a:r>
              <a:rPr lang="en-US" sz="3200" b="1" dirty="0" err="1">
                <a:solidFill>
                  <a:srgbClr val="FF0000"/>
                </a:solidFill>
              </a:rPr>
              <a:t>cần</a:t>
            </a:r>
            <a:r>
              <a:rPr lang="en-US" sz="3200" b="1" dirty="0">
                <a:solidFill>
                  <a:srgbClr val="FF0000"/>
                </a:solidFill>
              </a:rPr>
              <a:t> </a:t>
            </a:r>
            <a:r>
              <a:rPr lang="en-US" sz="3200" b="1" dirty="0" err="1">
                <a:solidFill>
                  <a:srgbClr val="FF0000"/>
                </a:solidFill>
              </a:rPr>
              <a:t>tiếp</a:t>
            </a:r>
            <a:r>
              <a:rPr lang="en-US" sz="3200" b="1" dirty="0">
                <a:solidFill>
                  <a:srgbClr val="FF0000"/>
                </a:solidFill>
              </a:rPr>
              <a:t> </a:t>
            </a:r>
            <a:r>
              <a:rPr lang="en-US" sz="3200" b="1" dirty="0" err="1">
                <a:solidFill>
                  <a:srgbClr val="FF0000"/>
                </a:solidFill>
              </a:rPr>
              <a:t>tục</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tập</a:t>
            </a:r>
            <a:r>
              <a:rPr lang="en-US" sz="3200" b="1" dirty="0">
                <a:solidFill>
                  <a:srgbClr val="FF0000"/>
                </a:solidFill>
              </a:rPr>
              <a:t>, </a:t>
            </a:r>
            <a:r>
              <a:rPr lang="en-US" sz="3200" b="1" dirty="0" err="1">
                <a:solidFill>
                  <a:srgbClr val="FF0000"/>
                </a:solidFill>
              </a:rPr>
              <a:t>tuyên</a:t>
            </a:r>
            <a:r>
              <a:rPr lang="en-US" sz="3200" b="1" dirty="0">
                <a:solidFill>
                  <a:srgbClr val="FF0000"/>
                </a:solidFill>
              </a:rPr>
              <a:t> </a:t>
            </a:r>
            <a:r>
              <a:rPr lang="en-US" sz="3200" b="1" dirty="0" err="1">
                <a:solidFill>
                  <a:srgbClr val="FF0000"/>
                </a:solidFill>
              </a:rPr>
              <a:t>truyền</a:t>
            </a:r>
            <a:r>
              <a:rPr lang="en-US" sz="3200" b="1" dirty="0">
                <a:solidFill>
                  <a:srgbClr val="FF0000"/>
                </a:solidFill>
              </a:rPr>
              <a:t> </a:t>
            </a:r>
            <a:r>
              <a:rPr lang="en-US" sz="3200" b="1" dirty="0" err="1">
                <a:solidFill>
                  <a:srgbClr val="FF0000"/>
                </a:solidFill>
              </a:rPr>
              <a:t>trong</a:t>
            </a:r>
            <a:r>
              <a:rPr lang="en-US" sz="3200" b="1" dirty="0">
                <a:solidFill>
                  <a:srgbClr val="FF0000"/>
                </a:solidFill>
              </a:rPr>
              <a:t> </a:t>
            </a:r>
            <a:r>
              <a:rPr lang="en-US" sz="3200" b="1" dirty="0" err="1">
                <a:solidFill>
                  <a:srgbClr val="FF0000"/>
                </a:solidFill>
              </a:rPr>
              <a:t>cộng</a:t>
            </a:r>
            <a:r>
              <a:rPr lang="en-US" sz="3200" b="1" dirty="0">
                <a:solidFill>
                  <a:srgbClr val="FF0000"/>
                </a:solidFill>
              </a:rPr>
              <a:t> </a:t>
            </a:r>
            <a:r>
              <a:rPr lang="en-US" sz="3200" b="1" dirty="0" err="1">
                <a:solidFill>
                  <a:srgbClr val="FF0000"/>
                </a:solidFill>
              </a:rPr>
              <a:t>đồng</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mọi</a:t>
            </a:r>
            <a:r>
              <a:rPr lang="en-US" sz="3200" b="1" dirty="0">
                <a:solidFill>
                  <a:srgbClr val="FF0000"/>
                </a:solidFill>
              </a:rPr>
              <a:t> </a:t>
            </a:r>
            <a:r>
              <a:rPr lang="en-US" sz="3200" b="1" dirty="0" err="1">
                <a:solidFill>
                  <a:srgbClr val="FF0000"/>
                </a:solidFill>
              </a:rPr>
              <a:t>người</a:t>
            </a:r>
            <a:r>
              <a:rPr lang="en-US" sz="3200" b="1" dirty="0">
                <a:solidFill>
                  <a:srgbClr val="FF0000"/>
                </a:solidFill>
              </a:rPr>
              <a:t> </a:t>
            </a:r>
            <a:r>
              <a:rPr lang="en-US" sz="3200" b="1" dirty="0" err="1">
                <a:solidFill>
                  <a:srgbClr val="FF0000"/>
                </a:solidFill>
              </a:rPr>
              <a:t>cùng</a:t>
            </a:r>
            <a:r>
              <a:rPr lang="en-US" sz="3200" b="1" dirty="0">
                <a:solidFill>
                  <a:srgbClr val="FF0000"/>
                </a:solidFill>
              </a:rPr>
              <a:t> </a:t>
            </a:r>
            <a:r>
              <a:rPr lang="en-US" sz="3200" b="1" dirty="0" err="1">
                <a:solidFill>
                  <a:srgbClr val="FF0000"/>
                </a:solidFill>
              </a:rPr>
              <a:t>thực</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tốt</a:t>
            </a:r>
            <a:r>
              <a:rPr lang="en-US" sz="3200" b="1" dirty="0">
                <a:solidFill>
                  <a:srgbClr val="FF0000"/>
                </a:solidFill>
              </a:rPr>
              <a:t> </a:t>
            </a:r>
            <a:r>
              <a:rPr lang="en-US" sz="3200" b="1" dirty="0" err="1">
                <a:solidFill>
                  <a:srgbClr val="FF0000"/>
                </a:solidFill>
              </a:rPr>
              <a:t>vấn</a:t>
            </a:r>
            <a:r>
              <a:rPr lang="en-US" sz="3200" b="1" dirty="0">
                <a:solidFill>
                  <a:srgbClr val="FF0000"/>
                </a:solidFill>
              </a:rPr>
              <a:t> </a:t>
            </a:r>
            <a:r>
              <a:rPr lang="en-US" sz="3200" b="1" dirty="0" err="1">
                <a:solidFill>
                  <a:srgbClr val="FF0000"/>
                </a:solidFill>
              </a:rPr>
              <a:t>đề</a:t>
            </a:r>
            <a:r>
              <a:rPr lang="en-US" sz="3200" b="1" dirty="0">
                <a:solidFill>
                  <a:srgbClr val="FF0000"/>
                </a:solidFill>
              </a:rPr>
              <a:t> an </a:t>
            </a:r>
            <a:r>
              <a:rPr lang="en-US" sz="3200" b="1" dirty="0" err="1">
                <a:solidFill>
                  <a:srgbClr val="FF0000"/>
                </a:solidFill>
              </a:rPr>
              <a:t>toàn</a:t>
            </a:r>
            <a:r>
              <a:rPr lang="en-US" sz="3200" b="1" dirty="0">
                <a:solidFill>
                  <a:srgbClr val="FF0000"/>
                </a:solidFill>
              </a:rPr>
              <a:t> </a:t>
            </a:r>
            <a:r>
              <a:rPr lang="en-US" sz="3200" b="1" dirty="0" err="1">
                <a:solidFill>
                  <a:srgbClr val="FF0000"/>
                </a:solidFill>
              </a:rPr>
              <a:t>điện</a:t>
            </a:r>
            <a:r>
              <a:rPr lang="en-US" sz="3200" b="1" dirty="0">
                <a:solidFill>
                  <a:srgbClr val="FF0000"/>
                </a:solidFill>
              </a:rPr>
              <a:t>.</a:t>
            </a:r>
          </a:p>
        </p:txBody>
      </p:sp>
      <p:sp>
        <p:nvSpPr>
          <p:cNvPr id="6" name="Rectangle 3"/>
          <p:cNvSpPr>
            <a:spLocks noGrp="1" noChangeArrowheads="1"/>
          </p:cNvSpPr>
          <p:nvPr>
            <p:ph type="title"/>
          </p:nvPr>
        </p:nvSpPr>
        <p:spPr>
          <a:xfrm>
            <a:off x="609600" y="6400800"/>
            <a:ext cx="7277100" cy="457200"/>
          </a:xfrm>
          <a:noFill/>
          <a:ln/>
        </p:spPr>
        <p:txBody>
          <a:bodyPr>
            <a:normAutofit fontScale="90000"/>
          </a:bodyPr>
          <a:lstStyle/>
          <a:p>
            <a:r>
              <a:rPr lang="en-US" b="1" dirty="0">
                <a:solidFill>
                  <a:srgbClr val="FFFF00"/>
                </a:solidFill>
                <a:latin typeface="Times New Roman" pitchFamily="18" charset="0"/>
              </a:rPr>
              <a:t>NGUYÊN NHÂN GÂY </a:t>
            </a:r>
            <a:r>
              <a:rPr lang="en-US" b="1" dirty="0" smtClean="0">
                <a:solidFill>
                  <a:srgbClr val="FFFF00"/>
                </a:solidFill>
                <a:latin typeface="Times New Roman" pitchFamily="18" charset="0"/>
              </a:rPr>
              <a:t>TNĐ</a:t>
            </a:r>
            <a:endParaRPr lang="en-US" b="1"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62543"/>
                                        </p:tgtEl>
                                        <p:attrNameLst>
                                          <p:attrName>style.visibility</p:attrName>
                                        </p:attrNameLst>
                                      </p:cBhvr>
                                      <p:to>
                                        <p:strVal val="visible"/>
                                      </p:to>
                                    </p:set>
                                    <p:animEffect transition="in" filter="checkerboard(across)">
                                      <p:cBhvr>
                                        <p:cTn id="7" dur="500"/>
                                        <p:tgtEl>
                                          <p:spTgt spid="66254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62540"/>
                                        </p:tgtEl>
                                        <p:attrNameLst>
                                          <p:attrName>style.visibility</p:attrName>
                                        </p:attrNameLst>
                                      </p:cBhvr>
                                      <p:to>
                                        <p:strVal val="visible"/>
                                      </p:to>
                                    </p:set>
                                    <p:animEffect transition="in" filter="checkerboard(across)">
                                      <p:cBhvr>
                                        <p:cTn id="11" dur="500"/>
                                        <p:tgtEl>
                                          <p:spTgt spid="662540"/>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662542"/>
                                        </p:tgtEl>
                                        <p:attrNameLst>
                                          <p:attrName>style.visibility</p:attrName>
                                        </p:attrNameLst>
                                      </p:cBhvr>
                                      <p:to>
                                        <p:strVal val="visible"/>
                                      </p:to>
                                    </p:set>
                                    <p:animEffect transition="in" filter="checkerboard(across)">
                                      <p:cBhvr>
                                        <p:cTn id="15" dur="500"/>
                                        <p:tgtEl>
                                          <p:spTgt spid="662542"/>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62544"/>
                                        </p:tgtEl>
                                        <p:attrNameLst>
                                          <p:attrName>style.visibility</p:attrName>
                                        </p:attrNameLst>
                                      </p:cBhvr>
                                      <p:to>
                                        <p:strVal val="visible"/>
                                      </p:to>
                                    </p:set>
                                    <p:animEffect transition="in" filter="checkerboard(across)">
                                      <p:cBhvr>
                                        <p:cTn id="19" dur="500"/>
                                        <p:tgtEl>
                                          <p:spTgt spid="66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43" grpId="0"/>
      <p:bldP spid="66254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a:xfrm>
            <a:off x="76200" y="208597"/>
            <a:ext cx="9144000" cy="705803"/>
          </a:xfrm>
          <a:noFill/>
          <a:ln w="28575">
            <a:noFill/>
          </a:ln>
        </p:spPr>
        <p:txBody>
          <a:bodyPr/>
          <a:lstStyle/>
          <a:p>
            <a:r>
              <a:rPr lang="en-US" sz="2800" b="1" i="1" dirty="0" smtClean="0">
                <a:effectLst>
                  <a:outerShdw blurRad="38100" dist="38100" dir="2700000" algn="tl">
                    <a:srgbClr val="000000"/>
                  </a:outerShdw>
                </a:effectLst>
                <a:latin typeface="Times New Roman" pitchFamily="18" charset="0"/>
                <a:cs typeface="Times New Roman" pitchFamily="18" charset="0"/>
              </a:rPr>
              <a:t>      HIỆN TƯỢNG ĐIỆN GIẬT</a:t>
            </a:r>
            <a:r>
              <a:rPr lang="en-US" sz="2800" b="1" dirty="0" smtClean="0">
                <a:effectLst>
                  <a:outerShdw blurRad="38100" dist="38100" dir="2700000" algn="tl">
                    <a:srgbClr val="000000"/>
                  </a:outerShdw>
                </a:effectLst>
                <a:latin typeface="Times New Roman" pitchFamily="18" charset="0"/>
                <a:cs typeface="Times New Roman" pitchFamily="18" charset="0"/>
              </a:rPr>
              <a:t> </a:t>
            </a:r>
            <a:endParaRPr lang="en-US" sz="2800" b="1" dirty="0">
              <a:effectLst>
                <a:outerShdw blurRad="38100" dist="38100" dir="2700000" algn="tl">
                  <a:srgbClr val="000000"/>
                </a:outerShdw>
              </a:effectLst>
              <a:latin typeface="Times New Roman" pitchFamily="18" charset="0"/>
              <a:cs typeface="Times New Roman" pitchFamily="18" charset="0"/>
            </a:endParaRPr>
          </a:p>
        </p:txBody>
      </p:sp>
      <p:sp>
        <p:nvSpPr>
          <p:cNvPr id="8" name="Slide Number Placeholder 3"/>
          <p:cNvSpPr>
            <a:spLocks noGrp="1"/>
          </p:cNvSpPr>
          <p:nvPr>
            <p:ph type="sldNum" sz="quarter" idx="12"/>
          </p:nvPr>
        </p:nvSpPr>
        <p:spPr/>
        <p:txBody>
          <a:bodyPr/>
          <a:lstStyle/>
          <a:p>
            <a:fld id="{17C16DB5-0CDB-4515-81EF-CE1624473B5F}" type="slidenum">
              <a:rPr lang="en-GB" altLang="ko-KR"/>
              <a:pPr/>
              <a:t>14</a:t>
            </a:fld>
            <a:endParaRPr lang="en-GB" altLang="ko-KR"/>
          </a:p>
        </p:txBody>
      </p:sp>
      <p:sp>
        <p:nvSpPr>
          <p:cNvPr id="261124" name="Text Box 4"/>
          <p:cNvSpPr txBox="1">
            <a:spLocks noChangeArrowheads="1"/>
          </p:cNvSpPr>
          <p:nvPr/>
        </p:nvSpPr>
        <p:spPr bwMode="auto">
          <a:xfrm>
            <a:off x="126125" y="907257"/>
            <a:ext cx="5379983" cy="1416420"/>
          </a:xfrm>
          <a:prstGeom prst="rect">
            <a:avLst/>
          </a:prstGeom>
          <a:noFill/>
          <a:ln w="9525">
            <a:noFill/>
            <a:miter lim="800000"/>
            <a:headEnd/>
            <a:tailEnd/>
          </a:ln>
          <a:effectLst/>
        </p:spPr>
        <p:txBody>
          <a:bodyPr lIns="87258" tIns="43628" rIns="87258" bIns="43628">
            <a:spAutoFit/>
          </a:bodyPr>
          <a:lstStyle/>
          <a:p>
            <a:pPr marL="436768" indent="-436768" algn="just" defTabSz="870814">
              <a:lnSpc>
                <a:spcPct val="105000"/>
              </a:lnSpc>
              <a:spcBef>
                <a:spcPct val="50000"/>
              </a:spcBef>
              <a:buFont typeface="Wingdings" pitchFamily="2" charset="2"/>
              <a:buChar char="v"/>
            </a:pPr>
            <a:r>
              <a:rPr lang="en-US" sz="2800" dirty="0" err="1">
                <a:solidFill>
                  <a:srgbClr val="FFFF00"/>
                </a:solidFill>
                <a:latin typeface="Times New Roman" pitchFamily="18" charset="0"/>
                <a:cs typeface="Times New Roman" pitchFamily="18" charset="0"/>
              </a:rPr>
              <a:t>Khi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có</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dòng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đi</a:t>
            </a:r>
            <a:r>
              <a:rPr lang="en-US" sz="2800" dirty="0">
                <a:solidFill>
                  <a:srgbClr val="FFFF00"/>
                </a:solidFill>
                <a:latin typeface="Times New Roman" pitchFamily="18" charset="0"/>
                <a:cs typeface="Times New Roman" pitchFamily="18" charset="0"/>
              </a:rPr>
              <a:t> qua </a:t>
            </a:r>
            <a:r>
              <a:rPr lang="en-US" sz="2800" dirty="0" err="1">
                <a:solidFill>
                  <a:srgbClr val="FFFF00"/>
                </a:solidFill>
                <a:latin typeface="Times New Roman" pitchFamily="18" charset="0"/>
                <a:cs typeface="Times New Roman" pitchFamily="18" charset="0"/>
              </a:rPr>
              <a:t>cơ</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thể</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người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thì</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sẽ</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ra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tượng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giật</a:t>
            </a:r>
            <a:r>
              <a:rPr lang="en-US" sz="2800" dirty="0">
                <a:solidFill>
                  <a:srgbClr val="FFFF00"/>
                </a:solidFill>
                <a:latin typeface="Times New Roman" pitchFamily="18" charset="0"/>
                <a:cs typeface="Times New Roman" pitchFamily="18" charset="0"/>
              </a:rPr>
              <a:t> (electric shock).</a:t>
            </a:r>
          </a:p>
        </p:txBody>
      </p:sp>
      <p:sp>
        <p:nvSpPr>
          <p:cNvPr id="261134" name="Text Box 14"/>
          <p:cNvSpPr txBox="1">
            <a:spLocks noChangeArrowheads="1"/>
          </p:cNvSpPr>
          <p:nvPr/>
        </p:nvSpPr>
        <p:spPr bwMode="auto">
          <a:xfrm>
            <a:off x="78828" y="2210277"/>
            <a:ext cx="5474576" cy="2321284"/>
          </a:xfrm>
          <a:prstGeom prst="rect">
            <a:avLst/>
          </a:prstGeom>
          <a:noFill/>
          <a:ln w="9525">
            <a:noFill/>
            <a:miter lim="800000"/>
            <a:headEnd/>
            <a:tailEnd/>
          </a:ln>
          <a:effectLst/>
        </p:spPr>
        <p:txBody>
          <a:bodyPr lIns="87258" tIns="43628" rIns="87258" bIns="43628">
            <a:spAutoFit/>
          </a:bodyPr>
          <a:lstStyle/>
          <a:p>
            <a:pPr marL="436768" indent="-436768" algn="just" defTabSz="870814">
              <a:lnSpc>
                <a:spcPct val="105000"/>
              </a:lnSpc>
              <a:spcBef>
                <a:spcPct val="50000"/>
              </a:spcBef>
              <a:buFont typeface="Wingdings" pitchFamily="2" charset="2"/>
              <a:buChar char="v"/>
            </a:pPr>
            <a:r>
              <a:rPr lang="en-US" sz="2800" dirty="0" err="1">
                <a:solidFill>
                  <a:srgbClr val="FFFF00"/>
                </a:solidFill>
                <a:latin typeface="Times New Roman" pitchFamily="18" charset="0"/>
                <a:cs typeface="Times New Roman" pitchFamily="18" charset="0"/>
              </a:rPr>
              <a:t>Hiện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tượng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giật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nó</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sẽ</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nên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những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hậu</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quả</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sinh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học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làm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ảnh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hưởng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tới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các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chức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năng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thần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kinh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tuần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hoàn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hô</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hấp</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hoặc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bỏng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cho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người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bị</a:t>
            </a:r>
            <a:r>
              <a:rPr lang="en-US" sz="2800" dirty="0">
                <a:solidFill>
                  <a:srgbClr val="FFFF00"/>
                </a:solidFill>
                <a:latin typeface="Times New Roman" pitchFamily="18" charset="0"/>
                <a:cs typeface="Times New Roman" pitchFamily="18" charset="0"/>
              </a:rPr>
              <a:t> tai </a:t>
            </a:r>
            <a:r>
              <a:rPr lang="en-US" sz="2800" dirty="0" err="1">
                <a:solidFill>
                  <a:srgbClr val="FFFF00"/>
                </a:solidFill>
                <a:latin typeface="Times New Roman" pitchFamily="18" charset="0"/>
                <a:cs typeface="Times New Roman" pitchFamily="18" charset="0"/>
              </a:rPr>
              <a:t>nạn</a:t>
            </a:r>
            <a:r>
              <a:rPr lang="en-US" sz="2800" dirty="0">
                <a:solidFill>
                  <a:srgbClr val="FFFF00"/>
                </a:solidFill>
                <a:latin typeface="Times New Roman" pitchFamily="18" charset="0"/>
                <a:cs typeface="Times New Roman" pitchFamily="18" charset="0"/>
              </a:rPr>
              <a:t>. </a:t>
            </a:r>
          </a:p>
        </p:txBody>
      </p:sp>
      <p:sp>
        <p:nvSpPr>
          <p:cNvPr id="261135" name="Text Box 15"/>
          <p:cNvSpPr txBox="1">
            <a:spLocks noChangeArrowheads="1"/>
          </p:cNvSpPr>
          <p:nvPr/>
        </p:nvSpPr>
        <p:spPr bwMode="auto">
          <a:xfrm>
            <a:off x="47297" y="4532898"/>
            <a:ext cx="5411514" cy="1897834"/>
          </a:xfrm>
          <a:prstGeom prst="rect">
            <a:avLst/>
          </a:prstGeom>
          <a:noFill/>
          <a:ln w="9525">
            <a:noFill/>
            <a:miter lim="800000"/>
            <a:headEnd/>
            <a:tailEnd/>
          </a:ln>
          <a:effectLst/>
        </p:spPr>
        <p:txBody>
          <a:bodyPr lIns="87258" tIns="43628" rIns="87258" bIns="43628">
            <a:spAutoFit/>
          </a:bodyPr>
          <a:lstStyle/>
          <a:p>
            <a:pPr marL="436768" indent="-436768" algn="just" defTabSz="870814">
              <a:lnSpc>
                <a:spcPct val="105000"/>
              </a:lnSpc>
              <a:spcBef>
                <a:spcPct val="50000"/>
              </a:spcBef>
              <a:buFont typeface="Wingdings" pitchFamily="2" charset="2"/>
              <a:buChar char="v"/>
            </a:pPr>
            <a:r>
              <a:rPr lang="en-US" sz="2800" dirty="0" err="1">
                <a:solidFill>
                  <a:srgbClr val="FFFF00"/>
                </a:solidFill>
                <a:latin typeface="Times New Roman" pitchFamily="18" charset="0"/>
                <a:cs typeface="Times New Roman" pitchFamily="18" charset="0"/>
              </a:rPr>
              <a:t>Khi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dòng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này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đủ</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lớn</a:t>
            </a:r>
            <a:r>
              <a:rPr lang="en-US" sz="2800" dirty="0">
                <a:solidFill>
                  <a:srgbClr val="FFFF00"/>
                </a:solidFill>
                <a:latin typeface="Times New Roman" pitchFamily="18" charset="0"/>
                <a:cs typeface="Times New Roman" pitchFamily="18" charset="0"/>
              </a:rPr>
              <a:t> (≥ 10 </a:t>
            </a:r>
            <a:r>
              <a:rPr lang="en-US" sz="2800" dirty="0" err="1">
                <a:solidFill>
                  <a:srgbClr val="FFFF00"/>
                </a:solidFill>
                <a:latin typeface="Times New Roman" pitchFamily="18" charset="0"/>
                <a:cs typeface="Times New Roman" pitchFamily="18" charset="0"/>
              </a:rPr>
              <a:t>mA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và</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nếu</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không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được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cắt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kịp</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thời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người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có</a:t>
            </a:r>
            <a:r>
              <a:rPr lang="en-US" sz="2800" dirty="0">
                <a:solidFill>
                  <a:srgbClr val="FFFF00"/>
                </a:solidFill>
                <a:latin typeface="Times New Roman" pitchFamily="18" charset="0"/>
                <a:cs typeface="Times New Roman" pitchFamily="18" charset="0"/>
              </a:rPr>
              <a:t> </a:t>
            </a:r>
            <a:r>
              <a:rPr lang="en-US" sz="2800" err="1">
                <a:solidFill>
                  <a:srgbClr val="FFFF00"/>
                </a:solidFill>
                <a:latin typeface="Times New Roman" pitchFamily="18" charset="0"/>
                <a:cs typeface="Times New Roman" pitchFamily="18" charset="0"/>
              </a:rPr>
              <a:t>thể</a:t>
            </a:r>
            <a:r>
              <a:rPr lang="en-US" sz="2800">
                <a:solidFill>
                  <a:srgbClr val="FFFF00"/>
                </a:solidFill>
                <a:latin typeface="Times New Roman" pitchFamily="18" charset="0"/>
                <a:cs typeface="Times New Roman" pitchFamily="18" charset="0"/>
              </a:rPr>
              <a:t> </a:t>
            </a:r>
            <a:r>
              <a:rPr lang="en-US" sz="2800" smtClean="0">
                <a:solidFill>
                  <a:srgbClr val="FFFF00"/>
                </a:solidFill>
                <a:latin typeface="Times New Roman" pitchFamily="18" charset="0"/>
                <a:cs typeface="Times New Roman" pitchFamily="18" charset="0"/>
              </a:rPr>
              <a:t>bị nguy </a:t>
            </a:r>
            <a:r>
              <a:rPr lang="en-US" sz="2800" dirty="0" err="1">
                <a:solidFill>
                  <a:srgbClr val="FFFF00"/>
                </a:solidFill>
                <a:latin typeface="Times New Roman" pitchFamily="18" charset="0"/>
                <a:cs typeface="Times New Roman" pitchFamily="18" charset="0"/>
              </a:rPr>
              <a:t>hiểm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đến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tính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mạng</a:t>
            </a:r>
            <a:r>
              <a:rPr lang="en-US" sz="2800" dirty="0">
                <a:solidFill>
                  <a:srgbClr val="FFFF00"/>
                </a:solidFill>
                <a:latin typeface="Times New Roman" pitchFamily="18" charset="0"/>
                <a:cs typeface="Times New Roman" pitchFamily="18" charset="0"/>
              </a:rPr>
              <a:t>.</a:t>
            </a:r>
          </a:p>
        </p:txBody>
      </p:sp>
      <p:pic>
        <p:nvPicPr>
          <p:cNvPr id="261136" name="Picture 16" descr="2"/>
          <p:cNvPicPr>
            <a:picLocks noChangeAspect="1" noChangeArrowheads="1"/>
          </p:cNvPicPr>
          <p:nvPr/>
        </p:nvPicPr>
        <p:blipFill>
          <a:blip r:embed="rId3"/>
          <a:srcRect/>
          <a:stretch>
            <a:fillRect/>
          </a:stretch>
        </p:blipFill>
        <p:spPr bwMode="auto">
          <a:xfrm>
            <a:off x="6030310" y="457200"/>
            <a:ext cx="3113690" cy="2895600"/>
          </a:xfrm>
          <a:prstGeom prst="rect">
            <a:avLst/>
          </a:prstGeom>
          <a:noFill/>
        </p:spPr>
      </p:pic>
      <p:pic>
        <p:nvPicPr>
          <p:cNvPr id="261137" name="Picture 17" descr="3"/>
          <p:cNvPicPr>
            <a:picLocks noChangeAspect="1" noChangeArrowheads="1"/>
          </p:cNvPicPr>
          <p:nvPr/>
        </p:nvPicPr>
        <p:blipFill>
          <a:blip r:embed="rId4"/>
          <a:srcRect/>
          <a:stretch>
            <a:fillRect/>
          </a:stretch>
        </p:blipFill>
        <p:spPr bwMode="auto">
          <a:xfrm>
            <a:off x="6022428" y="3531394"/>
            <a:ext cx="3121572" cy="2945606"/>
          </a:xfrm>
          <a:prstGeom prst="rect">
            <a:avLst/>
          </a:prstGeom>
          <a:noFill/>
        </p:spPr>
      </p:pic>
      <p:pic>
        <p:nvPicPr>
          <p:cNvPr id="9" name="Picture 6" descr="MC900434750[1]"/>
          <p:cNvPicPr>
            <a:picLocks noChangeAspect="1" noChangeArrowheads="1"/>
          </p:cNvPicPr>
          <p:nvPr/>
        </p:nvPicPr>
        <p:blipFill>
          <a:blip r:embed="rId5"/>
          <a:srcRect/>
          <a:stretch>
            <a:fillRect/>
          </a:stretch>
        </p:blipFill>
        <p:spPr bwMode="auto">
          <a:xfrm>
            <a:off x="7696200" y="5715000"/>
            <a:ext cx="1143000" cy="11430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1123"/>
                                        </p:tgtEl>
                                        <p:attrNameLst>
                                          <p:attrName>style.visibility</p:attrName>
                                        </p:attrNameLst>
                                      </p:cBhvr>
                                      <p:to>
                                        <p:strVal val="visible"/>
                                      </p:to>
                                    </p:set>
                                    <p:animEffect transition="in" filter="fade">
                                      <p:cBhvr>
                                        <p:cTn id="7" dur="1000">
                                          <p:stCondLst>
                                            <p:cond delay="0"/>
                                          </p:stCondLst>
                                        </p:cTn>
                                        <p:tgtEl>
                                          <p:spTgt spid="261123"/>
                                        </p:tgtEl>
                                      </p:cBhvr>
                                    </p:animEffect>
                                  </p:childTnLst>
                                </p:cTn>
                              </p:par>
                            </p:childTnLst>
                          </p:cTn>
                        </p:par>
                        <p:par>
                          <p:cTn id="8" fill="hold">
                            <p:stCondLst>
                              <p:cond delay="2600"/>
                            </p:stCondLst>
                            <p:childTnLst>
                              <p:par>
                                <p:cTn id="9" presetID="2" presetClass="entr" presetSubtype="4" fill="hold" grpId="0" nodeType="afterEffect">
                                  <p:stCondLst>
                                    <p:cond delay="0"/>
                                  </p:stCondLst>
                                  <p:childTnLst>
                                    <p:set>
                                      <p:cBhvr>
                                        <p:cTn id="10" dur="1" fill="hold">
                                          <p:stCondLst>
                                            <p:cond delay="0"/>
                                          </p:stCondLst>
                                        </p:cTn>
                                        <p:tgtEl>
                                          <p:spTgt spid="261124"/>
                                        </p:tgtEl>
                                        <p:attrNameLst>
                                          <p:attrName>style.visibility</p:attrName>
                                        </p:attrNameLst>
                                      </p:cBhvr>
                                      <p:to>
                                        <p:strVal val="visible"/>
                                      </p:to>
                                    </p:set>
                                    <p:anim calcmode="lin" valueType="num">
                                      <p:cBhvr additive="base">
                                        <p:cTn id="11" dur="1000" fill="hold"/>
                                        <p:tgtEl>
                                          <p:spTgt spid="261124"/>
                                        </p:tgtEl>
                                        <p:attrNameLst>
                                          <p:attrName>ppt_x</p:attrName>
                                        </p:attrNameLst>
                                      </p:cBhvr>
                                      <p:tavLst>
                                        <p:tav tm="0">
                                          <p:val>
                                            <p:strVal val="#ppt_x"/>
                                          </p:val>
                                        </p:tav>
                                        <p:tav tm="100000">
                                          <p:val>
                                            <p:strVal val="#ppt_x"/>
                                          </p:val>
                                        </p:tav>
                                      </p:tavLst>
                                    </p:anim>
                                    <p:anim calcmode="lin" valueType="num">
                                      <p:cBhvr additive="base">
                                        <p:cTn id="12" dur="1000" fill="hold"/>
                                        <p:tgtEl>
                                          <p:spTgt spid="261124"/>
                                        </p:tgtEl>
                                        <p:attrNameLst>
                                          <p:attrName>ppt_y</p:attrName>
                                        </p:attrNameLst>
                                      </p:cBhvr>
                                      <p:tavLst>
                                        <p:tav tm="0">
                                          <p:val>
                                            <p:strVal val="1+#ppt_h/2"/>
                                          </p:val>
                                        </p:tav>
                                        <p:tav tm="100000">
                                          <p:val>
                                            <p:strVal val="#ppt_y"/>
                                          </p:val>
                                        </p:tav>
                                      </p:tavLst>
                                    </p:anim>
                                  </p:childTnLst>
                                </p:cTn>
                              </p:par>
                            </p:childTnLst>
                          </p:cTn>
                        </p:par>
                        <p:par>
                          <p:cTn id="13" fill="hold">
                            <p:stCondLst>
                              <p:cond delay="3600"/>
                            </p:stCondLst>
                            <p:childTnLst>
                              <p:par>
                                <p:cTn id="14" presetID="2" presetClass="entr" presetSubtype="4" fill="hold" grpId="0" nodeType="afterEffect">
                                  <p:stCondLst>
                                    <p:cond delay="0"/>
                                  </p:stCondLst>
                                  <p:childTnLst>
                                    <p:set>
                                      <p:cBhvr>
                                        <p:cTn id="15" dur="1" fill="hold">
                                          <p:stCondLst>
                                            <p:cond delay="0"/>
                                          </p:stCondLst>
                                        </p:cTn>
                                        <p:tgtEl>
                                          <p:spTgt spid="261134"/>
                                        </p:tgtEl>
                                        <p:attrNameLst>
                                          <p:attrName>style.visibility</p:attrName>
                                        </p:attrNameLst>
                                      </p:cBhvr>
                                      <p:to>
                                        <p:strVal val="visible"/>
                                      </p:to>
                                    </p:set>
                                    <p:anim calcmode="lin" valueType="num">
                                      <p:cBhvr additive="base">
                                        <p:cTn id="16" dur="1000" fill="hold"/>
                                        <p:tgtEl>
                                          <p:spTgt spid="261134"/>
                                        </p:tgtEl>
                                        <p:attrNameLst>
                                          <p:attrName>ppt_x</p:attrName>
                                        </p:attrNameLst>
                                      </p:cBhvr>
                                      <p:tavLst>
                                        <p:tav tm="0">
                                          <p:val>
                                            <p:strVal val="#ppt_x"/>
                                          </p:val>
                                        </p:tav>
                                        <p:tav tm="100000">
                                          <p:val>
                                            <p:strVal val="#ppt_x"/>
                                          </p:val>
                                        </p:tav>
                                      </p:tavLst>
                                    </p:anim>
                                    <p:anim calcmode="lin" valueType="num">
                                      <p:cBhvr additive="base">
                                        <p:cTn id="17" dur="1000" fill="hold"/>
                                        <p:tgtEl>
                                          <p:spTgt spid="261134"/>
                                        </p:tgtEl>
                                        <p:attrNameLst>
                                          <p:attrName>ppt_y</p:attrName>
                                        </p:attrNameLst>
                                      </p:cBhvr>
                                      <p:tavLst>
                                        <p:tav tm="0">
                                          <p:val>
                                            <p:strVal val="1+#ppt_h/2"/>
                                          </p:val>
                                        </p:tav>
                                        <p:tav tm="100000">
                                          <p:val>
                                            <p:strVal val="#ppt_y"/>
                                          </p:val>
                                        </p:tav>
                                      </p:tavLst>
                                    </p:anim>
                                  </p:childTnLst>
                                </p:cTn>
                              </p:par>
                            </p:childTnLst>
                          </p:cTn>
                        </p:par>
                        <p:par>
                          <p:cTn id="18" fill="hold">
                            <p:stCondLst>
                              <p:cond delay="4600"/>
                            </p:stCondLst>
                            <p:childTnLst>
                              <p:par>
                                <p:cTn id="19" presetID="2" presetClass="entr" presetSubtype="4" fill="hold" grpId="0" nodeType="afterEffect">
                                  <p:stCondLst>
                                    <p:cond delay="0"/>
                                  </p:stCondLst>
                                  <p:childTnLst>
                                    <p:set>
                                      <p:cBhvr>
                                        <p:cTn id="20" dur="1" fill="hold">
                                          <p:stCondLst>
                                            <p:cond delay="0"/>
                                          </p:stCondLst>
                                        </p:cTn>
                                        <p:tgtEl>
                                          <p:spTgt spid="261135"/>
                                        </p:tgtEl>
                                        <p:attrNameLst>
                                          <p:attrName>style.visibility</p:attrName>
                                        </p:attrNameLst>
                                      </p:cBhvr>
                                      <p:to>
                                        <p:strVal val="visible"/>
                                      </p:to>
                                    </p:set>
                                    <p:anim calcmode="lin" valueType="num">
                                      <p:cBhvr additive="base">
                                        <p:cTn id="21" dur="1000" fill="hold"/>
                                        <p:tgtEl>
                                          <p:spTgt spid="261135"/>
                                        </p:tgtEl>
                                        <p:attrNameLst>
                                          <p:attrName>ppt_x</p:attrName>
                                        </p:attrNameLst>
                                      </p:cBhvr>
                                      <p:tavLst>
                                        <p:tav tm="0">
                                          <p:val>
                                            <p:strVal val="#ppt_x"/>
                                          </p:val>
                                        </p:tav>
                                        <p:tav tm="100000">
                                          <p:val>
                                            <p:strVal val="#ppt_x"/>
                                          </p:val>
                                        </p:tav>
                                      </p:tavLst>
                                    </p:anim>
                                    <p:anim calcmode="lin" valueType="num">
                                      <p:cBhvr additive="base">
                                        <p:cTn id="22" dur="1000" fill="hold"/>
                                        <p:tgtEl>
                                          <p:spTgt spid="2611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61136"/>
                                        </p:tgtEl>
                                        <p:attrNameLst>
                                          <p:attrName>style.visibility</p:attrName>
                                        </p:attrNameLst>
                                      </p:cBhvr>
                                      <p:to>
                                        <p:strVal val="visible"/>
                                      </p:to>
                                    </p:set>
                                    <p:animEffect transition="in" filter="diamond(in)">
                                      <p:cBhvr>
                                        <p:cTn id="27" dur="2000"/>
                                        <p:tgtEl>
                                          <p:spTgt spid="26113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1137"/>
                                        </p:tgtEl>
                                        <p:attrNameLst>
                                          <p:attrName>style.visibility</p:attrName>
                                        </p:attrNameLst>
                                      </p:cBhvr>
                                      <p:to>
                                        <p:strVal val="visible"/>
                                      </p:to>
                                    </p:set>
                                    <p:animEffect transition="in" filter="circle(in)">
                                      <p:cBhvr>
                                        <p:cTn id="32" dur="2000"/>
                                        <p:tgtEl>
                                          <p:spTgt spid="261137"/>
                                        </p:tgtEl>
                                      </p:cBhvr>
                                    </p:animEffect>
                                  </p:childTnLst>
                                </p:cTn>
                              </p:par>
                            </p:childTnLst>
                          </p:cTn>
                        </p:par>
                        <p:par>
                          <p:cTn id="33" fill="hold">
                            <p:stCondLst>
                              <p:cond delay="2000"/>
                            </p:stCondLst>
                            <p:childTnLst>
                              <p:par>
                                <p:cTn id="34" presetID="22" presetClass="emph" presetSubtype="0" fill="hold" grpId="1" nodeType="afterEffect">
                                  <p:stCondLst>
                                    <p:cond delay="0"/>
                                  </p:stCondLst>
                                  <p:childTnLst>
                                    <p:animClr clrSpc="hsl" dir="cw">
                                      <p:cBhvr override="childStyle">
                                        <p:cTn id="35" dur="3000" fill="hold"/>
                                        <p:tgtEl>
                                          <p:spTgt spid="261123"/>
                                        </p:tgtEl>
                                        <p:attrNameLst>
                                          <p:attrName>style.color</p:attrName>
                                        </p:attrNameLst>
                                      </p:cBhvr>
                                      <p:by>
                                        <p:hsl h="-7200000" s="0" l="0"/>
                                      </p:by>
                                    </p:animClr>
                                    <p:animClr clrSpc="hsl" dir="cw">
                                      <p:cBhvr>
                                        <p:cTn id="36" dur="3000" fill="hold"/>
                                        <p:tgtEl>
                                          <p:spTgt spid="261123"/>
                                        </p:tgtEl>
                                        <p:attrNameLst>
                                          <p:attrName>fillcolor</p:attrName>
                                        </p:attrNameLst>
                                      </p:cBhvr>
                                      <p:by>
                                        <p:hsl h="-7200000" s="0" l="0"/>
                                      </p:by>
                                    </p:animClr>
                                    <p:animClr clrSpc="hsl" dir="cw">
                                      <p:cBhvr>
                                        <p:cTn id="37" dur="3000" fill="hold"/>
                                        <p:tgtEl>
                                          <p:spTgt spid="261123"/>
                                        </p:tgtEl>
                                        <p:attrNameLst>
                                          <p:attrName>stroke.color</p:attrName>
                                        </p:attrNameLst>
                                      </p:cBhvr>
                                      <p:by>
                                        <p:hsl h="-7200000" s="0" l="0"/>
                                      </p:by>
                                    </p:animClr>
                                    <p:set>
                                      <p:cBhvr>
                                        <p:cTn id="38" dur="3000" fill="hold"/>
                                        <p:tgtEl>
                                          <p:spTgt spid="261123"/>
                                        </p:tgtEl>
                                        <p:attrNameLst>
                                          <p:attrName>fill.type</p:attrName>
                                        </p:attrNameLst>
                                      </p:cBhvr>
                                      <p:to>
                                        <p:strVal val="solid"/>
                                      </p:to>
                                    </p:set>
                                  </p:childTnLst>
                                </p:cTn>
                              </p:par>
                            </p:childTnLst>
                          </p:cTn>
                        </p:par>
                        <p:par>
                          <p:cTn id="39" fill="hold">
                            <p:stCondLst>
                              <p:cond delay="5000"/>
                            </p:stCondLst>
                            <p:childTnLst>
                              <p:par>
                                <p:cTn id="40" presetID="22" presetClass="emph" presetSubtype="0" fill="hold" grpId="2" nodeType="afterEffect">
                                  <p:stCondLst>
                                    <p:cond delay="0"/>
                                  </p:stCondLst>
                                  <p:childTnLst>
                                    <p:animClr clrSpc="hsl" dir="cw">
                                      <p:cBhvr override="childStyle">
                                        <p:cTn id="41" dur="3000" fill="hold"/>
                                        <p:tgtEl>
                                          <p:spTgt spid="261123"/>
                                        </p:tgtEl>
                                        <p:attrNameLst>
                                          <p:attrName>style.color</p:attrName>
                                        </p:attrNameLst>
                                      </p:cBhvr>
                                      <p:by>
                                        <p:hsl h="-7200000" s="0" l="0"/>
                                      </p:by>
                                    </p:animClr>
                                    <p:animClr clrSpc="hsl" dir="cw">
                                      <p:cBhvr>
                                        <p:cTn id="42" dur="3000" fill="hold"/>
                                        <p:tgtEl>
                                          <p:spTgt spid="261123"/>
                                        </p:tgtEl>
                                        <p:attrNameLst>
                                          <p:attrName>fillcolor</p:attrName>
                                        </p:attrNameLst>
                                      </p:cBhvr>
                                      <p:by>
                                        <p:hsl h="-7200000" s="0" l="0"/>
                                      </p:by>
                                    </p:animClr>
                                    <p:animClr clrSpc="hsl" dir="cw">
                                      <p:cBhvr>
                                        <p:cTn id="43" dur="3000" fill="hold"/>
                                        <p:tgtEl>
                                          <p:spTgt spid="261123"/>
                                        </p:tgtEl>
                                        <p:attrNameLst>
                                          <p:attrName>stroke.color</p:attrName>
                                        </p:attrNameLst>
                                      </p:cBhvr>
                                      <p:by>
                                        <p:hsl h="-7200000" s="0" l="0"/>
                                      </p:by>
                                    </p:animClr>
                                    <p:set>
                                      <p:cBhvr>
                                        <p:cTn id="44" dur="3000" fill="hold"/>
                                        <p:tgtEl>
                                          <p:spTgt spid="261123"/>
                                        </p:tgtEl>
                                        <p:attrNameLst>
                                          <p:attrName>fill.type</p:attrName>
                                        </p:attrNameLst>
                                      </p:cBhvr>
                                      <p:to>
                                        <p:strVal val="solid"/>
                                      </p:to>
                                    </p:set>
                                  </p:childTnLst>
                                </p:cTn>
                              </p:par>
                            </p:childTnLst>
                          </p:cTn>
                        </p:par>
                        <p:par>
                          <p:cTn id="45" fill="hold">
                            <p:stCondLst>
                              <p:cond delay="8000"/>
                            </p:stCondLst>
                            <p:childTnLst>
                              <p:par>
                                <p:cTn id="46" presetID="22" presetClass="emph" presetSubtype="0" fill="hold" grpId="3" nodeType="afterEffect">
                                  <p:stCondLst>
                                    <p:cond delay="0"/>
                                  </p:stCondLst>
                                  <p:childTnLst>
                                    <p:animClr clrSpc="hsl" dir="cw">
                                      <p:cBhvr override="childStyle">
                                        <p:cTn id="47" dur="3000" fill="hold"/>
                                        <p:tgtEl>
                                          <p:spTgt spid="261123"/>
                                        </p:tgtEl>
                                        <p:attrNameLst>
                                          <p:attrName>style.color</p:attrName>
                                        </p:attrNameLst>
                                      </p:cBhvr>
                                      <p:by>
                                        <p:hsl h="-7200000" s="0" l="0"/>
                                      </p:by>
                                    </p:animClr>
                                    <p:animClr clrSpc="hsl" dir="cw">
                                      <p:cBhvr>
                                        <p:cTn id="48" dur="3000" fill="hold"/>
                                        <p:tgtEl>
                                          <p:spTgt spid="261123"/>
                                        </p:tgtEl>
                                        <p:attrNameLst>
                                          <p:attrName>fillcolor</p:attrName>
                                        </p:attrNameLst>
                                      </p:cBhvr>
                                      <p:by>
                                        <p:hsl h="-7200000" s="0" l="0"/>
                                      </p:by>
                                    </p:animClr>
                                    <p:animClr clrSpc="hsl" dir="cw">
                                      <p:cBhvr>
                                        <p:cTn id="49" dur="3000" fill="hold"/>
                                        <p:tgtEl>
                                          <p:spTgt spid="261123"/>
                                        </p:tgtEl>
                                        <p:attrNameLst>
                                          <p:attrName>stroke.color</p:attrName>
                                        </p:attrNameLst>
                                      </p:cBhvr>
                                      <p:by>
                                        <p:hsl h="-7200000" s="0" l="0"/>
                                      </p:by>
                                    </p:animClr>
                                    <p:set>
                                      <p:cBhvr>
                                        <p:cTn id="50" dur="3000" fill="hold"/>
                                        <p:tgtEl>
                                          <p:spTgt spid="261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261123" grpId="1"/>
      <p:bldP spid="261123" grpId="2"/>
      <p:bldP spid="261123" grpId="3"/>
      <p:bldP spid="261124" grpId="0"/>
      <p:bldP spid="261134" grpId="0"/>
      <p:bldP spid="2611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34962"/>
            <a:ext cx="8534400" cy="579438"/>
          </a:xfrm>
          <a:noFill/>
          <a:ln/>
        </p:spPr>
        <p:txBody>
          <a:bodyPr>
            <a:normAutofit fontScale="90000"/>
          </a:bodyPr>
          <a:lstStyle/>
          <a:p>
            <a:pPr lvl="0">
              <a:defRPr/>
            </a:pPr>
            <a:r>
              <a:rPr lang="en-US" b="1" dirty="0" smtClean="0">
                <a:latin typeface="Times New Roman" pitchFamily="18" charset="0"/>
                <a:cs typeface="Times New Roman" pitchFamily="18" charset="0"/>
              </a:rPr>
              <a:t>        MỘT SỐ BIỆN PHÁP AN TOÀN</a:t>
            </a:r>
            <a:endParaRPr lang="en-US" b="1" dirty="0">
              <a:latin typeface="Times New Roman" pitchFamily="18" charset="0"/>
              <a:cs typeface="Times New Roman" pitchFamily="18" charset="0"/>
            </a:endParaRPr>
          </a:p>
        </p:txBody>
      </p:sp>
      <p:sp>
        <p:nvSpPr>
          <p:cNvPr id="20483" name="Text Box 3"/>
          <p:cNvSpPr txBox="1">
            <a:spLocks noChangeArrowheads="1"/>
          </p:cNvSpPr>
          <p:nvPr/>
        </p:nvSpPr>
        <p:spPr bwMode="auto">
          <a:xfrm>
            <a:off x="304800" y="2362200"/>
            <a:ext cx="8534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484" name="Text Box 4"/>
          <p:cNvSpPr txBox="1">
            <a:spLocks noChangeArrowheads="1"/>
          </p:cNvSpPr>
          <p:nvPr/>
        </p:nvSpPr>
        <p:spPr bwMode="auto">
          <a:xfrm>
            <a:off x="152400" y="1295400"/>
            <a:ext cx="9205946" cy="5355312"/>
          </a:xfrm>
          <a:prstGeom prst="rect">
            <a:avLst/>
          </a:prstGeom>
          <a:noFill/>
          <a:ln w="9525">
            <a:noFill/>
            <a:miter lim="800000"/>
            <a:headEnd/>
            <a:tailEnd/>
          </a:ln>
          <a:effectLst/>
        </p:spPr>
        <p:txBody>
          <a:bodyPr wrap="square">
            <a:spAutoFit/>
          </a:bodyPr>
          <a:lstStyle/>
          <a:p>
            <a:pPr marL="342900" indent="-342900">
              <a:spcBef>
                <a:spcPct val="50000"/>
              </a:spcBef>
            </a:pPr>
            <a:r>
              <a:rPr lang="en-US" sz="3600" b="1" dirty="0">
                <a:solidFill>
                  <a:srgbClr val="FFFF00"/>
                </a:solidFill>
                <a:latin typeface="Times New Roman" pitchFamily="18" charset="0"/>
              </a:rPr>
              <a:t>    </a:t>
            </a:r>
            <a:r>
              <a:rPr lang="en-US" sz="3600" b="1" dirty="0" smtClean="0">
                <a:solidFill>
                  <a:srgbClr val="FFFF00"/>
                </a:solidFill>
                <a:latin typeface="Times New Roman" pitchFamily="18" charset="0"/>
              </a:rPr>
              <a:t> </a:t>
            </a:r>
            <a:r>
              <a:rPr lang="en-US" sz="3600" b="1" dirty="0" err="1" smtClean="0">
                <a:solidFill>
                  <a:srgbClr val="FF0000"/>
                </a:solidFill>
                <a:latin typeface="Times New Roman" pitchFamily="18" charset="0"/>
              </a:rPr>
              <a:t>Các</a:t>
            </a:r>
            <a:r>
              <a:rPr lang="en-US" sz="3600" b="1" dirty="0" smtClean="0">
                <a:solidFill>
                  <a:srgbClr val="FF0000"/>
                </a:solidFill>
                <a:latin typeface="Times New Roman" pitchFamily="18" charset="0"/>
              </a:rPr>
              <a:t> </a:t>
            </a:r>
            <a:r>
              <a:rPr lang="en-US" sz="3600" b="1" dirty="0" err="1">
                <a:solidFill>
                  <a:srgbClr val="FF0000"/>
                </a:solidFill>
                <a:latin typeface="Times New Roman" pitchFamily="18" charset="0"/>
              </a:rPr>
              <a:t>biện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pháp</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chủ</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động</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phòng</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tránh</a:t>
            </a:r>
            <a:r>
              <a:rPr lang="en-US" sz="3600" b="1" dirty="0">
                <a:solidFill>
                  <a:srgbClr val="FF0000"/>
                </a:solidFill>
                <a:latin typeface="Times New Roman" pitchFamily="18" charset="0"/>
              </a:rPr>
              <a:t>:</a:t>
            </a:r>
          </a:p>
          <a:p>
            <a:pPr marL="342900" indent="-342900">
              <a:spcBef>
                <a:spcPct val="50000"/>
              </a:spcBef>
              <a:buFont typeface="Wingdings" pitchFamily="2" charset="2"/>
              <a:buChar char="Ø"/>
            </a:pPr>
            <a:r>
              <a:rPr lang="en-US" sz="3600" b="1" dirty="0" err="1">
                <a:solidFill>
                  <a:srgbClr val="FFFF00"/>
                </a:solidFill>
                <a:latin typeface="Times New Roman" pitchFamily="18" charset="0"/>
              </a:rPr>
              <a:t>Che</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chắn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đảm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bảo</a:t>
            </a:r>
            <a:r>
              <a:rPr lang="en-US" sz="3600" b="1" dirty="0">
                <a:solidFill>
                  <a:srgbClr val="FFFF00"/>
                </a:solidFill>
                <a:latin typeface="Times New Roman" pitchFamily="18" charset="0"/>
              </a:rPr>
              <a:t> an </a:t>
            </a:r>
            <a:r>
              <a:rPr lang="en-US" sz="3600" b="1" dirty="0" err="1">
                <a:solidFill>
                  <a:srgbClr val="FFFF00"/>
                </a:solidFill>
                <a:latin typeface="Times New Roman" pitchFamily="18" charset="0"/>
              </a:rPr>
              <a:t>toàn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khoảng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cách</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với</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thiết</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bị</a:t>
            </a:r>
            <a:r>
              <a:rPr lang="en-US" sz="3600" b="1" dirty="0">
                <a:solidFill>
                  <a:srgbClr val="FFFF00"/>
                </a:solidFill>
                <a:latin typeface="Times New Roman" pitchFamily="18" charset="0"/>
              </a:rPr>
              <a:t> </a:t>
            </a:r>
            <a:r>
              <a:rPr lang="en-US" sz="3600" b="1" dirty="0" err="1" smtClean="0">
                <a:solidFill>
                  <a:srgbClr val="FFFF00"/>
                </a:solidFill>
                <a:latin typeface="Times New Roman" pitchFamily="18" charset="0"/>
              </a:rPr>
              <a:t>điện</a:t>
            </a:r>
            <a:endParaRPr lang="en-US" sz="3600" b="1" dirty="0">
              <a:solidFill>
                <a:srgbClr val="FFFF00"/>
              </a:solidFill>
              <a:latin typeface="Times New Roman" pitchFamily="18" charset="0"/>
            </a:endParaRPr>
          </a:p>
          <a:p>
            <a:pPr marL="342900" indent="-342900">
              <a:spcBef>
                <a:spcPct val="50000"/>
              </a:spcBef>
              <a:buFont typeface="Wingdings" pitchFamily="2" charset="2"/>
              <a:buChar char="Ø"/>
            </a:pPr>
            <a:r>
              <a:rPr lang="en-US" sz="3600" b="1" dirty="0" err="1">
                <a:solidFill>
                  <a:srgbClr val="FFFF00"/>
                </a:solidFill>
                <a:latin typeface="Times New Roman" pitchFamily="18" charset="0"/>
              </a:rPr>
              <a:t>Đảm</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bảo</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tốt</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cách</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thiết</a:t>
            </a:r>
            <a:r>
              <a:rPr lang="en-US" sz="3600" b="1" dirty="0">
                <a:solidFill>
                  <a:srgbClr val="FFFF00"/>
                </a:solidFill>
                <a:latin typeface="Times New Roman" pitchFamily="18" charset="0"/>
              </a:rPr>
              <a:t> </a:t>
            </a:r>
            <a:r>
              <a:rPr lang="en-US" sz="3600" b="1" dirty="0" err="1" smtClean="0">
                <a:solidFill>
                  <a:srgbClr val="FFFF00"/>
                </a:solidFill>
                <a:latin typeface="Times New Roman" pitchFamily="18" charset="0"/>
              </a:rPr>
              <a:t>bị</a:t>
            </a:r>
            <a:endParaRPr lang="en-US" sz="3600" b="1" dirty="0">
              <a:solidFill>
                <a:srgbClr val="FFFF00"/>
              </a:solidFill>
              <a:latin typeface="Times New Roman" pitchFamily="18" charset="0"/>
            </a:endParaRPr>
          </a:p>
          <a:p>
            <a:pPr marL="342900" indent="-342900">
              <a:spcBef>
                <a:spcPct val="50000"/>
              </a:spcBef>
              <a:buFont typeface="Wingdings" pitchFamily="2" charset="2"/>
              <a:buChar char="Ø"/>
            </a:pPr>
            <a:r>
              <a:rPr lang="en-US" sz="3600" b="1" dirty="0" err="1">
                <a:solidFill>
                  <a:srgbClr val="FFFF00"/>
                </a:solidFill>
                <a:latin typeface="Times New Roman" pitchFamily="18" charset="0"/>
              </a:rPr>
              <a:t>Sử</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dụng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điện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áp</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thấp</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biến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áp</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cách</a:t>
            </a:r>
            <a:r>
              <a:rPr lang="en-US" sz="3600" b="1" dirty="0">
                <a:solidFill>
                  <a:srgbClr val="FFFF00"/>
                </a:solidFill>
                <a:latin typeface="Times New Roman" pitchFamily="18" charset="0"/>
              </a:rPr>
              <a:t> </a:t>
            </a:r>
            <a:r>
              <a:rPr lang="en-US" sz="3600" b="1" dirty="0" err="1" smtClean="0">
                <a:solidFill>
                  <a:srgbClr val="FFFF00"/>
                </a:solidFill>
                <a:latin typeface="Times New Roman" pitchFamily="18" charset="0"/>
              </a:rPr>
              <a:t>ly</a:t>
            </a:r>
            <a:endParaRPr lang="en-US" sz="3600" b="1" dirty="0">
              <a:solidFill>
                <a:srgbClr val="FFFF00"/>
              </a:solidFill>
              <a:latin typeface="Times New Roman" pitchFamily="18" charset="0"/>
            </a:endParaRPr>
          </a:p>
          <a:p>
            <a:pPr marL="342900" indent="-342900">
              <a:spcBef>
                <a:spcPct val="50000"/>
              </a:spcBef>
              <a:buFont typeface="Wingdings" pitchFamily="2" charset="2"/>
              <a:buChar char="Ø"/>
            </a:pPr>
            <a:r>
              <a:rPr lang="en-US" sz="3600" b="1" dirty="0" err="1">
                <a:solidFill>
                  <a:srgbClr val="FFFF00"/>
                </a:solidFill>
                <a:latin typeface="Times New Roman" pitchFamily="18" charset="0"/>
              </a:rPr>
              <a:t>Sử</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dụng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những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biển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báo</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tín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hiệu</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nguy</a:t>
            </a:r>
            <a:r>
              <a:rPr lang="en-US" sz="3600" b="1" dirty="0">
                <a:solidFill>
                  <a:srgbClr val="FFFF00"/>
                </a:solidFill>
                <a:latin typeface="Times New Roman" pitchFamily="18" charset="0"/>
              </a:rPr>
              <a:t> </a:t>
            </a:r>
            <a:r>
              <a:rPr lang="en-US" sz="3600" b="1" dirty="0" err="1" smtClean="0">
                <a:solidFill>
                  <a:srgbClr val="FFFF00"/>
                </a:solidFill>
                <a:latin typeface="Times New Roman" pitchFamily="18" charset="0"/>
              </a:rPr>
              <a:t>hiểm</a:t>
            </a:r>
            <a:endParaRPr lang="en-US" sz="3600" b="1" dirty="0">
              <a:solidFill>
                <a:srgbClr val="FFFF00"/>
              </a:solidFill>
              <a:latin typeface="Times New Roman" pitchFamily="18" charset="0"/>
            </a:endParaRPr>
          </a:p>
          <a:p>
            <a:pPr marL="342900" indent="-342900">
              <a:spcBef>
                <a:spcPct val="50000"/>
              </a:spcBef>
              <a:buFont typeface="Wingdings" pitchFamily="2" charset="2"/>
              <a:buChar char="Ø"/>
            </a:pPr>
            <a:r>
              <a:rPr lang="en-US" sz="3600" b="1" dirty="0" err="1">
                <a:solidFill>
                  <a:srgbClr val="FFFF00"/>
                </a:solidFill>
                <a:latin typeface="Times New Roman" pitchFamily="18" charset="0"/>
              </a:rPr>
              <a:t>Sử</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dụng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phương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tiện</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phòng</a:t>
            </a:r>
            <a:r>
              <a:rPr lang="en-US" sz="3600" b="1" dirty="0">
                <a:solidFill>
                  <a:srgbClr val="FFFF00"/>
                </a:solidFill>
                <a:latin typeface="Times New Roman" pitchFamily="18" charset="0"/>
              </a:rPr>
              <a:t> </a:t>
            </a:r>
            <a:r>
              <a:rPr lang="en-US" sz="3600" b="1" dirty="0" err="1">
                <a:solidFill>
                  <a:srgbClr val="FFFF00"/>
                </a:solidFill>
                <a:latin typeface="Times New Roman" pitchFamily="18" charset="0"/>
              </a:rPr>
              <a:t>hộ</a:t>
            </a:r>
            <a:r>
              <a:rPr lang="en-US" sz="3600" b="1" dirty="0">
                <a:solidFill>
                  <a:srgbClr val="FFFF00"/>
                </a:solidFill>
                <a:latin typeface="Times New Roman" pitchFamily="18" charset="0"/>
              </a:rPr>
              <a:t>, an </a:t>
            </a:r>
            <a:r>
              <a:rPr lang="en-US" sz="3600" b="1" dirty="0" err="1">
                <a:solidFill>
                  <a:srgbClr val="FFFF00"/>
                </a:solidFill>
                <a:latin typeface="Times New Roman" pitchFamily="18" charset="0"/>
              </a:rPr>
              <a:t>toàn</a:t>
            </a:r>
            <a:endParaRPr lang="en-US" sz="3600" b="1" dirty="0">
              <a:solidFill>
                <a:srgbClr val="FFFF00"/>
              </a:solidFill>
              <a:latin typeface="Times New Roman" pitchFamily="18" charset="0"/>
            </a:endParaRPr>
          </a:p>
        </p:txBody>
      </p:sp>
      <p:pic>
        <p:nvPicPr>
          <p:cNvPr id="7" name="Picture 6" descr="MC900434750[1]"/>
          <p:cNvPicPr>
            <a:picLocks noChangeAspect="1" noChangeArrowheads="1"/>
          </p:cNvPicPr>
          <p:nvPr/>
        </p:nvPicPr>
        <p:blipFill>
          <a:blip r:embed="rId2"/>
          <a:srcRect/>
          <a:stretch>
            <a:fillRect/>
          </a:stretch>
        </p:blipFill>
        <p:spPr bwMode="auto">
          <a:xfrm>
            <a:off x="7696200" y="5791200"/>
            <a:ext cx="1143000" cy="11430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p:cTn id="7" dur="500" fill="hold"/>
                                        <p:tgtEl>
                                          <p:spTgt spid="2048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48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48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20484">
                                            <p:txEl>
                                              <p:pRg st="1" end="1"/>
                                            </p:txEl>
                                          </p:spTgt>
                                        </p:tgtEl>
                                        <p:attrNameLst>
                                          <p:attrName>style.visibility</p:attrName>
                                        </p:attrNameLst>
                                      </p:cBhvr>
                                      <p:to>
                                        <p:strVal val="visible"/>
                                      </p:to>
                                    </p:set>
                                    <p:anim calcmode="lin" valueType="num">
                                      <p:cBhvr>
                                        <p:cTn id="14" dur="500" fill="hold"/>
                                        <p:tgtEl>
                                          <p:spTgt spid="2048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048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048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20484">
                                            <p:txEl>
                                              <p:pRg st="2" end="2"/>
                                            </p:txEl>
                                          </p:spTgt>
                                        </p:tgtEl>
                                        <p:attrNameLst>
                                          <p:attrName>style.visibility</p:attrName>
                                        </p:attrNameLst>
                                      </p:cBhvr>
                                      <p:to>
                                        <p:strVal val="visible"/>
                                      </p:to>
                                    </p:set>
                                    <p:anim calcmode="lin" valueType="num">
                                      <p:cBhvr>
                                        <p:cTn id="21" dur="500" fill="hold"/>
                                        <p:tgtEl>
                                          <p:spTgt spid="2048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048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048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20484">
                                            <p:txEl>
                                              <p:pRg st="3" end="3"/>
                                            </p:txEl>
                                          </p:spTgt>
                                        </p:tgtEl>
                                        <p:attrNameLst>
                                          <p:attrName>style.visibility</p:attrName>
                                        </p:attrNameLst>
                                      </p:cBhvr>
                                      <p:to>
                                        <p:strVal val="visible"/>
                                      </p:to>
                                    </p:set>
                                    <p:anim calcmode="lin" valueType="num">
                                      <p:cBhvr>
                                        <p:cTn id="28" dur="500" fill="hold"/>
                                        <p:tgtEl>
                                          <p:spTgt spid="2048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048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048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0484">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0" nodeType="afterEffect">
                                  <p:stCondLst>
                                    <p:cond delay="0"/>
                                  </p:stCondLst>
                                  <p:childTnLst>
                                    <p:set>
                                      <p:cBhvr>
                                        <p:cTn id="34" dur="1" fill="hold">
                                          <p:stCondLst>
                                            <p:cond delay="0"/>
                                          </p:stCondLst>
                                        </p:cTn>
                                        <p:tgtEl>
                                          <p:spTgt spid="20484">
                                            <p:txEl>
                                              <p:pRg st="4" end="4"/>
                                            </p:txEl>
                                          </p:spTgt>
                                        </p:tgtEl>
                                        <p:attrNameLst>
                                          <p:attrName>style.visibility</p:attrName>
                                        </p:attrNameLst>
                                      </p:cBhvr>
                                      <p:to>
                                        <p:strVal val="visible"/>
                                      </p:to>
                                    </p:set>
                                    <p:anim calcmode="lin" valueType="num">
                                      <p:cBhvr>
                                        <p:cTn id="35" dur="500" fill="hold"/>
                                        <p:tgtEl>
                                          <p:spTgt spid="2048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2048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2048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20484">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grpId="0" nodeType="afterEffect">
                                  <p:stCondLst>
                                    <p:cond delay="0"/>
                                  </p:stCondLst>
                                  <p:childTnLst>
                                    <p:set>
                                      <p:cBhvr>
                                        <p:cTn id="41" dur="1" fill="hold">
                                          <p:stCondLst>
                                            <p:cond delay="0"/>
                                          </p:stCondLst>
                                        </p:cTn>
                                        <p:tgtEl>
                                          <p:spTgt spid="20484">
                                            <p:txEl>
                                              <p:pRg st="5" end="5"/>
                                            </p:txEl>
                                          </p:spTgt>
                                        </p:tgtEl>
                                        <p:attrNameLst>
                                          <p:attrName>style.visibility</p:attrName>
                                        </p:attrNameLst>
                                      </p:cBhvr>
                                      <p:to>
                                        <p:strVal val="visible"/>
                                      </p:to>
                                    </p:set>
                                    <p:anim calcmode="lin" valueType="num">
                                      <p:cBhvr>
                                        <p:cTn id="42" dur="500" fill="hold"/>
                                        <p:tgtEl>
                                          <p:spTgt spid="2048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048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048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048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FSB_Background04"/>
          <p:cNvPicPr>
            <a:picLocks noChangeAspect="1" noChangeArrowheads="1"/>
          </p:cNvPicPr>
          <p:nvPr/>
        </p:nvPicPr>
        <p:blipFill>
          <a:blip r:embed="rId2"/>
          <a:srcRect/>
          <a:stretch>
            <a:fillRect/>
          </a:stretch>
        </p:blipFill>
        <p:spPr bwMode="auto">
          <a:xfrm>
            <a:off x="0" y="0"/>
            <a:ext cx="9144000" cy="6858000"/>
          </a:xfrm>
          <a:prstGeom prst="rect">
            <a:avLst/>
          </a:prstGeom>
          <a:noFill/>
          <a:ln w="57150" cmpd="thinThick">
            <a:solidFill>
              <a:srgbClr val="0D04C4"/>
            </a:solidFill>
            <a:miter lim="800000"/>
            <a:headEnd/>
            <a:tailEnd/>
          </a:ln>
        </p:spPr>
      </p:pic>
      <p:sp>
        <p:nvSpPr>
          <p:cNvPr id="3076" name="Rectangle 4"/>
          <p:cNvSpPr>
            <a:spLocks noGrp="1" noChangeArrowheads="1"/>
          </p:cNvSpPr>
          <p:nvPr>
            <p:ph sz="half" idx="1"/>
          </p:nvPr>
        </p:nvSpPr>
        <p:spPr>
          <a:xfrm>
            <a:off x="0" y="381000"/>
            <a:ext cx="9144000" cy="6324600"/>
          </a:xfrm>
        </p:spPr>
        <p:txBody>
          <a:bodyPr>
            <a:noAutofit/>
          </a:bodyPr>
          <a:lstStyle/>
          <a:p>
            <a:pPr marL="582930" indent="-514350">
              <a:lnSpc>
                <a:spcPct val="80000"/>
              </a:lnSpc>
              <a:buNone/>
            </a:pPr>
            <a:r>
              <a:rPr lang="en-US" sz="3600" b="1" dirty="0" smtClean="0">
                <a:solidFill>
                  <a:schemeClr val="tx2">
                    <a:lumMod val="25000"/>
                  </a:schemeClr>
                </a:solidFill>
              </a:rPr>
              <a:t>1.Chỉ </a:t>
            </a:r>
            <a:r>
              <a:rPr lang="en-US" sz="3600" b="1" dirty="0" err="1">
                <a:solidFill>
                  <a:schemeClr val="tx2">
                    <a:lumMod val="25000"/>
                  </a:schemeClr>
                </a:solidFill>
              </a:rPr>
              <a:t>làm</a:t>
            </a:r>
            <a:r>
              <a:rPr lang="en-US" sz="3600" b="1" dirty="0">
                <a:solidFill>
                  <a:schemeClr val="tx2">
                    <a:lumMod val="25000"/>
                  </a:schemeClr>
                </a:solidFill>
              </a:rPr>
              <a:t> </a:t>
            </a:r>
            <a:r>
              <a:rPr lang="en-US" sz="3600" b="1" dirty="0" err="1">
                <a:solidFill>
                  <a:schemeClr val="tx2">
                    <a:lumMod val="25000"/>
                  </a:schemeClr>
                </a:solidFill>
              </a:rPr>
              <a:t>thí</a:t>
            </a:r>
            <a:r>
              <a:rPr lang="en-US" sz="3600" b="1" dirty="0">
                <a:solidFill>
                  <a:schemeClr val="tx2">
                    <a:lumMod val="25000"/>
                  </a:schemeClr>
                </a:solidFill>
              </a:rPr>
              <a:t> </a:t>
            </a:r>
            <a:r>
              <a:rPr lang="en-US" sz="3600" b="1" dirty="0" err="1">
                <a:solidFill>
                  <a:schemeClr val="tx2">
                    <a:lumMod val="25000"/>
                  </a:schemeClr>
                </a:solidFill>
              </a:rPr>
              <a:t>nghiệm</a:t>
            </a:r>
            <a:r>
              <a:rPr lang="en-US" sz="3600" b="1" dirty="0">
                <a:solidFill>
                  <a:schemeClr val="tx2">
                    <a:lumMod val="25000"/>
                  </a:schemeClr>
                </a:solidFill>
              </a:rPr>
              <a:t> </a:t>
            </a:r>
            <a:r>
              <a:rPr lang="en-US" sz="3600" b="1" dirty="0" err="1">
                <a:solidFill>
                  <a:schemeClr val="tx2">
                    <a:lumMod val="25000"/>
                  </a:schemeClr>
                </a:solidFill>
              </a:rPr>
              <a:t>với</a:t>
            </a:r>
            <a:r>
              <a:rPr lang="en-US" sz="3600" b="1" dirty="0">
                <a:solidFill>
                  <a:schemeClr val="tx2">
                    <a:lumMod val="25000"/>
                  </a:schemeClr>
                </a:solidFill>
              </a:rPr>
              <a:t> </a:t>
            </a:r>
            <a:r>
              <a:rPr lang="en-US" sz="3600" b="1" dirty="0" err="1">
                <a:solidFill>
                  <a:schemeClr val="tx2">
                    <a:lumMod val="25000"/>
                  </a:schemeClr>
                </a:solidFill>
              </a:rPr>
              <a:t>các</a:t>
            </a:r>
            <a:r>
              <a:rPr lang="en-US" sz="3600" b="1" dirty="0">
                <a:solidFill>
                  <a:schemeClr val="tx2">
                    <a:lumMod val="25000"/>
                  </a:schemeClr>
                </a:solidFill>
              </a:rPr>
              <a:t> </a:t>
            </a:r>
            <a:r>
              <a:rPr lang="en-US" sz="3600" b="1" dirty="0" err="1">
                <a:solidFill>
                  <a:schemeClr val="tx2">
                    <a:lumMod val="25000"/>
                  </a:schemeClr>
                </a:solidFill>
              </a:rPr>
              <a:t>nguồn</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t>
            </a:r>
            <a:r>
              <a:rPr lang="en-US" sz="3600" b="1" dirty="0" err="1">
                <a:solidFill>
                  <a:schemeClr val="tx2">
                    <a:lumMod val="25000"/>
                  </a:schemeClr>
                </a:solidFill>
              </a:rPr>
              <a:t>với</a:t>
            </a:r>
            <a:r>
              <a:rPr lang="en-US" sz="3600" b="1" dirty="0">
                <a:solidFill>
                  <a:schemeClr val="tx2">
                    <a:lumMod val="25000"/>
                  </a:schemeClr>
                </a:solidFill>
              </a:rPr>
              <a:t> </a:t>
            </a:r>
            <a:r>
              <a:rPr lang="en-US" sz="3600" b="1" dirty="0" err="1">
                <a:solidFill>
                  <a:schemeClr val="tx2">
                    <a:lumMod val="25000"/>
                  </a:schemeClr>
                </a:solidFill>
              </a:rPr>
              <a:t>hiệu</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t>
            </a:r>
            <a:r>
              <a:rPr lang="en-US" sz="3600" b="1" dirty="0" err="1">
                <a:solidFill>
                  <a:schemeClr val="tx2">
                    <a:lumMod val="25000"/>
                  </a:schemeClr>
                </a:solidFill>
              </a:rPr>
              <a:t>thế</a:t>
            </a:r>
            <a:r>
              <a:rPr lang="en-US" sz="3600" b="1" dirty="0">
                <a:solidFill>
                  <a:schemeClr val="tx2">
                    <a:lumMod val="25000"/>
                  </a:schemeClr>
                </a:solidFill>
              </a:rPr>
              <a:t> </a:t>
            </a:r>
            <a:r>
              <a:rPr lang="en-US" sz="3600" b="1" dirty="0" err="1">
                <a:solidFill>
                  <a:schemeClr val="tx2">
                    <a:lumMod val="25000"/>
                  </a:schemeClr>
                </a:solidFill>
              </a:rPr>
              <a:t>dưới</a:t>
            </a:r>
            <a:r>
              <a:rPr lang="en-US" sz="3600" b="1" dirty="0">
                <a:solidFill>
                  <a:schemeClr val="tx2">
                    <a:lumMod val="25000"/>
                  </a:schemeClr>
                </a:solidFill>
              </a:rPr>
              <a:t> </a:t>
            </a:r>
            <a:r>
              <a:rPr lang="en-US" sz="3600" b="1" dirty="0" smtClean="0">
                <a:solidFill>
                  <a:schemeClr val="tx2">
                    <a:lumMod val="25000"/>
                  </a:schemeClr>
                </a:solidFill>
              </a:rPr>
              <a:t>40V</a:t>
            </a:r>
          </a:p>
          <a:p>
            <a:pPr marL="582930" indent="-514350">
              <a:lnSpc>
                <a:spcPct val="80000"/>
              </a:lnSpc>
              <a:buNone/>
            </a:pPr>
            <a:r>
              <a:rPr lang="en-US" sz="3600" b="1" dirty="0" smtClean="0">
                <a:solidFill>
                  <a:schemeClr val="tx2">
                    <a:lumMod val="25000"/>
                  </a:schemeClr>
                </a:solidFill>
              </a:rPr>
              <a:t>2</a:t>
            </a:r>
            <a:r>
              <a:rPr lang="en-US" sz="3600" b="1" dirty="0">
                <a:solidFill>
                  <a:schemeClr val="tx2">
                    <a:lumMod val="25000"/>
                  </a:schemeClr>
                </a:solidFill>
              </a:rPr>
              <a:t>. </a:t>
            </a:r>
            <a:r>
              <a:rPr lang="en-US" sz="3600" b="1" dirty="0" err="1">
                <a:solidFill>
                  <a:schemeClr val="tx2">
                    <a:lumMod val="25000"/>
                  </a:schemeClr>
                </a:solidFill>
              </a:rPr>
              <a:t>Phải</a:t>
            </a:r>
            <a:r>
              <a:rPr lang="en-US" sz="3600" b="1" dirty="0">
                <a:solidFill>
                  <a:schemeClr val="tx2">
                    <a:lumMod val="25000"/>
                  </a:schemeClr>
                </a:solidFill>
              </a:rPr>
              <a:t> </a:t>
            </a:r>
            <a:r>
              <a:rPr lang="en-US" sz="3600" b="1" dirty="0" err="1">
                <a:solidFill>
                  <a:schemeClr val="tx2">
                    <a:lumMod val="25000"/>
                  </a:schemeClr>
                </a:solidFill>
              </a:rPr>
              <a:t>sử</a:t>
            </a:r>
            <a:r>
              <a:rPr lang="en-US" sz="3600" b="1" dirty="0">
                <a:solidFill>
                  <a:schemeClr val="tx2">
                    <a:lumMod val="25000"/>
                  </a:schemeClr>
                </a:solidFill>
              </a:rPr>
              <a:t> </a:t>
            </a:r>
            <a:r>
              <a:rPr lang="en-US" sz="3600" b="1" dirty="0" err="1">
                <a:solidFill>
                  <a:schemeClr val="tx2">
                    <a:lumMod val="25000"/>
                  </a:schemeClr>
                </a:solidFill>
              </a:rPr>
              <a:t>dụng</a:t>
            </a:r>
            <a:r>
              <a:rPr lang="en-US" sz="3600" b="1" dirty="0">
                <a:solidFill>
                  <a:schemeClr val="tx2">
                    <a:lumMod val="25000"/>
                  </a:schemeClr>
                </a:solidFill>
              </a:rPr>
              <a:t> </a:t>
            </a:r>
            <a:r>
              <a:rPr lang="en-US" sz="3600" b="1" dirty="0" err="1">
                <a:solidFill>
                  <a:schemeClr val="tx2">
                    <a:lumMod val="25000"/>
                  </a:schemeClr>
                </a:solidFill>
              </a:rPr>
              <a:t>các</a:t>
            </a:r>
            <a:r>
              <a:rPr lang="en-US" sz="3600" b="1" dirty="0">
                <a:solidFill>
                  <a:schemeClr val="tx2">
                    <a:lumMod val="25000"/>
                  </a:schemeClr>
                </a:solidFill>
              </a:rPr>
              <a:t> </a:t>
            </a:r>
            <a:r>
              <a:rPr lang="en-US" sz="3600" b="1" dirty="0" err="1">
                <a:solidFill>
                  <a:schemeClr val="tx2">
                    <a:lumMod val="25000"/>
                  </a:schemeClr>
                </a:solidFill>
              </a:rPr>
              <a:t>dây</a:t>
            </a:r>
            <a:r>
              <a:rPr lang="en-US" sz="3600" b="1" dirty="0">
                <a:solidFill>
                  <a:schemeClr val="tx2">
                    <a:lumMod val="25000"/>
                  </a:schemeClr>
                </a:solidFill>
              </a:rPr>
              <a:t> </a:t>
            </a:r>
            <a:r>
              <a:rPr lang="en-US" sz="3600" b="1" dirty="0" err="1">
                <a:solidFill>
                  <a:schemeClr val="tx2">
                    <a:lumMod val="25000"/>
                  </a:schemeClr>
                </a:solidFill>
              </a:rPr>
              <a:t>dẫn</a:t>
            </a:r>
            <a:r>
              <a:rPr lang="en-US" sz="3600" b="1" dirty="0">
                <a:solidFill>
                  <a:schemeClr val="tx2">
                    <a:lumMod val="25000"/>
                  </a:schemeClr>
                </a:solidFill>
              </a:rPr>
              <a:t> </a:t>
            </a:r>
            <a:r>
              <a:rPr lang="en-US" sz="3600" b="1" dirty="0" err="1">
                <a:solidFill>
                  <a:schemeClr val="tx2">
                    <a:lumMod val="25000"/>
                  </a:schemeClr>
                </a:solidFill>
              </a:rPr>
              <a:t>có</a:t>
            </a:r>
            <a:r>
              <a:rPr lang="en-US" sz="3600" b="1" dirty="0">
                <a:solidFill>
                  <a:schemeClr val="tx2">
                    <a:lumMod val="25000"/>
                  </a:schemeClr>
                </a:solidFill>
              </a:rPr>
              <a:t> </a:t>
            </a:r>
            <a:r>
              <a:rPr lang="en-US" sz="3600" b="1" dirty="0" err="1">
                <a:solidFill>
                  <a:schemeClr val="tx2">
                    <a:lumMod val="25000"/>
                  </a:schemeClr>
                </a:solidFill>
              </a:rPr>
              <a:t>vỏ</a:t>
            </a:r>
            <a:r>
              <a:rPr lang="en-US" sz="3600" b="1" dirty="0">
                <a:solidFill>
                  <a:schemeClr val="tx2">
                    <a:lumMod val="25000"/>
                  </a:schemeClr>
                </a:solidFill>
              </a:rPr>
              <a:t> </a:t>
            </a:r>
            <a:r>
              <a:rPr lang="en-US" sz="3600" b="1" dirty="0" err="1">
                <a:solidFill>
                  <a:schemeClr val="tx2">
                    <a:lumMod val="25000"/>
                  </a:schemeClr>
                </a:solidFill>
              </a:rPr>
              <a:t>bọc</a:t>
            </a:r>
            <a:r>
              <a:rPr lang="en-US" sz="3600" b="1" dirty="0">
                <a:solidFill>
                  <a:schemeClr val="tx2">
                    <a:lumMod val="25000"/>
                  </a:schemeClr>
                </a:solidFill>
              </a:rPr>
              <a:t> </a:t>
            </a:r>
            <a:r>
              <a:rPr lang="en-US" sz="3600" b="1" dirty="0" err="1">
                <a:solidFill>
                  <a:schemeClr val="tx2">
                    <a:lumMod val="25000"/>
                  </a:schemeClr>
                </a:solidFill>
              </a:rPr>
              <a:t>cách</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t>
            </a:r>
            <a:r>
              <a:rPr lang="en-US" sz="3600" b="1" dirty="0" err="1">
                <a:solidFill>
                  <a:schemeClr val="tx2">
                    <a:lumMod val="25000"/>
                  </a:schemeClr>
                </a:solidFill>
              </a:rPr>
              <a:t>phù</a:t>
            </a:r>
            <a:r>
              <a:rPr lang="en-US" sz="3600" b="1" dirty="0">
                <a:solidFill>
                  <a:schemeClr val="tx2">
                    <a:lumMod val="25000"/>
                  </a:schemeClr>
                </a:solidFill>
              </a:rPr>
              <a:t> </a:t>
            </a:r>
            <a:r>
              <a:rPr lang="en-US" sz="3600" b="1" dirty="0" err="1" smtClean="0">
                <a:solidFill>
                  <a:schemeClr val="tx2">
                    <a:lumMod val="25000"/>
                  </a:schemeClr>
                </a:solidFill>
              </a:rPr>
              <a:t>hợp</a:t>
            </a:r>
            <a:endParaRPr lang="en-US" sz="3600" b="1" dirty="0" smtClean="0">
              <a:solidFill>
                <a:schemeClr val="tx2">
                  <a:lumMod val="25000"/>
                </a:schemeClr>
              </a:solidFill>
            </a:endParaRPr>
          </a:p>
          <a:p>
            <a:pPr>
              <a:lnSpc>
                <a:spcPct val="80000"/>
              </a:lnSpc>
              <a:buFontTx/>
              <a:buNone/>
            </a:pPr>
            <a:r>
              <a:rPr lang="en-US" sz="3600" b="1" dirty="0" smtClean="0">
                <a:solidFill>
                  <a:schemeClr val="tx2">
                    <a:lumMod val="25000"/>
                  </a:schemeClr>
                </a:solidFill>
              </a:rPr>
              <a:t>3</a:t>
            </a:r>
            <a:r>
              <a:rPr lang="en-US" sz="3600" b="1" dirty="0">
                <a:solidFill>
                  <a:schemeClr val="tx2">
                    <a:lumMod val="25000"/>
                  </a:schemeClr>
                </a:solidFill>
              </a:rPr>
              <a:t>. </a:t>
            </a:r>
            <a:r>
              <a:rPr lang="en-US" sz="3600" b="1" dirty="0" err="1" smtClean="0">
                <a:solidFill>
                  <a:schemeClr val="tx2">
                    <a:lumMod val="25000"/>
                  </a:schemeClr>
                </a:solidFill>
              </a:rPr>
              <a:t>Mắc</a:t>
            </a:r>
            <a:r>
              <a:rPr lang="en-US" sz="3600" b="1" dirty="0" smtClean="0">
                <a:solidFill>
                  <a:schemeClr val="tx2">
                    <a:lumMod val="25000"/>
                  </a:schemeClr>
                </a:solidFill>
              </a:rPr>
              <a:t> </a:t>
            </a:r>
            <a:r>
              <a:rPr lang="en-US" sz="3600" b="1" dirty="0" err="1" smtClean="0">
                <a:solidFill>
                  <a:schemeClr val="tx2">
                    <a:lumMod val="25000"/>
                  </a:schemeClr>
                </a:solidFill>
              </a:rPr>
              <a:t>thiết</a:t>
            </a:r>
            <a:r>
              <a:rPr lang="en-US" sz="3600" b="1" dirty="0" smtClean="0">
                <a:solidFill>
                  <a:schemeClr val="tx2">
                    <a:lumMod val="25000"/>
                  </a:schemeClr>
                </a:solidFill>
              </a:rPr>
              <a:t> </a:t>
            </a:r>
            <a:r>
              <a:rPr lang="en-US" sz="3600" b="1" dirty="0" err="1" smtClean="0">
                <a:solidFill>
                  <a:schemeClr val="tx2">
                    <a:lumMod val="25000"/>
                  </a:schemeClr>
                </a:solidFill>
              </a:rPr>
              <a:t>bị</a:t>
            </a:r>
            <a:r>
              <a:rPr lang="en-US" sz="3600" b="1" dirty="0" smtClean="0">
                <a:solidFill>
                  <a:schemeClr val="tx2">
                    <a:lumMod val="25000"/>
                  </a:schemeClr>
                </a:solidFill>
              </a:rPr>
              <a:t> </a:t>
            </a:r>
            <a:r>
              <a:rPr lang="en-US" sz="3600" b="1" dirty="0" err="1" smtClean="0">
                <a:solidFill>
                  <a:schemeClr val="tx2">
                    <a:lumMod val="25000"/>
                  </a:schemeClr>
                </a:solidFill>
              </a:rPr>
              <a:t>bảo</a:t>
            </a:r>
            <a:r>
              <a:rPr lang="en-US" sz="3600" b="1" dirty="0" smtClean="0">
                <a:solidFill>
                  <a:schemeClr val="tx2">
                    <a:lumMod val="25000"/>
                  </a:schemeClr>
                </a:solidFill>
              </a:rPr>
              <a:t> </a:t>
            </a:r>
            <a:r>
              <a:rPr lang="en-US" sz="3600" b="1" dirty="0" err="1" smtClean="0">
                <a:solidFill>
                  <a:schemeClr val="tx2">
                    <a:lumMod val="25000"/>
                  </a:schemeClr>
                </a:solidFill>
              </a:rPr>
              <a:t>vệ</a:t>
            </a:r>
            <a:r>
              <a:rPr lang="en-US" sz="3600" b="1" dirty="0" smtClean="0">
                <a:solidFill>
                  <a:schemeClr val="tx2">
                    <a:lumMod val="25000"/>
                  </a:schemeClr>
                </a:solidFill>
              </a:rPr>
              <a:t> </a:t>
            </a:r>
            <a:r>
              <a:rPr lang="en-US" sz="3600" b="1" dirty="0" err="1" smtClean="0">
                <a:solidFill>
                  <a:schemeClr val="tx2">
                    <a:lumMod val="25000"/>
                  </a:schemeClr>
                </a:solidFill>
              </a:rPr>
              <a:t>cho</a:t>
            </a:r>
            <a:r>
              <a:rPr lang="en-US" sz="3600" b="1" dirty="0" smtClean="0">
                <a:solidFill>
                  <a:schemeClr val="tx2">
                    <a:lumMod val="25000"/>
                  </a:schemeClr>
                </a:solidFill>
              </a:rPr>
              <a:t> </a:t>
            </a:r>
            <a:r>
              <a:rPr lang="en-US" sz="3600" b="1" dirty="0" err="1" smtClean="0">
                <a:solidFill>
                  <a:schemeClr val="tx2">
                    <a:lumMod val="25000"/>
                  </a:schemeClr>
                </a:solidFill>
              </a:rPr>
              <a:t>dụng</a:t>
            </a:r>
            <a:r>
              <a:rPr lang="en-US" sz="3600" b="1" dirty="0" smtClean="0">
                <a:solidFill>
                  <a:schemeClr val="tx2">
                    <a:lumMod val="25000"/>
                  </a:schemeClr>
                </a:solidFill>
              </a:rPr>
              <a:t> </a:t>
            </a:r>
            <a:r>
              <a:rPr lang="en-US" sz="3600" b="1" dirty="0" err="1" smtClean="0">
                <a:solidFill>
                  <a:schemeClr val="tx2">
                    <a:lumMod val="25000"/>
                  </a:schemeClr>
                </a:solidFill>
              </a:rPr>
              <a:t>cụ</a:t>
            </a:r>
            <a:r>
              <a:rPr lang="en-US" sz="3600" b="1" dirty="0" smtClean="0">
                <a:solidFill>
                  <a:schemeClr val="tx2">
                    <a:lumMod val="25000"/>
                  </a:schemeClr>
                </a:solidFill>
              </a:rPr>
              <a:t> </a:t>
            </a:r>
            <a:r>
              <a:rPr lang="en-US" sz="3600" b="1" dirty="0" err="1" smtClean="0">
                <a:solidFill>
                  <a:schemeClr val="tx2">
                    <a:lumMod val="25000"/>
                  </a:schemeClr>
                </a:solidFill>
              </a:rPr>
              <a:t>điện</a:t>
            </a:r>
            <a:r>
              <a:rPr lang="en-US" sz="3600" b="1" dirty="0" smtClean="0">
                <a:solidFill>
                  <a:schemeClr val="tx2">
                    <a:lumMod val="25000"/>
                  </a:schemeClr>
                </a:solidFill>
              </a:rPr>
              <a:t> </a:t>
            </a:r>
            <a:r>
              <a:rPr lang="en-US" sz="3600" b="1" dirty="0" err="1" smtClean="0">
                <a:solidFill>
                  <a:schemeClr val="tx2">
                    <a:lumMod val="25000"/>
                  </a:schemeClr>
                </a:solidFill>
              </a:rPr>
              <a:t>như</a:t>
            </a:r>
            <a:r>
              <a:rPr lang="en-US" sz="3600" b="1" dirty="0" smtClean="0">
                <a:solidFill>
                  <a:schemeClr val="tx2">
                    <a:lumMod val="25000"/>
                  </a:schemeClr>
                </a:solidFill>
              </a:rPr>
              <a:t>: </a:t>
            </a:r>
            <a:r>
              <a:rPr lang="en-US" sz="3600" b="1" dirty="0" err="1" smtClean="0">
                <a:solidFill>
                  <a:schemeClr val="tx2">
                    <a:lumMod val="25000"/>
                  </a:schemeClr>
                </a:solidFill>
              </a:rPr>
              <a:t>Cầu</a:t>
            </a:r>
            <a:r>
              <a:rPr lang="en-US" sz="3600" b="1" dirty="0" smtClean="0">
                <a:solidFill>
                  <a:schemeClr val="tx2">
                    <a:lumMod val="25000"/>
                  </a:schemeClr>
                </a:solidFill>
              </a:rPr>
              <a:t> </a:t>
            </a:r>
            <a:r>
              <a:rPr lang="en-US" sz="3600" b="1" dirty="0" err="1" smtClean="0">
                <a:solidFill>
                  <a:schemeClr val="tx2">
                    <a:lumMod val="25000"/>
                  </a:schemeClr>
                </a:solidFill>
              </a:rPr>
              <a:t>chì</a:t>
            </a:r>
            <a:r>
              <a:rPr lang="en-US" sz="3600" b="1" dirty="0" smtClean="0">
                <a:solidFill>
                  <a:schemeClr val="tx2">
                    <a:lumMod val="25000"/>
                  </a:schemeClr>
                </a:solidFill>
              </a:rPr>
              <a:t>, </a:t>
            </a:r>
            <a:r>
              <a:rPr lang="en-US" sz="3600" b="1" dirty="0" err="1" smtClean="0">
                <a:solidFill>
                  <a:schemeClr val="tx2">
                    <a:lumMod val="25000"/>
                  </a:schemeClr>
                </a:solidFill>
              </a:rPr>
              <a:t>cầu</a:t>
            </a:r>
            <a:r>
              <a:rPr lang="en-US" sz="3600" b="1" dirty="0" smtClean="0">
                <a:solidFill>
                  <a:schemeClr val="tx2">
                    <a:lumMod val="25000"/>
                  </a:schemeClr>
                </a:solidFill>
              </a:rPr>
              <a:t> </a:t>
            </a:r>
            <a:r>
              <a:rPr lang="en-US" sz="3600" b="1" dirty="0" err="1" smtClean="0">
                <a:solidFill>
                  <a:schemeClr val="tx2">
                    <a:lumMod val="25000"/>
                  </a:schemeClr>
                </a:solidFill>
              </a:rPr>
              <a:t>dao</a:t>
            </a:r>
            <a:r>
              <a:rPr lang="en-US" sz="3600" b="1" dirty="0" smtClean="0">
                <a:solidFill>
                  <a:schemeClr val="tx2">
                    <a:lumMod val="25000"/>
                  </a:schemeClr>
                </a:solidFill>
              </a:rPr>
              <a:t>, </a:t>
            </a:r>
            <a:r>
              <a:rPr lang="en-US" sz="3600" b="1" dirty="0" err="1" smtClean="0">
                <a:solidFill>
                  <a:schemeClr val="tx2">
                    <a:lumMod val="25000"/>
                  </a:schemeClr>
                </a:solidFill>
              </a:rPr>
              <a:t>attomat</a:t>
            </a:r>
            <a:r>
              <a:rPr lang="en-US" sz="3600" b="1" dirty="0" smtClean="0">
                <a:solidFill>
                  <a:schemeClr val="tx2">
                    <a:lumMod val="25000"/>
                  </a:schemeClr>
                </a:solidFill>
              </a:rPr>
              <a:t>,…</a:t>
            </a:r>
          </a:p>
          <a:p>
            <a:pPr>
              <a:lnSpc>
                <a:spcPct val="80000"/>
              </a:lnSpc>
              <a:buFontTx/>
              <a:buNone/>
            </a:pPr>
            <a:r>
              <a:rPr lang="en-US" sz="3600" b="1" dirty="0" smtClean="0">
                <a:solidFill>
                  <a:schemeClr val="tx2">
                    <a:lumMod val="25000"/>
                  </a:schemeClr>
                </a:solidFill>
              </a:rPr>
              <a:t>4</a:t>
            </a:r>
            <a:r>
              <a:rPr lang="en-US" sz="3600" b="1" dirty="0">
                <a:solidFill>
                  <a:schemeClr val="tx2">
                    <a:lumMod val="25000"/>
                  </a:schemeClr>
                </a:solidFill>
              </a:rPr>
              <a:t>. </a:t>
            </a:r>
            <a:r>
              <a:rPr lang="en-US" sz="3600" b="1" dirty="0" err="1">
                <a:solidFill>
                  <a:schemeClr val="tx2">
                    <a:lumMod val="25000"/>
                  </a:schemeClr>
                </a:solidFill>
              </a:rPr>
              <a:t>Khi</a:t>
            </a:r>
            <a:r>
              <a:rPr lang="en-US" sz="3600" b="1" dirty="0">
                <a:solidFill>
                  <a:schemeClr val="tx2">
                    <a:lumMod val="25000"/>
                  </a:schemeClr>
                </a:solidFill>
              </a:rPr>
              <a:t> </a:t>
            </a:r>
            <a:r>
              <a:rPr lang="en-US" sz="3600" b="1" dirty="0" err="1">
                <a:solidFill>
                  <a:schemeClr val="tx2">
                    <a:lumMod val="25000"/>
                  </a:schemeClr>
                </a:solidFill>
              </a:rPr>
              <a:t>tiếp</a:t>
            </a:r>
            <a:r>
              <a:rPr lang="en-US" sz="3600" b="1" dirty="0">
                <a:solidFill>
                  <a:schemeClr val="tx2">
                    <a:lumMod val="25000"/>
                  </a:schemeClr>
                </a:solidFill>
              </a:rPr>
              <a:t> </a:t>
            </a:r>
            <a:r>
              <a:rPr lang="en-US" sz="3600" b="1" dirty="0" err="1">
                <a:solidFill>
                  <a:schemeClr val="tx2">
                    <a:lumMod val="25000"/>
                  </a:schemeClr>
                </a:solidFill>
              </a:rPr>
              <a:t>xúc</a:t>
            </a:r>
            <a:r>
              <a:rPr lang="en-US" sz="3600" b="1" dirty="0">
                <a:solidFill>
                  <a:schemeClr val="tx2">
                    <a:lumMod val="25000"/>
                  </a:schemeClr>
                </a:solidFill>
              </a:rPr>
              <a:t> </a:t>
            </a:r>
            <a:r>
              <a:rPr lang="en-US" sz="3600" b="1" dirty="0" err="1">
                <a:solidFill>
                  <a:schemeClr val="tx2">
                    <a:lumMod val="25000"/>
                  </a:schemeClr>
                </a:solidFill>
              </a:rPr>
              <a:t>với</a:t>
            </a:r>
            <a:r>
              <a:rPr lang="en-US" sz="3600" b="1" dirty="0">
                <a:solidFill>
                  <a:schemeClr val="tx2">
                    <a:lumMod val="25000"/>
                  </a:schemeClr>
                </a:solidFill>
              </a:rPr>
              <a:t> </a:t>
            </a:r>
            <a:r>
              <a:rPr lang="en-US" sz="3600" b="1" dirty="0" err="1">
                <a:solidFill>
                  <a:schemeClr val="tx2">
                    <a:lumMod val="25000"/>
                  </a:schemeClr>
                </a:solidFill>
              </a:rPr>
              <a:t>mạng</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t>
            </a:r>
            <a:r>
              <a:rPr lang="en-US" sz="3600" b="1" dirty="0" err="1">
                <a:solidFill>
                  <a:schemeClr val="tx2">
                    <a:lumMod val="25000"/>
                  </a:schemeClr>
                </a:solidFill>
              </a:rPr>
              <a:t>gia</a:t>
            </a:r>
            <a:r>
              <a:rPr lang="en-US" sz="3600" b="1" dirty="0">
                <a:solidFill>
                  <a:schemeClr val="tx2">
                    <a:lumMod val="25000"/>
                  </a:schemeClr>
                </a:solidFill>
              </a:rPr>
              <a:t> </a:t>
            </a:r>
            <a:r>
              <a:rPr lang="en-US" sz="3600" b="1" dirty="0" err="1">
                <a:solidFill>
                  <a:schemeClr val="tx2">
                    <a:lumMod val="25000"/>
                  </a:schemeClr>
                </a:solidFill>
              </a:rPr>
              <a:t>đình</a:t>
            </a:r>
            <a:r>
              <a:rPr lang="en-US" sz="3600" b="1" dirty="0">
                <a:solidFill>
                  <a:schemeClr val="tx2">
                    <a:lumMod val="25000"/>
                  </a:schemeClr>
                </a:solidFill>
              </a:rPr>
              <a:t> </a:t>
            </a:r>
            <a:r>
              <a:rPr lang="en-US" sz="3600" b="1" dirty="0" err="1">
                <a:solidFill>
                  <a:schemeClr val="tx2">
                    <a:lumMod val="25000"/>
                  </a:schemeClr>
                </a:solidFill>
              </a:rPr>
              <a:t>cần</a:t>
            </a:r>
            <a:r>
              <a:rPr lang="en-US" sz="3600" b="1" dirty="0">
                <a:solidFill>
                  <a:schemeClr val="tx2">
                    <a:lumMod val="25000"/>
                  </a:schemeClr>
                </a:solidFill>
              </a:rPr>
              <a:t> </a:t>
            </a:r>
            <a:r>
              <a:rPr lang="en-US" sz="3600" b="1" dirty="0" err="1">
                <a:solidFill>
                  <a:schemeClr val="tx2">
                    <a:lumMod val="25000"/>
                  </a:schemeClr>
                </a:solidFill>
              </a:rPr>
              <a:t>lưu</a:t>
            </a:r>
            <a:r>
              <a:rPr lang="en-US" sz="3600" b="1" dirty="0">
                <a:solidFill>
                  <a:schemeClr val="tx2">
                    <a:lumMod val="25000"/>
                  </a:schemeClr>
                </a:solidFill>
              </a:rPr>
              <a:t> ý:</a:t>
            </a:r>
          </a:p>
          <a:p>
            <a:pPr>
              <a:lnSpc>
                <a:spcPct val="80000"/>
              </a:lnSpc>
              <a:buFontTx/>
              <a:buNone/>
            </a:pPr>
            <a:r>
              <a:rPr lang="en-US" sz="3600" b="1" dirty="0" smtClean="0">
                <a:solidFill>
                  <a:schemeClr val="tx2">
                    <a:lumMod val="25000"/>
                  </a:schemeClr>
                </a:solidFill>
              </a:rPr>
              <a:t>- </a:t>
            </a:r>
            <a:r>
              <a:rPr lang="en-US" sz="3600" b="1" dirty="0" err="1" smtClean="0">
                <a:solidFill>
                  <a:schemeClr val="tx2">
                    <a:lumMod val="25000"/>
                  </a:schemeClr>
                </a:solidFill>
              </a:rPr>
              <a:t>Ngắt</a:t>
            </a:r>
            <a:r>
              <a:rPr lang="en-US" sz="3600" b="1" dirty="0" smtClean="0">
                <a:solidFill>
                  <a:schemeClr val="tx2">
                    <a:lumMod val="25000"/>
                  </a:schemeClr>
                </a:solidFill>
              </a:rPr>
              <a:t> </a:t>
            </a:r>
            <a:r>
              <a:rPr lang="en-US" sz="3600" b="1" dirty="0" err="1">
                <a:solidFill>
                  <a:schemeClr val="tx2">
                    <a:lumMod val="25000"/>
                  </a:schemeClr>
                </a:solidFill>
              </a:rPr>
              <a:t>mạch</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t>
            </a:r>
            <a:r>
              <a:rPr lang="en-US" sz="3600" b="1" dirty="0" err="1">
                <a:solidFill>
                  <a:schemeClr val="tx2">
                    <a:lumMod val="25000"/>
                  </a:schemeClr>
                </a:solidFill>
              </a:rPr>
              <a:t>bằng</a:t>
            </a:r>
            <a:r>
              <a:rPr lang="en-US" sz="3600" b="1" dirty="0">
                <a:solidFill>
                  <a:schemeClr val="tx2">
                    <a:lumMod val="25000"/>
                  </a:schemeClr>
                </a:solidFill>
              </a:rPr>
              <a:t> </a:t>
            </a:r>
            <a:r>
              <a:rPr lang="en-US" sz="3600" b="1" dirty="0" err="1">
                <a:solidFill>
                  <a:schemeClr val="tx2">
                    <a:lumMod val="25000"/>
                  </a:schemeClr>
                </a:solidFill>
              </a:rPr>
              <a:t>cầu</a:t>
            </a:r>
            <a:r>
              <a:rPr lang="en-US" sz="3600" b="1" dirty="0">
                <a:solidFill>
                  <a:schemeClr val="tx2">
                    <a:lumMod val="25000"/>
                  </a:schemeClr>
                </a:solidFill>
              </a:rPr>
              <a:t> </a:t>
            </a:r>
            <a:r>
              <a:rPr lang="en-US" sz="3600" b="1" dirty="0" err="1">
                <a:solidFill>
                  <a:schemeClr val="tx2">
                    <a:lumMod val="25000"/>
                  </a:schemeClr>
                </a:solidFill>
              </a:rPr>
              <a:t>dao</a:t>
            </a:r>
            <a:r>
              <a:rPr lang="en-US" sz="3600" b="1" dirty="0">
                <a:solidFill>
                  <a:schemeClr val="tx2">
                    <a:lumMod val="25000"/>
                  </a:schemeClr>
                </a:solidFill>
              </a:rPr>
              <a:t> </a:t>
            </a:r>
            <a:r>
              <a:rPr lang="en-US" sz="3600" b="1" dirty="0" err="1">
                <a:solidFill>
                  <a:schemeClr val="tx2">
                    <a:lumMod val="25000"/>
                  </a:schemeClr>
                </a:solidFill>
              </a:rPr>
              <a:t>hoặc</a:t>
            </a:r>
            <a:r>
              <a:rPr lang="en-US" sz="3600" b="1" dirty="0">
                <a:solidFill>
                  <a:schemeClr val="tx2">
                    <a:lumMod val="25000"/>
                  </a:schemeClr>
                </a:solidFill>
              </a:rPr>
              <a:t> </a:t>
            </a:r>
            <a:r>
              <a:rPr lang="en-US" sz="3600" b="1" dirty="0" err="1">
                <a:solidFill>
                  <a:schemeClr val="tx2">
                    <a:lumMod val="25000"/>
                  </a:schemeClr>
                </a:solidFill>
              </a:rPr>
              <a:t>công</a:t>
            </a:r>
            <a:r>
              <a:rPr lang="en-US" sz="3600" b="1" dirty="0">
                <a:solidFill>
                  <a:schemeClr val="tx2">
                    <a:lumMod val="25000"/>
                  </a:schemeClr>
                </a:solidFill>
              </a:rPr>
              <a:t> </a:t>
            </a:r>
            <a:r>
              <a:rPr lang="en-US" sz="3600" b="1" dirty="0" err="1">
                <a:solidFill>
                  <a:schemeClr val="tx2">
                    <a:lumMod val="25000"/>
                  </a:schemeClr>
                </a:solidFill>
              </a:rPr>
              <a:t>tắc</a:t>
            </a:r>
            <a:endParaRPr lang="en-US" sz="3600" b="1" dirty="0">
              <a:solidFill>
                <a:schemeClr val="tx2">
                  <a:lumMod val="25000"/>
                </a:schemeClr>
              </a:solidFill>
            </a:endParaRPr>
          </a:p>
          <a:p>
            <a:pPr>
              <a:lnSpc>
                <a:spcPct val="80000"/>
              </a:lnSpc>
              <a:buFontTx/>
              <a:buNone/>
            </a:pPr>
            <a:r>
              <a:rPr lang="en-US" sz="3600" b="1" dirty="0" smtClean="0">
                <a:solidFill>
                  <a:schemeClr val="tx2">
                    <a:lumMod val="25000"/>
                  </a:schemeClr>
                </a:solidFill>
              </a:rPr>
              <a:t>- </a:t>
            </a:r>
            <a:r>
              <a:rPr lang="en-US" sz="3600" b="1" dirty="0" err="1" smtClean="0">
                <a:solidFill>
                  <a:schemeClr val="tx2">
                    <a:lumMod val="25000"/>
                  </a:schemeClr>
                </a:solidFill>
              </a:rPr>
              <a:t>Đứng</a:t>
            </a:r>
            <a:r>
              <a:rPr lang="en-US" sz="3600" b="1" dirty="0" smtClean="0">
                <a:solidFill>
                  <a:schemeClr val="tx2">
                    <a:lumMod val="25000"/>
                  </a:schemeClr>
                </a:solidFill>
              </a:rPr>
              <a:t> </a:t>
            </a:r>
            <a:r>
              <a:rPr lang="en-US" sz="3600" b="1" dirty="0" err="1">
                <a:solidFill>
                  <a:schemeClr val="tx2">
                    <a:lumMod val="25000"/>
                  </a:schemeClr>
                </a:solidFill>
              </a:rPr>
              <a:t>cách</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t>
            </a:r>
            <a:r>
              <a:rPr lang="en-US" sz="3600" b="1" dirty="0" err="1">
                <a:solidFill>
                  <a:schemeClr val="tx2">
                    <a:lumMod val="25000"/>
                  </a:schemeClr>
                </a:solidFill>
              </a:rPr>
              <a:t>với</a:t>
            </a:r>
            <a:r>
              <a:rPr lang="en-US" sz="3600" b="1" dirty="0">
                <a:solidFill>
                  <a:schemeClr val="tx2">
                    <a:lumMod val="25000"/>
                  </a:schemeClr>
                </a:solidFill>
              </a:rPr>
              <a:t> </a:t>
            </a:r>
            <a:r>
              <a:rPr lang="en-US" sz="3600" b="1" dirty="0" err="1">
                <a:solidFill>
                  <a:schemeClr val="tx2">
                    <a:lumMod val="25000"/>
                  </a:schemeClr>
                </a:solidFill>
              </a:rPr>
              <a:t>mặt</a:t>
            </a:r>
            <a:r>
              <a:rPr lang="en-US" sz="3600" b="1" dirty="0">
                <a:solidFill>
                  <a:schemeClr val="tx2">
                    <a:lumMod val="25000"/>
                  </a:schemeClr>
                </a:solidFill>
              </a:rPr>
              <a:t> </a:t>
            </a:r>
            <a:r>
              <a:rPr lang="en-US" sz="3600" b="1" dirty="0" err="1">
                <a:solidFill>
                  <a:schemeClr val="tx2">
                    <a:lumMod val="25000"/>
                  </a:schemeClr>
                </a:solidFill>
              </a:rPr>
              <a:t>đất</a:t>
            </a:r>
            <a:endParaRPr lang="en-US" sz="3600" b="1" dirty="0">
              <a:solidFill>
                <a:schemeClr val="tx2">
                  <a:lumMod val="25000"/>
                </a:schemeClr>
              </a:solidFill>
            </a:endParaRPr>
          </a:p>
          <a:p>
            <a:pPr>
              <a:lnSpc>
                <a:spcPct val="80000"/>
              </a:lnSpc>
              <a:buFontTx/>
              <a:buNone/>
            </a:pPr>
            <a:r>
              <a:rPr lang="en-US" sz="3600" b="1" dirty="0" smtClean="0">
                <a:solidFill>
                  <a:schemeClr val="tx2">
                    <a:lumMod val="25000"/>
                  </a:schemeClr>
                </a:solidFill>
              </a:rPr>
              <a:t>- </a:t>
            </a:r>
            <a:r>
              <a:rPr lang="en-US" sz="3600" b="1" dirty="0" err="1" smtClean="0">
                <a:solidFill>
                  <a:schemeClr val="tx2">
                    <a:lumMod val="25000"/>
                  </a:schemeClr>
                </a:solidFill>
              </a:rPr>
              <a:t>Sử</a:t>
            </a:r>
            <a:r>
              <a:rPr lang="en-US" sz="3600" b="1" dirty="0" smtClean="0">
                <a:solidFill>
                  <a:schemeClr val="tx2">
                    <a:lumMod val="25000"/>
                  </a:schemeClr>
                </a:solidFill>
              </a:rPr>
              <a:t> </a:t>
            </a:r>
            <a:r>
              <a:rPr lang="en-US" sz="3600" b="1" dirty="0" err="1">
                <a:solidFill>
                  <a:schemeClr val="tx2">
                    <a:lumMod val="25000"/>
                  </a:schemeClr>
                </a:solidFill>
              </a:rPr>
              <a:t>dụng</a:t>
            </a:r>
            <a:r>
              <a:rPr lang="en-US" sz="3600" b="1" dirty="0">
                <a:solidFill>
                  <a:schemeClr val="tx2">
                    <a:lumMod val="25000"/>
                  </a:schemeClr>
                </a:solidFill>
              </a:rPr>
              <a:t> </a:t>
            </a:r>
            <a:r>
              <a:rPr lang="en-US" sz="3600" b="1" dirty="0" err="1">
                <a:solidFill>
                  <a:schemeClr val="tx2">
                    <a:lumMod val="25000"/>
                  </a:schemeClr>
                </a:solidFill>
              </a:rPr>
              <a:t>các</a:t>
            </a:r>
            <a:r>
              <a:rPr lang="en-US" sz="3600" b="1" dirty="0">
                <a:solidFill>
                  <a:schemeClr val="tx2">
                    <a:lumMod val="25000"/>
                  </a:schemeClr>
                </a:solidFill>
              </a:rPr>
              <a:t> </a:t>
            </a:r>
            <a:r>
              <a:rPr lang="en-US" sz="3600" b="1" dirty="0" err="1">
                <a:solidFill>
                  <a:schemeClr val="tx2">
                    <a:lumMod val="25000"/>
                  </a:schemeClr>
                </a:solidFill>
              </a:rPr>
              <a:t>dụng</a:t>
            </a:r>
            <a:r>
              <a:rPr lang="en-US" sz="3600" b="1" dirty="0">
                <a:solidFill>
                  <a:schemeClr val="tx2">
                    <a:lumMod val="25000"/>
                  </a:schemeClr>
                </a:solidFill>
              </a:rPr>
              <a:t> </a:t>
            </a:r>
            <a:r>
              <a:rPr lang="en-US" sz="3600" b="1" dirty="0" err="1">
                <a:solidFill>
                  <a:schemeClr val="tx2">
                    <a:lumMod val="25000"/>
                  </a:schemeClr>
                </a:solidFill>
              </a:rPr>
              <a:t>cụ</a:t>
            </a:r>
            <a:r>
              <a:rPr lang="en-US" sz="3600" b="1" dirty="0">
                <a:solidFill>
                  <a:schemeClr val="tx2">
                    <a:lumMod val="25000"/>
                  </a:schemeClr>
                </a:solidFill>
              </a:rPr>
              <a:t> </a:t>
            </a:r>
            <a:r>
              <a:rPr lang="en-US" sz="3600" b="1" dirty="0" err="1">
                <a:solidFill>
                  <a:schemeClr val="tx2">
                    <a:lumMod val="25000"/>
                  </a:schemeClr>
                </a:solidFill>
              </a:rPr>
              <a:t>có</a:t>
            </a:r>
            <a:r>
              <a:rPr lang="en-US" sz="3600" b="1" dirty="0">
                <a:solidFill>
                  <a:schemeClr val="tx2">
                    <a:lumMod val="25000"/>
                  </a:schemeClr>
                </a:solidFill>
              </a:rPr>
              <a:t> </a:t>
            </a:r>
            <a:r>
              <a:rPr lang="en-US" sz="3600" b="1" dirty="0" err="1">
                <a:solidFill>
                  <a:schemeClr val="tx2">
                    <a:lumMod val="25000"/>
                  </a:schemeClr>
                </a:solidFill>
              </a:rPr>
              <a:t>vỏ</a:t>
            </a:r>
            <a:r>
              <a:rPr lang="en-US" sz="3600" b="1" dirty="0">
                <a:solidFill>
                  <a:schemeClr val="tx2">
                    <a:lumMod val="25000"/>
                  </a:schemeClr>
                </a:solidFill>
              </a:rPr>
              <a:t> </a:t>
            </a:r>
            <a:r>
              <a:rPr lang="en-US" sz="3600" b="1" dirty="0" err="1">
                <a:solidFill>
                  <a:schemeClr val="tx2">
                    <a:lumMod val="25000"/>
                  </a:schemeClr>
                </a:solidFill>
              </a:rPr>
              <a:t>bọc</a:t>
            </a:r>
            <a:r>
              <a:rPr lang="en-US" sz="3600" b="1" dirty="0">
                <a:solidFill>
                  <a:schemeClr val="tx2">
                    <a:lumMod val="25000"/>
                  </a:schemeClr>
                </a:solidFill>
              </a:rPr>
              <a:t> </a:t>
            </a:r>
            <a:r>
              <a:rPr lang="en-US" sz="3600" b="1" dirty="0" err="1">
                <a:solidFill>
                  <a:schemeClr val="tx2">
                    <a:lumMod val="25000"/>
                  </a:schemeClr>
                </a:solidFill>
              </a:rPr>
              <a:t>cách</a:t>
            </a:r>
            <a:r>
              <a:rPr lang="en-US" sz="3600" b="1" dirty="0">
                <a:solidFill>
                  <a:schemeClr val="tx2">
                    <a:lumMod val="25000"/>
                  </a:schemeClr>
                </a:solidFill>
              </a:rPr>
              <a:t> </a:t>
            </a:r>
            <a:r>
              <a:rPr lang="en-US" sz="3600" b="1" dirty="0" err="1">
                <a:solidFill>
                  <a:schemeClr val="tx2">
                    <a:lumMod val="25000"/>
                  </a:schemeClr>
                </a:solidFill>
              </a:rPr>
              <a:t>điện</a:t>
            </a:r>
            <a:r>
              <a:rPr lang="en-US" sz="3600" b="1" dirty="0">
                <a:solidFill>
                  <a:schemeClr val="tx2">
                    <a:lumMod val="25000"/>
                  </a:schemeClr>
                </a:solidFill>
              </a:rPr>
              <a:t> an </a:t>
            </a:r>
            <a:r>
              <a:rPr lang="en-US" sz="3600" b="1" dirty="0" err="1">
                <a:solidFill>
                  <a:schemeClr val="tx2">
                    <a:lumMod val="25000"/>
                  </a:schemeClr>
                </a:solidFill>
              </a:rPr>
              <a:t>toàn</a:t>
            </a:r>
            <a:endParaRPr lang="en-US" sz="3600" b="1" dirty="0">
              <a:solidFill>
                <a:schemeClr val="tx2">
                  <a:lumMod val="25000"/>
                </a:schemeClr>
              </a:solidFill>
            </a:endParaRPr>
          </a:p>
          <a:p>
            <a:pPr>
              <a:lnSpc>
                <a:spcPct val="80000"/>
              </a:lnSpc>
            </a:pPr>
            <a:endParaRPr lang="en-US" sz="3600" b="1" dirty="0">
              <a:solidFill>
                <a:schemeClr val="tx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diamond(in)">
                                      <p:cBhvr>
                                        <p:cTn id="7" dur="10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plus(in)">
                                      <p:cBhvr>
                                        <p:cTn id="12" dur="1000"/>
                                        <p:tgtEl>
                                          <p:spTgt spid="3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7" dur="1000"/>
                                        <p:tgtEl>
                                          <p:spTgt spid="30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xEl>
                                              <p:pRg st="3" end="3"/>
                                            </p:txEl>
                                          </p:spTgt>
                                        </p:tgtEl>
                                        <p:attrNameLst>
                                          <p:attrName>style.visibility</p:attrName>
                                        </p:attrNameLst>
                                      </p:cBhvr>
                                      <p:to>
                                        <p:strVal val="visible"/>
                                      </p:to>
                                    </p:set>
                                    <p:animEffect transition="in" filter="circle(in)">
                                      <p:cBhvr>
                                        <p:cTn id="22" dur="1000"/>
                                        <p:tgtEl>
                                          <p:spTgt spid="3076">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1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1000"/>
                                        <p:tgtEl>
                                          <p:spTgt spid="3076">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076">
                                            <p:txEl>
                                              <p:pRg st="6" end="6"/>
                                            </p:txEl>
                                          </p:spTgt>
                                        </p:tgtEl>
                                        <p:attrNameLst>
                                          <p:attrName>style.visibility</p:attrName>
                                        </p:attrNameLst>
                                      </p:cBhvr>
                                      <p:to>
                                        <p:strVal val="visible"/>
                                      </p:to>
                                    </p:set>
                                    <p:animEffect transition="in" filter="circle(in)">
                                      <p:cBhvr>
                                        <p:cTn id="31" dur="1000"/>
                                        <p:tgtEl>
                                          <p:spTgt spid="30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rot="-5400000">
            <a:off x="-2667000" y="2362200"/>
            <a:ext cx="71628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24 w 21600"/>
              <a:gd name="T13" fmla="*/ 4124 h 21600"/>
              <a:gd name="T14" fmla="*/ 17476 w 21600"/>
              <a:gd name="T15" fmla="*/ 17476 h 21600"/>
            </a:gdLst>
            <a:ahLst/>
            <a:cxnLst>
              <a:cxn ang="T8">
                <a:pos x="T0" y="T1"/>
              </a:cxn>
              <a:cxn ang="T9">
                <a:pos x="T2" y="T3"/>
              </a:cxn>
              <a:cxn ang="T10">
                <a:pos x="T4" y="T5"/>
              </a:cxn>
              <a:cxn ang="T11">
                <a:pos x="T6" y="T7"/>
              </a:cxn>
            </a:cxnLst>
            <a:rect l="T12" t="T13" r="T14" b="T15"/>
            <a:pathLst>
              <a:path w="21600" h="21600">
                <a:moveTo>
                  <a:pt x="0" y="0"/>
                </a:moveTo>
                <a:lnTo>
                  <a:pt x="4648" y="21600"/>
                </a:lnTo>
                <a:lnTo>
                  <a:pt x="16952" y="21600"/>
                </a:lnTo>
                <a:lnTo>
                  <a:pt x="21600" y="0"/>
                </a:lnTo>
                <a:close/>
              </a:path>
            </a:pathLst>
          </a:custGeom>
          <a:solidFill>
            <a:srgbClr val="66FFFF"/>
          </a:solidFill>
          <a:ln w="9525">
            <a:solidFill>
              <a:schemeClr val="tx1"/>
            </a:solidFill>
            <a:miter lim="800000"/>
            <a:headEnd/>
            <a:tailEnd/>
          </a:ln>
        </p:spPr>
        <p:txBody>
          <a:bodyPr wrap="none" anchor="ctr"/>
          <a:lstStyle/>
          <a:p>
            <a:endParaRPr lang="en-US"/>
          </a:p>
        </p:txBody>
      </p:sp>
      <p:pic>
        <p:nvPicPr>
          <p:cNvPr id="45059" name="Picture 3"/>
          <p:cNvPicPr>
            <a:picLocks noChangeAspect="1" noChangeArrowheads="1"/>
          </p:cNvPicPr>
          <p:nvPr/>
        </p:nvPicPr>
        <p:blipFill>
          <a:blip r:embed="rId2"/>
          <a:srcRect/>
          <a:stretch>
            <a:fillRect/>
          </a:stretch>
        </p:blipFill>
        <p:spPr bwMode="auto">
          <a:xfrm>
            <a:off x="304800" y="2667000"/>
            <a:ext cx="1285875" cy="2076450"/>
          </a:xfrm>
          <a:prstGeom prst="rect">
            <a:avLst/>
          </a:prstGeom>
          <a:noFill/>
          <a:ln w="9525">
            <a:noFill/>
            <a:miter lim="800000"/>
            <a:headEnd/>
            <a:tailEnd/>
          </a:ln>
        </p:spPr>
      </p:pic>
      <p:sp>
        <p:nvSpPr>
          <p:cNvPr id="45060" name="Line 4"/>
          <p:cNvSpPr>
            <a:spLocks noChangeShapeType="1"/>
          </p:cNvSpPr>
          <p:nvPr/>
        </p:nvSpPr>
        <p:spPr bwMode="auto">
          <a:xfrm>
            <a:off x="1752600" y="990600"/>
            <a:ext cx="0" cy="4419600"/>
          </a:xfrm>
          <a:prstGeom prst="line">
            <a:avLst/>
          </a:prstGeom>
          <a:noFill/>
          <a:ln w="57150" cmpd="thinThick">
            <a:solidFill>
              <a:schemeClr val="tx1"/>
            </a:solidFill>
            <a:round/>
            <a:headEnd/>
            <a:tailEnd/>
          </a:ln>
        </p:spPr>
        <p:txBody>
          <a:bodyPr/>
          <a:lstStyle/>
          <a:p>
            <a:endParaRPr lang="en-US"/>
          </a:p>
        </p:txBody>
      </p:sp>
      <p:sp>
        <p:nvSpPr>
          <p:cNvPr id="45061" name="Line 5"/>
          <p:cNvSpPr>
            <a:spLocks noChangeShapeType="1"/>
          </p:cNvSpPr>
          <p:nvPr/>
        </p:nvSpPr>
        <p:spPr bwMode="auto">
          <a:xfrm>
            <a:off x="1752600" y="5410200"/>
            <a:ext cx="7391400" cy="0"/>
          </a:xfrm>
          <a:prstGeom prst="line">
            <a:avLst/>
          </a:prstGeom>
          <a:noFill/>
          <a:ln w="57150" cmpd="thinThick">
            <a:solidFill>
              <a:schemeClr val="tx1"/>
            </a:solidFill>
            <a:round/>
            <a:headEnd/>
            <a:tailEnd/>
          </a:ln>
        </p:spPr>
        <p:txBody>
          <a:bodyPr/>
          <a:lstStyle/>
          <a:p>
            <a:endParaRPr lang="en-US"/>
          </a:p>
        </p:txBody>
      </p:sp>
      <p:sp>
        <p:nvSpPr>
          <p:cNvPr id="45062" name="Line 6"/>
          <p:cNvSpPr>
            <a:spLocks noChangeShapeType="1"/>
          </p:cNvSpPr>
          <p:nvPr/>
        </p:nvSpPr>
        <p:spPr bwMode="auto">
          <a:xfrm flipH="1">
            <a:off x="0" y="5410200"/>
            <a:ext cx="1752600" cy="1447800"/>
          </a:xfrm>
          <a:prstGeom prst="line">
            <a:avLst/>
          </a:prstGeom>
          <a:noFill/>
          <a:ln w="57150" cmpd="thinThick">
            <a:solidFill>
              <a:schemeClr val="tx1"/>
            </a:solidFill>
            <a:round/>
            <a:headEnd/>
            <a:tailEnd/>
          </a:ln>
        </p:spPr>
        <p:txBody>
          <a:bodyPr/>
          <a:lstStyle/>
          <a:p>
            <a:endParaRPr lang="en-US"/>
          </a:p>
        </p:txBody>
      </p:sp>
      <p:sp>
        <p:nvSpPr>
          <p:cNvPr id="45063" name="Line 7"/>
          <p:cNvSpPr>
            <a:spLocks noChangeShapeType="1"/>
          </p:cNvSpPr>
          <p:nvPr/>
        </p:nvSpPr>
        <p:spPr bwMode="auto">
          <a:xfrm>
            <a:off x="0" y="-304800"/>
            <a:ext cx="1752600" cy="1371600"/>
          </a:xfrm>
          <a:prstGeom prst="line">
            <a:avLst/>
          </a:prstGeom>
          <a:noFill/>
          <a:ln w="38100" cmpd="dbl">
            <a:solidFill>
              <a:schemeClr val="tx1"/>
            </a:solidFill>
            <a:round/>
            <a:headEnd/>
            <a:tailEnd/>
          </a:ln>
        </p:spPr>
        <p:txBody>
          <a:bodyPr/>
          <a:lstStyle/>
          <a:p>
            <a:endParaRPr lang="en-US"/>
          </a:p>
        </p:txBody>
      </p:sp>
      <p:sp>
        <p:nvSpPr>
          <p:cNvPr id="45064" name="Line 8"/>
          <p:cNvSpPr>
            <a:spLocks noChangeShapeType="1"/>
          </p:cNvSpPr>
          <p:nvPr/>
        </p:nvSpPr>
        <p:spPr bwMode="auto">
          <a:xfrm>
            <a:off x="1676400" y="990600"/>
            <a:ext cx="7467600" cy="76200"/>
          </a:xfrm>
          <a:prstGeom prst="line">
            <a:avLst/>
          </a:prstGeom>
          <a:noFill/>
          <a:ln w="38100" cmpd="dbl">
            <a:solidFill>
              <a:schemeClr val="tx1"/>
            </a:solidFill>
            <a:round/>
            <a:headEnd/>
            <a:tailEnd/>
          </a:ln>
        </p:spPr>
        <p:txBody>
          <a:bodyPr/>
          <a:lstStyle/>
          <a:p>
            <a:endParaRPr lang="en-US"/>
          </a:p>
        </p:txBody>
      </p:sp>
      <p:sp>
        <p:nvSpPr>
          <p:cNvPr id="45065" name="Rectangle 9" descr="Large grid"/>
          <p:cNvSpPr>
            <a:spLocks noChangeArrowheads="1"/>
          </p:cNvSpPr>
          <p:nvPr/>
        </p:nvSpPr>
        <p:spPr bwMode="auto">
          <a:xfrm>
            <a:off x="7086600" y="1447800"/>
            <a:ext cx="1447800" cy="2209800"/>
          </a:xfrm>
          <a:prstGeom prst="rect">
            <a:avLst/>
          </a:prstGeom>
          <a:pattFill prst="lgGrid">
            <a:fgClr>
              <a:schemeClr val="folHlink"/>
            </a:fgClr>
            <a:bgClr>
              <a:schemeClr val="bg1"/>
            </a:bgClr>
          </a:pattFill>
          <a:ln w="76200" cmpd="tri">
            <a:solidFill>
              <a:schemeClr val="tx1"/>
            </a:solidFill>
            <a:miter lim="800000"/>
            <a:headEnd/>
            <a:tailEnd/>
          </a:ln>
        </p:spPr>
        <p:txBody>
          <a:bodyPr wrap="none" anchor="ctr"/>
          <a:lstStyle/>
          <a:p>
            <a:endParaRPr lang="en-US"/>
          </a:p>
        </p:txBody>
      </p:sp>
      <p:sp>
        <p:nvSpPr>
          <p:cNvPr id="45066" name="Line 10"/>
          <p:cNvSpPr>
            <a:spLocks noChangeShapeType="1"/>
          </p:cNvSpPr>
          <p:nvPr/>
        </p:nvSpPr>
        <p:spPr bwMode="auto">
          <a:xfrm>
            <a:off x="893763" y="554038"/>
            <a:ext cx="2971800" cy="0"/>
          </a:xfrm>
          <a:prstGeom prst="line">
            <a:avLst/>
          </a:prstGeom>
          <a:noFill/>
          <a:ln w="57150" cmpd="thinThick">
            <a:solidFill>
              <a:srgbClr val="00FFFF"/>
            </a:solidFill>
            <a:round/>
            <a:headEnd/>
            <a:tailEnd/>
          </a:ln>
        </p:spPr>
        <p:txBody>
          <a:bodyPr/>
          <a:lstStyle/>
          <a:p>
            <a:endParaRPr lang="en-US"/>
          </a:p>
        </p:txBody>
      </p:sp>
      <p:sp>
        <p:nvSpPr>
          <p:cNvPr id="45067" name="Line 11"/>
          <p:cNvSpPr>
            <a:spLocks noChangeShapeType="1"/>
          </p:cNvSpPr>
          <p:nvPr/>
        </p:nvSpPr>
        <p:spPr bwMode="auto">
          <a:xfrm flipH="1" flipV="1">
            <a:off x="914400" y="533400"/>
            <a:ext cx="76200" cy="2438400"/>
          </a:xfrm>
          <a:prstGeom prst="line">
            <a:avLst/>
          </a:prstGeom>
          <a:noFill/>
          <a:ln w="57150" cmpd="thinThick">
            <a:solidFill>
              <a:srgbClr val="CC0000"/>
            </a:solidFill>
            <a:round/>
            <a:headEnd/>
            <a:tailEnd/>
          </a:ln>
        </p:spPr>
        <p:txBody>
          <a:bodyPr/>
          <a:lstStyle/>
          <a:p>
            <a:endParaRPr lang="en-US"/>
          </a:p>
        </p:txBody>
      </p:sp>
      <p:sp>
        <p:nvSpPr>
          <p:cNvPr id="45068" name="Line 12"/>
          <p:cNvSpPr>
            <a:spLocks noChangeShapeType="1"/>
          </p:cNvSpPr>
          <p:nvPr/>
        </p:nvSpPr>
        <p:spPr bwMode="auto">
          <a:xfrm>
            <a:off x="955675" y="582613"/>
            <a:ext cx="111125" cy="2465387"/>
          </a:xfrm>
          <a:prstGeom prst="line">
            <a:avLst/>
          </a:prstGeom>
          <a:noFill/>
          <a:ln w="57150" cmpd="thinThick">
            <a:solidFill>
              <a:schemeClr val="accent2"/>
            </a:solidFill>
            <a:round/>
            <a:headEnd/>
            <a:tailEnd/>
          </a:ln>
        </p:spPr>
        <p:txBody>
          <a:bodyPr/>
          <a:lstStyle/>
          <a:p>
            <a:endParaRPr lang="en-US"/>
          </a:p>
        </p:txBody>
      </p:sp>
      <p:sp>
        <p:nvSpPr>
          <p:cNvPr id="45069" name="Line 13"/>
          <p:cNvSpPr>
            <a:spLocks noChangeShapeType="1"/>
          </p:cNvSpPr>
          <p:nvPr/>
        </p:nvSpPr>
        <p:spPr bwMode="auto">
          <a:xfrm>
            <a:off x="914400" y="533400"/>
            <a:ext cx="76200" cy="2438400"/>
          </a:xfrm>
          <a:prstGeom prst="line">
            <a:avLst/>
          </a:prstGeom>
          <a:noFill/>
          <a:ln w="57150" cmpd="thinThick">
            <a:solidFill>
              <a:srgbClr val="CC0000"/>
            </a:solidFill>
            <a:round/>
            <a:headEnd/>
            <a:tailEnd/>
          </a:ln>
        </p:spPr>
        <p:txBody>
          <a:bodyPr/>
          <a:lstStyle/>
          <a:p>
            <a:endParaRPr lang="en-US"/>
          </a:p>
        </p:txBody>
      </p:sp>
      <p:sp>
        <p:nvSpPr>
          <p:cNvPr id="45070" name="Line 14"/>
          <p:cNvSpPr>
            <a:spLocks noChangeShapeType="1"/>
          </p:cNvSpPr>
          <p:nvPr/>
        </p:nvSpPr>
        <p:spPr bwMode="auto">
          <a:xfrm>
            <a:off x="3810000" y="609600"/>
            <a:ext cx="0" cy="228600"/>
          </a:xfrm>
          <a:prstGeom prst="line">
            <a:avLst/>
          </a:prstGeom>
          <a:noFill/>
          <a:ln w="57150" cmpd="thickThin">
            <a:solidFill>
              <a:srgbClr val="CC0000"/>
            </a:solidFill>
            <a:round/>
            <a:headEnd/>
            <a:tailEnd/>
          </a:ln>
        </p:spPr>
        <p:txBody>
          <a:bodyPr/>
          <a:lstStyle/>
          <a:p>
            <a:endParaRPr lang="en-US"/>
          </a:p>
        </p:txBody>
      </p:sp>
      <p:sp>
        <p:nvSpPr>
          <p:cNvPr id="45071" name="Line 15"/>
          <p:cNvSpPr>
            <a:spLocks noChangeShapeType="1"/>
          </p:cNvSpPr>
          <p:nvPr/>
        </p:nvSpPr>
        <p:spPr bwMode="auto">
          <a:xfrm>
            <a:off x="3886200" y="533400"/>
            <a:ext cx="0" cy="304800"/>
          </a:xfrm>
          <a:prstGeom prst="line">
            <a:avLst/>
          </a:prstGeom>
          <a:noFill/>
          <a:ln w="57150" cmpd="thickThin">
            <a:solidFill>
              <a:schemeClr val="accent2"/>
            </a:solidFill>
            <a:round/>
            <a:headEnd/>
            <a:tailEnd/>
          </a:ln>
        </p:spPr>
        <p:txBody>
          <a:bodyPr/>
          <a:lstStyle/>
          <a:p>
            <a:endParaRPr lang="en-US"/>
          </a:p>
        </p:txBody>
      </p:sp>
      <p:sp>
        <p:nvSpPr>
          <p:cNvPr id="21520" name="AutoShape 16"/>
          <p:cNvSpPr>
            <a:spLocks noChangeArrowheads="1"/>
          </p:cNvSpPr>
          <p:nvPr/>
        </p:nvSpPr>
        <p:spPr bwMode="auto">
          <a:xfrm rot="-24288929">
            <a:off x="900113" y="3651250"/>
            <a:ext cx="712787" cy="192088"/>
          </a:xfrm>
          <a:prstGeom prst="parallelogram">
            <a:avLst>
              <a:gd name="adj" fmla="val 92768"/>
            </a:avLst>
          </a:prstGeom>
          <a:gradFill rotWithShape="1">
            <a:gsLst>
              <a:gs pos="0">
                <a:schemeClr val="accent1">
                  <a:gamma/>
                  <a:shade val="46275"/>
                  <a:invGamma/>
                </a:schemeClr>
              </a:gs>
              <a:gs pos="100000">
                <a:schemeClr val="accent1"/>
              </a:gs>
            </a:gsLst>
            <a:lin ang="18900000" scaled="1"/>
          </a:gradFill>
          <a:ln w="9525">
            <a:solidFill>
              <a:schemeClr val="tx1"/>
            </a:solidFill>
            <a:miter lim="800000"/>
            <a:headEnd/>
            <a:tailEnd/>
          </a:ln>
          <a:effectLst/>
        </p:spPr>
        <p:txBody>
          <a:bodyPr wrap="none" anchor="ctr"/>
          <a:lstStyle/>
          <a:p>
            <a:pPr>
              <a:defRPr/>
            </a:pPr>
            <a:endParaRPr lang="en-US"/>
          </a:p>
        </p:txBody>
      </p:sp>
      <p:sp>
        <p:nvSpPr>
          <p:cNvPr id="45073" name="AutoShape 17"/>
          <p:cNvSpPr>
            <a:spLocks noChangeArrowheads="1"/>
          </p:cNvSpPr>
          <p:nvPr/>
        </p:nvSpPr>
        <p:spPr bwMode="auto">
          <a:xfrm>
            <a:off x="0" y="5410200"/>
            <a:ext cx="10287000" cy="1447800"/>
          </a:xfrm>
          <a:prstGeom prst="parallelogram">
            <a:avLst>
              <a:gd name="adj" fmla="val 121480"/>
            </a:avLst>
          </a:prstGeom>
          <a:solidFill>
            <a:schemeClr val="accent3"/>
          </a:solidFill>
          <a:ln w="9525">
            <a:solidFill>
              <a:schemeClr val="tx1"/>
            </a:solidFill>
            <a:miter lim="800000"/>
            <a:headEnd/>
            <a:tailEnd/>
          </a:ln>
        </p:spPr>
        <p:txBody>
          <a:bodyPr wrap="none" anchor="ctr"/>
          <a:lstStyle/>
          <a:p>
            <a:endParaRPr lang="en-US"/>
          </a:p>
        </p:txBody>
      </p:sp>
      <p:sp>
        <p:nvSpPr>
          <p:cNvPr id="45074" name="Line 18"/>
          <p:cNvSpPr>
            <a:spLocks noChangeShapeType="1"/>
          </p:cNvSpPr>
          <p:nvPr/>
        </p:nvSpPr>
        <p:spPr bwMode="auto">
          <a:xfrm rot="5400000">
            <a:off x="2400300" y="-800100"/>
            <a:ext cx="0" cy="2819400"/>
          </a:xfrm>
          <a:prstGeom prst="line">
            <a:avLst/>
          </a:prstGeom>
          <a:noFill/>
          <a:ln w="57150" cmpd="thinThick">
            <a:solidFill>
              <a:srgbClr val="CC0000"/>
            </a:solidFill>
            <a:round/>
            <a:headEnd/>
            <a:tailEnd/>
          </a:ln>
        </p:spPr>
        <p:txBody>
          <a:bodyPr/>
          <a:lstStyle/>
          <a:p>
            <a:endParaRPr lang="en-US"/>
          </a:p>
        </p:txBody>
      </p:sp>
      <p:sp>
        <p:nvSpPr>
          <p:cNvPr id="45075" name="Line 19"/>
          <p:cNvSpPr>
            <a:spLocks noChangeShapeType="1"/>
          </p:cNvSpPr>
          <p:nvPr/>
        </p:nvSpPr>
        <p:spPr bwMode="auto">
          <a:xfrm flipH="1" flipV="1">
            <a:off x="990600" y="609600"/>
            <a:ext cx="2895600" cy="0"/>
          </a:xfrm>
          <a:prstGeom prst="line">
            <a:avLst/>
          </a:prstGeom>
          <a:noFill/>
          <a:ln w="57150" cmpd="thinThick">
            <a:solidFill>
              <a:srgbClr val="CC0000"/>
            </a:solidFill>
            <a:round/>
            <a:headEnd/>
            <a:tailEnd/>
          </a:ln>
        </p:spPr>
        <p:txBody>
          <a:bodyPr/>
          <a:lstStyle/>
          <a:p>
            <a:endParaRPr lang="en-US"/>
          </a:p>
        </p:txBody>
      </p:sp>
      <p:pic>
        <p:nvPicPr>
          <p:cNvPr id="21524" name="Picture 20" descr="FIRE1"/>
          <p:cNvPicPr>
            <a:picLocks noChangeAspect="1" noChangeArrowheads="1" noCrop="1"/>
          </p:cNvPicPr>
          <p:nvPr/>
        </p:nvPicPr>
        <p:blipFill>
          <a:blip r:embed="rId3"/>
          <a:srcRect/>
          <a:stretch>
            <a:fillRect/>
          </a:stretch>
        </p:blipFill>
        <p:spPr bwMode="auto">
          <a:xfrm>
            <a:off x="4572000" y="4953000"/>
            <a:ext cx="163513" cy="381000"/>
          </a:xfrm>
          <a:prstGeom prst="rect">
            <a:avLst/>
          </a:prstGeom>
          <a:noFill/>
          <a:ln w="9525">
            <a:noFill/>
            <a:miter lim="800000"/>
            <a:headEnd/>
            <a:tailEnd/>
          </a:ln>
        </p:spPr>
      </p:pic>
      <p:sp>
        <p:nvSpPr>
          <p:cNvPr id="21525" name="Text Box 21"/>
          <p:cNvSpPr txBox="1">
            <a:spLocks noChangeArrowheads="1"/>
          </p:cNvSpPr>
          <p:nvPr/>
        </p:nvSpPr>
        <p:spPr bwMode="auto">
          <a:xfrm>
            <a:off x="5181600" y="3508375"/>
            <a:ext cx="3962400" cy="1800225"/>
          </a:xfrm>
          <a:prstGeom prst="rect">
            <a:avLst/>
          </a:prstGeom>
          <a:noFill/>
          <a:ln w="9525">
            <a:noFill/>
            <a:miter lim="800000"/>
            <a:headEnd/>
            <a:tailEnd/>
          </a:ln>
          <a:effectLst/>
        </p:spPr>
        <p:txBody>
          <a:bodyPr>
            <a:spAutoFit/>
          </a:bodyPr>
          <a:lstStyle/>
          <a:p>
            <a:pPr eaLnBrk="0" hangingPunct="0">
              <a:defRPr/>
            </a:pPr>
            <a:r>
              <a:rPr lang="en-US" sz="2800">
                <a:solidFill>
                  <a:srgbClr val="FF3300"/>
                </a:solidFill>
                <a:effectLst>
                  <a:outerShdw blurRad="38100" dist="38100" dir="2700000" algn="tl">
                    <a:srgbClr val="C0C0C0"/>
                  </a:outerShdw>
                </a:effectLst>
                <a:latin typeface="VNI-Times" pitchFamily="2" charset="0"/>
              </a:rPr>
              <a:t>Khoâng neân tieáp xuùc vôùi doøng ñieän vì ñieän giaät raát nguy  hieãm coù theå cheát ngöôøi .</a:t>
            </a:r>
            <a:endParaRPr lang="vi-VN" sz="2800">
              <a:solidFill>
                <a:srgbClr val="FF3300"/>
              </a:solidFill>
              <a:effectLst>
                <a:outerShdw blurRad="38100" dist="38100" dir="2700000" algn="tl">
                  <a:srgbClr val="C0C0C0"/>
                </a:outerShdw>
              </a:effectLst>
              <a:latin typeface="VNI-Times" pitchFamily="2" charset="0"/>
            </a:endParaRPr>
          </a:p>
        </p:txBody>
      </p:sp>
      <p:sp>
        <p:nvSpPr>
          <p:cNvPr id="45092" name="Rectangle 36"/>
          <p:cNvSpPr>
            <a:spLocks noChangeArrowheads="1"/>
          </p:cNvSpPr>
          <p:nvPr/>
        </p:nvSpPr>
        <p:spPr bwMode="auto">
          <a:xfrm>
            <a:off x="1781175" y="1066800"/>
            <a:ext cx="7362825" cy="4343400"/>
          </a:xfrm>
          <a:prstGeom prst="rect">
            <a:avLst/>
          </a:prstGeom>
          <a:solidFill>
            <a:srgbClr val="66FFFF"/>
          </a:solidFill>
          <a:ln w="9525">
            <a:solidFill>
              <a:srgbClr val="CC0000"/>
            </a:solidFill>
            <a:miter lim="800000"/>
            <a:headEnd/>
            <a:tailEnd/>
          </a:ln>
        </p:spPr>
        <p:txBody>
          <a:bodyPr wrap="none" anchor="ctr"/>
          <a:lstStyle/>
          <a:p>
            <a:endParaRPr lang="en-US"/>
          </a:p>
        </p:txBody>
      </p:sp>
      <p:pic>
        <p:nvPicPr>
          <p:cNvPr id="45093" name="Picture 37"/>
          <p:cNvPicPr>
            <a:picLocks noChangeAspect="1" noChangeArrowheads="1"/>
          </p:cNvPicPr>
          <p:nvPr/>
        </p:nvPicPr>
        <p:blipFill>
          <a:blip r:embed="rId4"/>
          <a:srcRect/>
          <a:stretch>
            <a:fillRect/>
          </a:stretch>
        </p:blipFill>
        <p:spPr bwMode="auto">
          <a:xfrm>
            <a:off x="3657600" y="1039813"/>
            <a:ext cx="1552575" cy="4295775"/>
          </a:xfrm>
          <a:prstGeom prst="rect">
            <a:avLst/>
          </a:prstGeom>
          <a:noFill/>
          <a:ln w="9525">
            <a:noFill/>
            <a:miter lim="800000"/>
            <a:headEnd/>
            <a:tailEnd/>
          </a:ln>
        </p:spPr>
      </p:pic>
      <p:sp>
        <p:nvSpPr>
          <p:cNvPr id="45094" name="AutoShape 38"/>
          <p:cNvSpPr>
            <a:spLocks noChangeArrowheads="1"/>
          </p:cNvSpPr>
          <p:nvPr/>
        </p:nvSpPr>
        <p:spPr bwMode="auto">
          <a:xfrm rot="10800000">
            <a:off x="3581400" y="811213"/>
            <a:ext cx="4572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66"/>
          </a:solidFill>
          <a:ln w="9525">
            <a:solidFill>
              <a:schemeClr val="tx1"/>
            </a:solidFill>
            <a:miter lim="800000"/>
            <a:headEnd/>
            <a:tailEnd/>
          </a:ln>
        </p:spPr>
        <p:txBody>
          <a:bodyPr wrap="none" anchor="ctr"/>
          <a:lstStyle/>
          <a:p>
            <a:endParaRPr lang="en-US"/>
          </a:p>
        </p:txBody>
      </p:sp>
      <p:sp>
        <p:nvSpPr>
          <p:cNvPr id="45098" name="Line 42"/>
          <p:cNvSpPr>
            <a:spLocks noChangeShapeType="1"/>
          </p:cNvSpPr>
          <p:nvPr/>
        </p:nvSpPr>
        <p:spPr bwMode="auto">
          <a:xfrm>
            <a:off x="990600" y="2362200"/>
            <a:ext cx="1066800" cy="0"/>
          </a:xfrm>
          <a:prstGeom prst="line">
            <a:avLst/>
          </a:prstGeom>
          <a:noFill/>
          <a:ln w="9525">
            <a:solidFill>
              <a:schemeClr val="tx1"/>
            </a:solidFill>
            <a:round/>
            <a:headEnd/>
            <a:tailEnd/>
          </a:ln>
        </p:spPr>
        <p:txBody>
          <a:bodyPr wrap="none"/>
          <a:lstStyle/>
          <a:p>
            <a:endParaRPr lang="en-US"/>
          </a:p>
        </p:txBody>
      </p:sp>
      <p:sp>
        <p:nvSpPr>
          <p:cNvPr id="45099" name="Freeform 43"/>
          <p:cNvSpPr>
            <a:spLocks/>
          </p:cNvSpPr>
          <p:nvPr/>
        </p:nvSpPr>
        <p:spPr bwMode="auto">
          <a:xfrm>
            <a:off x="1108075" y="2300288"/>
            <a:ext cx="1406525" cy="1128712"/>
          </a:xfrm>
          <a:custGeom>
            <a:avLst/>
            <a:gdLst>
              <a:gd name="T0" fmla="*/ 0 w 400"/>
              <a:gd name="T1" fmla="*/ 2147483647 h 912"/>
              <a:gd name="T2" fmla="*/ 2147483647 w 400"/>
              <a:gd name="T3" fmla="*/ 2147483647 h 912"/>
              <a:gd name="T4" fmla="*/ 2147483647 w 400"/>
              <a:gd name="T5" fmla="*/ 2147483647 h 912"/>
              <a:gd name="T6" fmla="*/ 0 60000 65536"/>
              <a:gd name="T7" fmla="*/ 0 60000 65536"/>
              <a:gd name="T8" fmla="*/ 0 60000 65536"/>
              <a:gd name="T9" fmla="*/ 0 w 400"/>
              <a:gd name="T10" fmla="*/ 0 h 912"/>
              <a:gd name="T11" fmla="*/ 400 w 400"/>
              <a:gd name="T12" fmla="*/ 912 h 912"/>
            </a:gdLst>
            <a:ahLst/>
            <a:cxnLst>
              <a:cxn ang="T6">
                <a:pos x="T0" y="T1"/>
              </a:cxn>
              <a:cxn ang="T7">
                <a:pos x="T2" y="T3"/>
              </a:cxn>
              <a:cxn ang="T8">
                <a:pos x="T4" y="T5"/>
              </a:cxn>
            </a:cxnLst>
            <a:rect l="T9" t="T10" r="T11" b="T12"/>
            <a:pathLst>
              <a:path w="400" h="912">
                <a:moveTo>
                  <a:pt x="0" y="48"/>
                </a:moveTo>
                <a:cubicBezTo>
                  <a:pt x="136" y="24"/>
                  <a:pt x="272" y="0"/>
                  <a:pt x="336" y="144"/>
                </a:cubicBezTo>
                <a:cubicBezTo>
                  <a:pt x="400" y="288"/>
                  <a:pt x="384" y="784"/>
                  <a:pt x="384" y="912"/>
                </a:cubicBezTo>
              </a:path>
            </a:pathLst>
          </a:custGeom>
          <a:noFill/>
          <a:ln w="76200">
            <a:solidFill>
              <a:srgbClr val="FF3300"/>
            </a:solidFill>
            <a:round/>
            <a:headEnd/>
            <a:tailEnd/>
          </a:ln>
        </p:spPr>
        <p:txBody>
          <a:bodyPr wrap="none"/>
          <a:lstStyle/>
          <a:p>
            <a:endParaRPr lang="en-US"/>
          </a:p>
        </p:txBody>
      </p:sp>
      <p:sp>
        <p:nvSpPr>
          <p:cNvPr id="45100" name="Freeform 44"/>
          <p:cNvSpPr>
            <a:spLocks/>
          </p:cNvSpPr>
          <p:nvPr/>
        </p:nvSpPr>
        <p:spPr bwMode="auto">
          <a:xfrm>
            <a:off x="990600" y="2286000"/>
            <a:ext cx="1447800" cy="1143000"/>
          </a:xfrm>
          <a:custGeom>
            <a:avLst/>
            <a:gdLst>
              <a:gd name="T0" fmla="*/ 0 w 400"/>
              <a:gd name="T1" fmla="*/ 2147483647 h 912"/>
              <a:gd name="T2" fmla="*/ 2147483647 w 400"/>
              <a:gd name="T3" fmla="*/ 2147483647 h 912"/>
              <a:gd name="T4" fmla="*/ 2147483647 w 400"/>
              <a:gd name="T5" fmla="*/ 2147483647 h 912"/>
              <a:gd name="T6" fmla="*/ 0 60000 65536"/>
              <a:gd name="T7" fmla="*/ 0 60000 65536"/>
              <a:gd name="T8" fmla="*/ 0 60000 65536"/>
              <a:gd name="T9" fmla="*/ 0 w 400"/>
              <a:gd name="T10" fmla="*/ 0 h 912"/>
              <a:gd name="T11" fmla="*/ 400 w 400"/>
              <a:gd name="T12" fmla="*/ 912 h 912"/>
            </a:gdLst>
            <a:ahLst/>
            <a:cxnLst>
              <a:cxn ang="T6">
                <a:pos x="T0" y="T1"/>
              </a:cxn>
              <a:cxn ang="T7">
                <a:pos x="T2" y="T3"/>
              </a:cxn>
              <a:cxn ang="T8">
                <a:pos x="T4" y="T5"/>
              </a:cxn>
            </a:cxnLst>
            <a:rect l="T9" t="T10" r="T11" b="T12"/>
            <a:pathLst>
              <a:path w="400" h="912">
                <a:moveTo>
                  <a:pt x="0" y="48"/>
                </a:moveTo>
                <a:cubicBezTo>
                  <a:pt x="136" y="24"/>
                  <a:pt x="272" y="0"/>
                  <a:pt x="336" y="144"/>
                </a:cubicBezTo>
                <a:cubicBezTo>
                  <a:pt x="400" y="288"/>
                  <a:pt x="384" y="784"/>
                  <a:pt x="384" y="912"/>
                </a:cubicBezTo>
              </a:path>
            </a:pathLst>
          </a:custGeom>
          <a:noFill/>
          <a:ln w="76200">
            <a:solidFill>
              <a:schemeClr val="bg1"/>
            </a:solidFill>
            <a:round/>
            <a:headEnd/>
            <a:tailEnd/>
          </a:ln>
        </p:spPr>
        <p:txBody>
          <a:bodyPr wrap="none"/>
          <a:lstStyle/>
          <a:p>
            <a:endParaRPr lang="en-US"/>
          </a:p>
        </p:txBody>
      </p:sp>
      <p:sp>
        <p:nvSpPr>
          <p:cNvPr id="45101" name="Line 45"/>
          <p:cNvSpPr>
            <a:spLocks noChangeShapeType="1"/>
          </p:cNvSpPr>
          <p:nvPr/>
        </p:nvSpPr>
        <p:spPr bwMode="auto">
          <a:xfrm>
            <a:off x="2320925" y="3657600"/>
            <a:ext cx="0" cy="381000"/>
          </a:xfrm>
          <a:prstGeom prst="line">
            <a:avLst/>
          </a:prstGeom>
          <a:noFill/>
          <a:ln w="57150">
            <a:solidFill>
              <a:srgbClr val="B2B2B2"/>
            </a:solidFill>
            <a:round/>
            <a:headEnd/>
            <a:tailEnd/>
          </a:ln>
        </p:spPr>
        <p:txBody>
          <a:bodyPr wrap="none"/>
          <a:lstStyle/>
          <a:p>
            <a:endParaRPr lang="en-US"/>
          </a:p>
        </p:txBody>
      </p:sp>
      <p:sp>
        <p:nvSpPr>
          <p:cNvPr id="45102" name="Line 46"/>
          <p:cNvSpPr>
            <a:spLocks noChangeShapeType="1"/>
          </p:cNvSpPr>
          <p:nvPr/>
        </p:nvSpPr>
        <p:spPr bwMode="auto">
          <a:xfrm>
            <a:off x="2438400" y="3657600"/>
            <a:ext cx="0" cy="381000"/>
          </a:xfrm>
          <a:prstGeom prst="line">
            <a:avLst/>
          </a:prstGeom>
          <a:noFill/>
          <a:ln w="57150">
            <a:solidFill>
              <a:srgbClr val="B2B2B2"/>
            </a:solidFill>
            <a:round/>
            <a:headEnd/>
            <a:tailEnd/>
          </a:ln>
        </p:spPr>
        <p:txBody>
          <a:bodyPr wrap="none"/>
          <a:lstStyle/>
          <a:p>
            <a:endParaRPr lang="en-US"/>
          </a:p>
        </p:txBody>
      </p:sp>
      <p:sp>
        <p:nvSpPr>
          <p:cNvPr id="45103" name="AutoShape 47"/>
          <p:cNvSpPr>
            <a:spLocks noChangeArrowheads="1"/>
          </p:cNvSpPr>
          <p:nvPr/>
        </p:nvSpPr>
        <p:spPr bwMode="auto">
          <a:xfrm rot="10607173">
            <a:off x="2201863" y="3435350"/>
            <a:ext cx="381000" cy="371475"/>
          </a:xfrm>
          <a:prstGeom prst="flowChartManualOperation">
            <a:avLst/>
          </a:prstGeom>
          <a:solidFill>
            <a:schemeClr val="accent2"/>
          </a:solidFill>
          <a:ln w="9525">
            <a:solidFill>
              <a:schemeClr val="tx1"/>
            </a:solidFill>
            <a:miter lim="800000"/>
            <a:headEnd/>
            <a:tailEnd/>
          </a:ln>
        </p:spPr>
        <p:txBody>
          <a:bodyPr wrap="none" anchor="ctr"/>
          <a:lstStyle/>
          <a:p>
            <a:endParaRPr lang="en-US"/>
          </a:p>
        </p:txBody>
      </p:sp>
      <p:sp>
        <p:nvSpPr>
          <p:cNvPr id="21552" name="Text Box 48"/>
          <p:cNvSpPr txBox="1">
            <a:spLocks noChangeArrowheads="1"/>
          </p:cNvSpPr>
          <p:nvPr/>
        </p:nvSpPr>
        <p:spPr bwMode="auto">
          <a:xfrm>
            <a:off x="5715000" y="1035050"/>
            <a:ext cx="3352800" cy="2862322"/>
          </a:xfrm>
          <a:prstGeom prst="rect">
            <a:avLst/>
          </a:prstGeom>
          <a:noFill/>
          <a:ln w="9525">
            <a:solidFill>
              <a:srgbClr val="FF3300"/>
            </a:solidFill>
            <a:miter lim="800000"/>
            <a:headEnd/>
            <a:tailEnd/>
          </a:ln>
        </p:spPr>
        <p:txBody>
          <a:bodyPr wrap="square">
            <a:spAutoFit/>
          </a:bodyPr>
          <a:lstStyle/>
          <a:p>
            <a:pPr eaLnBrk="0" hangingPunct="0">
              <a:spcBef>
                <a:spcPct val="50000"/>
              </a:spcBef>
            </a:pPr>
            <a:r>
              <a:rPr lang="en-US" sz="3000" dirty="0" smtClean="0">
                <a:solidFill>
                  <a:schemeClr val="bg1"/>
                </a:solidFill>
                <a:latin typeface="Times New Roman" pitchFamily="18" charset="0"/>
                <a:cs typeface="Times New Roman" pitchFamily="18" charset="0"/>
              </a:rPr>
              <a:t>THẢO LUẬN</a:t>
            </a:r>
            <a:r>
              <a:rPr lang="en-US" sz="3000" b="1" dirty="0" smtClean="0">
                <a:solidFill>
                  <a:schemeClr val="bg1"/>
                </a:solidFill>
                <a:latin typeface="VNI-Times" pitchFamily="2" charset="0"/>
              </a:rPr>
              <a:t>.</a:t>
            </a:r>
          </a:p>
          <a:p>
            <a:pPr eaLnBrk="0" hangingPunct="0">
              <a:spcBef>
                <a:spcPct val="50000"/>
              </a:spcBef>
            </a:pPr>
            <a:r>
              <a:rPr lang="en-US" sz="3000" b="1" dirty="0" err="1" smtClean="0">
                <a:solidFill>
                  <a:schemeClr val="bg1"/>
                </a:solidFill>
                <a:latin typeface="Times New Roman" pitchFamily="18" charset="0"/>
                <a:cs typeface="Times New Roman" pitchFamily="18" charset="0"/>
              </a:rPr>
              <a:t>Người</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sửa</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chữa</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đã</a:t>
            </a:r>
            <a:r>
              <a:rPr lang="en-US" sz="3000" b="1" dirty="0" smtClean="0">
                <a:solidFill>
                  <a:schemeClr val="bg1"/>
                </a:solidFill>
                <a:latin typeface="Times New Roman" pitchFamily="18" charset="0"/>
                <a:cs typeface="Times New Roman" pitchFamily="18" charset="0"/>
              </a:rPr>
              <a:t> an </a:t>
            </a:r>
            <a:r>
              <a:rPr lang="en-US" sz="3000" b="1" dirty="0" err="1" smtClean="0">
                <a:solidFill>
                  <a:schemeClr val="bg1"/>
                </a:solidFill>
                <a:latin typeface="Times New Roman" pitchFamily="18" charset="0"/>
                <a:cs typeface="Times New Roman" pitchFamily="18" charset="0"/>
              </a:rPr>
              <a:t>toàn</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chưa</a:t>
            </a:r>
            <a:r>
              <a:rPr lang="en-US" sz="3000" b="1" dirty="0" smtClean="0">
                <a:solidFill>
                  <a:schemeClr val="bg1"/>
                </a:solidFill>
                <a:latin typeface="Times New Roman" pitchFamily="18" charset="0"/>
                <a:cs typeface="Times New Roman" pitchFamily="18" charset="0"/>
              </a:rPr>
              <a:t> ? </a:t>
            </a:r>
          </a:p>
          <a:p>
            <a:pPr eaLnBrk="0" hangingPunct="0">
              <a:spcBef>
                <a:spcPct val="50000"/>
              </a:spcBef>
            </a:pPr>
            <a:r>
              <a:rPr lang="en-US" sz="3000" b="1" dirty="0" err="1" smtClean="0">
                <a:solidFill>
                  <a:schemeClr val="bg1"/>
                </a:solidFill>
                <a:latin typeface="Times New Roman" pitchFamily="18" charset="0"/>
                <a:cs typeface="Times New Roman" pitchFamily="18" charset="0"/>
              </a:rPr>
              <a:t>Để</a:t>
            </a:r>
            <a:r>
              <a:rPr lang="en-US" sz="3000" b="1" dirty="0" smtClean="0">
                <a:solidFill>
                  <a:schemeClr val="bg1"/>
                </a:solidFill>
                <a:latin typeface="Times New Roman" pitchFamily="18" charset="0"/>
                <a:cs typeface="Times New Roman" pitchFamily="18" charset="0"/>
              </a:rPr>
              <a:t> an </a:t>
            </a:r>
            <a:r>
              <a:rPr lang="en-US" sz="3000" b="1" dirty="0" err="1" smtClean="0">
                <a:solidFill>
                  <a:schemeClr val="bg1"/>
                </a:solidFill>
                <a:latin typeface="Times New Roman" pitchFamily="18" charset="0"/>
                <a:cs typeface="Times New Roman" pitchFamily="18" charset="0"/>
              </a:rPr>
              <a:t>toàn</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cần</a:t>
            </a:r>
            <a:r>
              <a:rPr lang="en-US" sz="3000" b="1" dirty="0" smtClean="0">
                <a:solidFill>
                  <a:schemeClr val="bg1"/>
                </a:solidFill>
                <a:latin typeface="Times New Roman" pitchFamily="18" charset="0"/>
                <a:cs typeface="Times New Roman" pitchFamily="18" charset="0"/>
              </a:rPr>
              <a:t> lam </a:t>
            </a:r>
            <a:r>
              <a:rPr lang="en-US" sz="3000" b="1" dirty="0" err="1" smtClean="0">
                <a:solidFill>
                  <a:schemeClr val="bg1"/>
                </a:solidFill>
                <a:latin typeface="Times New Roman" pitchFamily="18" charset="0"/>
                <a:cs typeface="Times New Roman" pitchFamily="18" charset="0"/>
              </a:rPr>
              <a:t>gì</a:t>
            </a:r>
            <a:endParaRPr lang="en-US" sz="3000" b="1" dirty="0">
              <a:solidFill>
                <a:schemeClr val="bg1"/>
              </a:solidFill>
              <a:latin typeface="Times New Roman" pitchFamily="18" charset="0"/>
              <a:cs typeface="Times New Roman" pitchFamily="18" charset="0"/>
            </a:endParaRPr>
          </a:p>
        </p:txBody>
      </p:sp>
      <p:pic>
        <p:nvPicPr>
          <p:cNvPr id="32" name="Picture 14" descr="Kết quả hình ảnh cho hình ảnh dấu hỏi"/>
          <p:cNvPicPr>
            <a:picLocks noChangeAspect="1" noChangeArrowheads="1"/>
          </p:cNvPicPr>
          <p:nvPr/>
        </p:nvPicPr>
        <p:blipFill>
          <a:blip r:embed="rId5"/>
          <a:srcRect/>
          <a:stretch>
            <a:fillRect/>
          </a:stretch>
        </p:blipFill>
        <p:spPr bwMode="auto">
          <a:xfrm>
            <a:off x="5334000" y="0"/>
            <a:ext cx="3505200" cy="640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1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1552"/>
                                        </p:tgtEl>
                                        <p:attrNameLst>
                                          <p:attrName>style.visibility</p:attrName>
                                        </p:attrNameLst>
                                      </p:cBhvr>
                                      <p:to>
                                        <p:strVal val="visible"/>
                                      </p:to>
                                    </p:set>
                                    <p:animEffect transition="in" filter="box(in)">
                                      <p:cBhvr>
                                        <p:cTn id="11" dur="500"/>
                                        <p:tgtEl>
                                          <p:spTgt spid="2155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amond(in)">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28600" y="0"/>
            <a:ext cx="8229600" cy="1143000"/>
          </a:xfrm>
          <a:noFill/>
          <a:ln/>
        </p:spPr>
        <p:txBody>
          <a:bodyPr/>
          <a:lstStyle/>
          <a:p>
            <a:pPr lvl="0">
              <a:defRPr/>
            </a:pPr>
            <a:r>
              <a:rPr lang="en-US" dirty="0" smtClean="0">
                <a:latin typeface="Times New Roman" pitchFamily="18" charset="0"/>
                <a:cs typeface="Times New Roman" pitchFamily="18" charset="0"/>
              </a:rPr>
              <a:t>MỘT SỐ BIỆN PHÁP AN TOÀN</a:t>
            </a:r>
            <a:endParaRPr lang="en-US" dirty="0">
              <a:latin typeface="Times New Roman" pitchFamily="18" charset="0"/>
              <a:cs typeface="Times New Roman" pitchFamily="18" charset="0"/>
            </a:endParaRPr>
          </a:p>
        </p:txBody>
      </p:sp>
      <p:sp>
        <p:nvSpPr>
          <p:cNvPr id="7" name="Slide Number Placeholder 3"/>
          <p:cNvSpPr>
            <a:spLocks noGrp="1"/>
          </p:cNvSpPr>
          <p:nvPr>
            <p:ph type="sldNum" sz="quarter" idx="12"/>
          </p:nvPr>
        </p:nvSpPr>
        <p:spPr/>
        <p:txBody>
          <a:bodyPr/>
          <a:lstStyle/>
          <a:p>
            <a:fld id="{4D706AFC-2300-40E0-967B-3130DFC9758D}" type="slidenum">
              <a:rPr lang="en-GB" altLang="ko-KR"/>
              <a:pPr/>
              <a:t>18</a:t>
            </a:fld>
            <a:endParaRPr lang="en-GB" altLang="ko-KR"/>
          </a:p>
        </p:txBody>
      </p:sp>
      <p:sp>
        <p:nvSpPr>
          <p:cNvPr id="276484" name="Text Box 4"/>
          <p:cNvSpPr txBox="1">
            <a:spLocks noChangeArrowheads="1"/>
          </p:cNvSpPr>
          <p:nvPr/>
        </p:nvSpPr>
        <p:spPr bwMode="auto">
          <a:xfrm>
            <a:off x="-245680" y="990600"/>
            <a:ext cx="4208080" cy="2673431"/>
          </a:xfrm>
          <a:prstGeom prst="rect">
            <a:avLst/>
          </a:prstGeom>
          <a:noFill/>
          <a:ln w="9525">
            <a:noFill/>
            <a:miter lim="800000"/>
            <a:headEnd/>
            <a:tailEnd/>
          </a:ln>
          <a:effectLst/>
        </p:spPr>
        <p:txBody>
          <a:bodyPr wrap="square" lIns="87258" tIns="43628" rIns="87258" bIns="43628">
            <a:spAutoFit/>
          </a:bodyPr>
          <a:lstStyle/>
          <a:p>
            <a:pPr marL="436768" indent="-436768" algn="just" defTabSz="870814">
              <a:lnSpc>
                <a:spcPct val="105000"/>
              </a:lnSpc>
            </a:pPr>
            <a:r>
              <a:rPr lang="en-US" sz="4000" b="1" dirty="0">
                <a:solidFill>
                  <a:srgbClr val="FFFF00"/>
                </a:solidFill>
                <a:latin typeface="Times New Roman" pitchFamily="18" charset="0"/>
                <a:cs typeface="Times New Roman" pitchFamily="18" charset="0"/>
              </a:rPr>
              <a:t> </a:t>
            </a:r>
            <a:r>
              <a:rPr lang="en-US" sz="4000" b="1" dirty="0">
                <a:solidFill>
                  <a:srgbClr val="FFFF00"/>
                </a:solidFill>
                <a:latin typeface="Times New Roman" pitchFamily="18" charset="0"/>
                <a:cs typeface="Times New Roman" pitchFamily="18" charset="0"/>
                <a:sym typeface="Wingdings" pitchFamily="2" charset="2"/>
              </a:rPr>
              <a:t></a:t>
            </a:r>
            <a:r>
              <a:rPr lang="en-US" sz="4000" b="1" dirty="0" err="1">
                <a:solidFill>
                  <a:srgbClr val="FFFF00"/>
                </a:solidFill>
                <a:latin typeface="Times New Roman" pitchFamily="18" charset="0"/>
                <a:cs typeface="Times New Roman" pitchFamily="18" charset="0"/>
                <a:sym typeface="Wingdings" pitchFamily="2" charset="2"/>
              </a:rPr>
              <a:t>Sử</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dụng</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các</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thiết</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bị</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bảo</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vệ</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khi</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tiếp</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xúc</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sửa</a:t>
            </a:r>
            <a:r>
              <a:rPr lang="en-US" sz="4000" b="1" dirty="0">
                <a:solidFill>
                  <a:srgbClr val="FFFF00"/>
                </a:solidFill>
                <a:latin typeface="Times New Roman" pitchFamily="18" charset="0"/>
                <a:cs typeface="Times New Roman" pitchFamily="18" charset="0"/>
                <a:sym typeface="Wingdings" pitchFamily="2" charset="2"/>
              </a:rPr>
              <a:t> </a:t>
            </a:r>
            <a:r>
              <a:rPr lang="en-US" sz="4000" b="1" dirty="0" err="1" smtClean="0">
                <a:solidFill>
                  <a:srgbClr val="FFFF00"/>
                </a:solidFill>
                <a:latin typeface="Times New Roman" pitchFamily="18" charset="0"/>
                <a:cs typeface="Times New Roman" pitchFamily="18" charset="0"/>
                <a:sym typeface="Wingdings" pitchFamily="2" charset="2"/>
              </a:rPr>
              <a:t>chữa</a:t>
            </a:r>
            <a:r>
              <a:rPr lang="en-US" sz="4000" b="1" dirty="0" smtClean="0">
                <a:solidFill>
                  <a:srgbClr val="FFFF00"/>
                </a:solidFill>
                <a:latin typeface="Times New Roman" pitchFamily="18" charset="0"/>
                <a:cs typeface="Times New Roman" pitchFamily="18" charset="0"/>
                <a:sym typeface="Wingdings" pitchFamily="2" charset="2"/>
              </a:rPr>
              <a:t> </a:t>
            </a:r>
            <a:r>
              <a:rPr lang="en-US" sz="4000" b="1" dirty="0" err="1">
                <a:solidFill>
                  <a:srgbClr val="FFFF00"/>
                </a:solidFill>
                <a:latin typeface="Times New Roman" pitchFamily="18" charset="0"/>
                <a:cs typeface="Times New Roman" pitchFamily="18" charset="0"/>
                <a:sym typeface="Wingdings" pitchFamily="2" charset="2"/>
              </a:rPr>
              <a:t>điện</a:t>
            </a:r>
            <a:r>
              <a:rPr lang="en-US" sz="4000" b="1" dirty="0">
                <a:solidFill>
                  <a:srgbClr val="FFFF00"/>
                </a:solidFill>
                <a:latin typeface="Times New Roman" pitchFamily="18" charset="0"/>
                <a:cs typeface="Times New Roman" pitchFamily="18" charset="0"/>
              </a:rPr>
              <a:t>		</a:t>
            </a:r>
          </a:p>
        </p:txBody>
      </p:sp>
      <p:sp>
        <p:nvSpPr>
          <p:cNvPr id="276486" name="Text Box 6"/>
          <p:cNvSpPr txBox="1">
            <a:spLocks noChangeArrowheads="1"/>
          </p:cNvSpPr>
          <p:nvPr/>
        </p:nvSpPr>
        <p:spPr bwMode="auto">
          <a:xfrm>
            <a:off x="-76200" y="3785203"/>
            <a:ext cx="4200198" cy="2996597"/>
          </a:xfrm>
          <a:prstGeom prst="rect">
            <a:avLst/>
          </a:prstGeom>
          <a:noFill/>
          <a:ln w="9525">
            <a:noFill/>
            <a:miter lim="800000"/>
            <a:headEnd/>
            <a:tailEnd/>
          </a:ln>
          <a:effectLst/>
        </p:spPr>
        <p:txBody>
          <a:bodyPr wrap="square" lIns="87258" tIns="43628" rIns="87258" bIns="43628">
            <a:spAutoFit/>
          </a:bodyPr>
          <a:lstStyle/>
          <a:p>
            <a:pPr marL="436768" indent="-436768" algn="just" defTabSz="870814">
              <a:lnSpc>
                <a:spcPct val="105000"/>
              </a:lnSpc>
            </a:pPr>
            <a:r>
              <a:rPr lang="en-US" sz="3600" b="1" dirty="0">
                <a:solidFill>
                  <a:srgbClr val="FF0000"/>
                </a:solidFill>
                <a:latin typeface="Times New Roman" pitchFamily="18" charset="0"/>
                <a:cs typeface="Times New Roman" pitchFamily="18" charset="0"/>
                <a:sym typeface="Wingdings" pitchFamily="2" charset="2"/>
              </a:rPr>
              <a:t></a:t>
            </a:r>
            <a:r>
              <a:rPr lang="en-US" sz="3600" b="1" dirty="0" err="1">
                <a:solidFill>
                  <a:srgbClr val="FF0000"/>
                </a:solidFill>
                <a:latin typeface="Times New Roman" pitchFamily="18" charset="0"/>
                <a:cs typeface="Times New Roman" pitchFamily="18" charset="0"/>
                <a:sym typeface="Wingdings" pitchFamily="2" charset="2"/>
              </a:rPr>
              <a:t>Dùng</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các</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biện</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pháp</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tiếp</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đất</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bảo</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vệ</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kết</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hợp</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với</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các</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thiết</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bị</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như</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cầu</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dao</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chống</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giật</a:t>
            </a:r>
            <a:endParaRPr lang="en-US" sz="3600" b="1" dirty="0">
              <a:solidFill>
                <a:srgbClr val="FF0000"/>
              </a:solidFill>
              <a:latin typeface="Times New Roman" pitchFamily="18" charset="0"/>
              <a:cs typeface="Times New Roman" pitchFamily="18" charset="0"/>
              <a:sym typeface="Wingdings" pitchFamily="2" charset="2"/>
            </a:endParaRPr>
          </a:p>
        </p:txBody>
      </p:sp>
      <p:pic>
        <p:nvPicPr>
          <p:cNvPr id="276489" name="Picture 9" descr="scan0007"/>
          <p:cNvPicPr>
            <a:picLocks noChangeAspect="1" noChangeArrowheads="1"/>
          </p:cNvPicPr>
          <p:nvPr/>
        </p:nvPicPr>
        <p:blipFill>
          <a:blip r:embed="rId4"/>
          <a:srcRect l="3583" r="8286" b="19084"/>
          <a:stretch>
            <a:fillRect/>
          </a:stretch>
        </p:blipFill>
        <p:spPr bwMode="auto">
          <a:xfrm>
            <a:off x="4038600" y="854065"/>
            <a:ext cx="4648199" cy="2544932"/>
          </a:xfrm>
          <a:prstGeom prst="rect">
            <a:avLst/>
          </a:prstGeom>
          <a:noFill/>
        </p:spPr>
      </p:pic>
      <p:pic>
        <p:nvPicPr>
          <p:cNvPr id="10" name="Picture 9" descr="MC900434750[1]"/>
          <p:cNvPicPr>
            <a:picLocks noChangeAspect="1" noChangeArrowheads="1"/>
          </p:cNvPicPr>
          <p:nvPr/>
        </p:nvPicPr>
        <p:blipFill>
          <a:blip r:embed="rId5"/>
          <a:srcRect/>
          <a:stretch>
            <a:fillRect/>
          </a:stretch>
        </p:blipFill>
        <p:spPr bwMode="auto">
          <a:xfrm>
            <a:off x="7696200" y="5791200"/>
            <a:ext cx="1143000" cy="1143000"/>
          </a:xfrm>
          <a:prstGeom prst="rect">
            <a:avLst/>
          </a:prstGeom>
          <a:noFill/>
        </p:spPr>
      </p:pic>
      <p:pic>
        <p:nvPicPr>
          <p:cNvPr id="11" name="Picture 10" descr="Image2"/>
          <p:cNvPicPr>
            <a:picLocks noChangeAspect="1" noChangeArrowheads="1"/>
          </p:cNvPicPr>
          <p:nvPr/>
        </p:nvPicPr>
        <p:blipFill>
          <a:blip r:embed="rId6">
            <a:lum bright="-20000" contrast="22000"/>
          </a:blip>
          <a:srcRect l="1740" r="2174" b="10257"/>
          <a:stretch>
            <a:fillRect/>
          </a:stretch>
        </p:blipFill>
        <p:spPr bwMode="auto">
          <a:xfrm>
            <a:off x="4038600" y="3581400"/>
            <a:ext cx="4635062" cy="3193256"/>
          </a:xfrm>
          <a:prstGeom prst="rect">
            <a:avLst/>
          </a:prstGeom>
          <a:solidFill>
            <a:srgbClr val="DDDDDD"/>
          </a:solidFill>
          <a:ln>
            <a:solidFill>
              <a:srgbClr val="FFFF00"/>
            </a:solidFill>
          </a:ln>
        </p:spPr>
      </p:pic>
    </p:spTree>
    <p:custDataLst>
      <p:tags r:id="rId1"/>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484"/>
                                        </p:tgtEl>
                                        <p:attrNameLst>
                                          <p:attrName>style.visibility</p:attrName>
                                        </p:attrNameLst>
                                      </p:cBhvr>
                                      <p:to>
                                        <p:strVal val="visible"/>
                                      </p:to>
                                    </p:set>
                                    <p:anim calcmode="lin" valueType="num">
                                      <p:cBhvr additive="base">
                                        <p:cTn id="7" dur="1000" fill="hold"/>
                                        <p:tgtEl>
                                          <p:spTgt spid="276484"/>
                                        </p:tgtEl>
                                        <p:attrNameLst>
                                          <p:attrName>ppt_x</p:attrName>
                                        </p:attrNameLst>
                                      </p:cBhvr>
                                      <p:tavLst>
                                        <p:tav tm="0">
                                          <p:val>
                                            <p:strVal val="#ppt_x"/>
                                          </p:val>
                                        </p:tav>
                                        <p:tav tm="100000">
                                          <p:val>
                                            <p:strVal val="#ppt_x"/>
                                          </p:val>
                                        </p:tav>
                                      </p:tavLst>
                                    </p:anim>
                                    <p:anim calcmode="lin" valueType="num">
                                      <p:cBhvr additive="base">
                                        <p:cTn id="8" dur="1000" fill="hold"/>
                                        <p:tgtEl>
                                          <p:spTgt spid="27648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276489"/>
                                        </p:tgtEl>
                                        <p:attrNameLst>
                                          <p:attrName>style.visibility</p:attrName>
                                        </p:attrNameLst>
                                      </p:cBhvr>
                                      <p:to>
                                        <p:strVal val="visible"/>
                                      </p:to>
                                    </p:set>
                                    <p:animEffect transition="in" filter="circle(in)">
                                      <p:cBhvr>
                                        <p:cTn id="12" dur="1000"/>
                                        <p:tgtEl>
                                          <p:spTgt spid="276489"/>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76486"/>
                                        </p:tgtEl>
                                        <p:attrNameLst>
                                          <p:attrName>style.visibility</p:attrName>
                                        </p:attrNameLst>
                                      </p:cBhvr>
                                      <p:to>
                                        <p:strVal val="visible"/>
                                      </p:to>
                                    </p:set>
                                    <p:anim calcmode="lin" valueType="num">
                                      <p:cBhvr additive="base">
                                        <p:cTn id="16" dur="1000" fill="hold"/>
                                        <p:tgtEl>
                                          <p:spTgt spid="276486"/>
                                        </p:tgtEl>
                                        <p:attrNameLst>
                                          <p:attrName>ppt_x</p:attrName>
                                        </p:attrNameLst>
                                      </p:cBhvr>
                                      <p:tavLst>
                                        <p:tav tm="0">
                                          <p:val>
                                            <p:strVal val="#ppt_x"/>
                                          </p:val>
                                        </p:tav>
                                        <p:tav tm="100000">
                                          <p:val>
                                            <p:strVal val="#ppt_x"/>
                                          </p:val>
                                        </p:tav>
                                      </p:tavLst>
                                    </p:anim>
                                    <p:anim calcmode="lin" valueType="num">
                                      <p:cBhvr additive="base">
                                        <p:cTn id="17" dur="1000" fill="hold"/>
                                        <p:tgtEl>
                                          <p:spTgt spid="27648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6" presetClass="entr" presetSubtype="32"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out)">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rot="-5400000">
            <a:off x="-2667000" y="2362200"/>
            <a:ext cx="71628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24 w 21600"/>
              <a:gd name="T13" fmla="*/ 4124 h 21600"/>
              <a:gd name="T14" fmla="*/ 17476 w 21600"/>
              <a:gd name="T15" fmla="*/ 17476 h 21600"/>
            </a:gdLst>
            <a:ahLst/>
            <a:cxnLst>
              <a:cxn ang="T8">
                <a:pos x="T0" y="T1"/>
              </a:cxn>
              <a:cxn ang="T9">
                <a:pos x="T2" y="T3"/>
              </a:cxn>
              <a:cxn ang="T10">
                <a:pos x="T4" y="T5"/>
              </a:cxn>
              <a:cxn ang="T11">
                <a:pos x="T6" y="T7"/>
              </a:cxn>
            </a:cxnLst>
            <a:rect l="T12" t="T13" r="T14" b="T15"/>
            <a:pathLst>
              <a:path w="21600" h="21600">
                <a:moveTo>
                  <a:pt x="0" y="0"/>
                </a:moveTo>
                <a:lnTo>
                  <a:pt x="4648" y="21600"/>
                </a:lnTo>
                <a:lnTo>
                  <a:pt x="16952" y="21600"/>
                </a:lnTo>
                <a:lnTo>
                  <a:pt x="21600" y="0"/>
                </a:lnTo>
                <a:close/>
              </a:path>
            </a:pathLst>
          </a:custGeom>
          <a:solidFill>
            <a:srgbClr val="66FFFF"/>
          </a:solidFill>
          <a:ln w="9525">
            <a:solidFill>
              <a:schemeClr val="tx1"/>
            </a:solidFill>
            <a:miter lim="800000"/>
            <a:headEnd/>
            <a:tailEnd/>
          </a:ln>
        </p:spPr>
        <p:txBody>
          <a:bodyPr wrap="none" anchor="ctr"/>
          <a:lstStyle/>
          <a:p>
            <a:endParaRPr lang="en-US"/>
          </a:p>
        </p:txBody>
      </p:sp>
      <p:pic>
        <p:nvPicPr>
          <p:cNvPr id="46083" name="Picture 3"/>
          <p:cNvPicPr>
            <a:picLocks noChangeAspect="1" noChangeArrowheads="1"/>
          </p:cNvPicPr>
          <p:nvPr/>
        </p:nvPicPr>
        <p:blipFill>
          <a:blip r:embed="rId2"/>
          <a:srcRect/>
          <a:stretch>
            <a:fillRect/>
          </a:stretch>
        </p:blipFill>
        <p:spPr bwMode="auto">
          <a:xfrm>
            <a:off x="304800" y="2667000"/>
            <a:ext cx="1285875" cy="2076450"/>
          </a:xfrm>
          <a:prstGeom prst="rect">
            <a:avLst/>
          </a:prstGeom>
          <a:noFill/>
          <a:ln w="9525">
            <a:noFill/>
            <a:miter lim="800000"/>
            <a:headEnd/>
            <a:tailEnd/>
          </a:ln>
        </p:spPr>
      </p:pic>
      <p:sp>
        <p:nvSpPr>
          <p:cNvPr id="46084" name="Line 4"/>
          <p:cNvSpPr>
            <a:spLocks noChangeShapeType="1"/>
          </p:cNvSpPr>
          <p:nvPr/>
        </p:nvSpPr>
        <p:spPr bwMode="auto">
          <a:xfrm>
            <a:off x="1752600" y="990600"/>
            <a:ext cx="0" cy="4419600"/>
          </a:xfrm>
          <a:prstGeom prst="line">
            <a:avLst/>
          </a:prstGeom>
          <a:noFill/>
          <a:ln w="57150" cmpd="thinThick">
            <a:solidFill>
              <a:schemeClr val="tx1"/>
            </a:solidFill>
            <a:round/>
            <a:headEnd/>
            <a:tailEnd/>
          </a:ln>
        </p:spPr>
        <p:txBody>
          <a:bodyPr/>
          <a:lstStyle/>
          <a:p>
            <a:endParaRPr lang="en-US"/>
          </a:p>
        </p:txBody>
      </p:sp>
      <p:sp>
        <p:nvSpPr>
          <p:cNvPr id="46085" name="Line 5"/>
          <p:cNvSpPr>
            <a:spLocks noChangeShapeType="1"/>
          </p:cNvSpPr>
          <p:nvPr/>
        </p:nvSpPr>
        <p:spPr bwMode="auto">
          <a:xfrm>
            <a:off x="1752600" y="5410200"/>
            <a:ext cx="7391400" cy="0"/>
          </a:xfrm>
          <a:prstGeom prst="line">
            <a:avLst/>
          </a:prstGeom>
          <a:noFill/>
          <a:ln w="57150" cmpd="thinThick">
            <a:solidFill>
              <a:schemeClr val="tx1"/>
            </a:solidFill>
            <a:round/>
            <a:headEnd/>
            <a:tailEnd/>
          </a:ln>
        </p:spPr>
        <p:txBody>
          <a:bodyPr/>
          <a:lstStyle/>
          <a:p>
            <a:endParaRPr lang="en-US"/>
          </a:p>
        </p:txBody>
      </p:sp>
      <p:sp>
        <p:nvSpPr>
          <p:cNvPr id="46086" name="Line 6"/>
          <p:cNvSpPr>
            <a:spLocks noChangeShapeType="1"/>
          </p:cNvSpPr>
          <p:nvPr/>
        </p:nvSpPr>
        <p:spPr bwMode="auto">
          <a:xfrm flipH="1">
            <a:off x="0" y="5410200"/>
            <a:ext cx="1752600" cy="1447800"/>
          </a:xfrm>
          <a:prstGeom prst="line">
            <a:avLst/>
          </a:prstGeom>
          <a:noFill/>
          <a:ln w="57150" cmpd="thinThick">
            <a:solidFill>
              <a:schemeClr val="tx1"/>
            </a:solidFill>
            <a:round/>
            <a:headEnd/>
            <a:tailEnd/>
          </a:ln>
        </p:spPr>
        <p:txBody>
          <a:bodyPr/>
          <a:lstStyle/>
          <a:p>
            <a:endParaRPr lang="en-US"/>
          </a:p>
        </p:txBody>
      </p:sp>
      <p:sp>
        <p:nvSpPr>
          <p:cNvPr id="46087" name="Line 7"/>
          <p:cNvSpPr>
            <a:spLocks noChangeShapeType="1"/>
          </p:cNvSpPr>
          <p:nvPr/>
        </p:nvSpPr>
        <p:spPr bwMode="auto">
          <a:xfrm>
            <a:off x="0" y="-304800"/>
            <a:ext cx="1752600" cy="1371600"/>
          </a:xfrm>
          <a:prstGeom prst="line">
            <a:avLst/>
          </a:prstGeom>
          <a:noFill/>
          <a:ln w="38100" cmpd="dbl">
            <a:solidFill>
              <a:schemeClr val="tx1"/>
            </a:solidFill>
            <a:round/>
            <a:headEnd/>
            <a:tailEnd/>
          </a:ln>
        </p:spPr>
        <p:txBody>
          <a:bodyPr/>
          <a:lstStyle/>
          <a:p>
            <a:endParaRPr lang="en-US"/>
          </a:p>
        </p:txBody>
      </p:sp>
      <p:sp>
        <p:nvSpPr>
          <p:cNvPr id="46088" name="Line 8"/>
          <p:cNvSpPr>
            <a:spLocks noChangeShapeType="1"/>
          </p:cNvSpPr>
          <p:nvPr/>
        </p:nvSpPr>
        <p:spPr bwMode="auto">
          <a:xfrm>
            <a:off x="1676400" y="990600"/>
            <a:ext cx="7467600" cy="76200"/>
          </a:xfrm>
          <a:prstGeom prst="line">
            <a:avLst/>
          </a:prstGeom>
          <a:noFill/>
          <a:ln w="38100" cmpd="dbl">
            <a:solidFill>
              <a:schemeClr val="tx1"/>
            </a:solidFill>
            <a:round/>
            <a:headEnd/>
            <a:tailEnd/>
          </a:ln>
        </p:spPr>
        <p:txBody>
          <a:bodyPr/>
          <a:lstStyle/>
          <a:p>
            <a:endParaRPr lang="en-US"/>
          </a:p>
        </p:txBody>
      </p:sp>
      <p:sp>
        <p:nvSpPr>
          <p:cNvPr id="46089" name="Rectangle 9" descr="Large grid"/>
          <p:cNvSpPr>
            <a:spLocks noChangeArrowheads="1"/>
          </p:cNvSpPr>
          <p:nvPr/>
        </p:nvSpPr>
        <p:spPr bwMode="auto">
          <a:xfrm>
            <a:off x="7086600" y="1447800"/>
            <a:ext cx="1447800" cy="2209800"/>
          </a:xfrm>
          <a:prstGeom prst="rect">
            <a:avLst/>
          </a:prstGeom>
          <a:pattFill prst="lgGrid">
            <a:fgClr>
              <a:schemeClr val="folHlink"/>
            </a:fgClr>
            <a:bgClr>
              <a:schemeClr val="bg1"/>
            </a:bgClr>
          </a:pattFill>
          <a:ln w="76200" cmpd="tri">
            <a:solidFill>
              <a:schemeClr val="tx1"/>
            </a:solidFill>
            <a:miter lim="800000"/>
            <a:headEnd/>
            <a:tailEnd/>
          </a:ln>
        </p:spPr>
        <p:txBody>
          <a:bodyPr wrap="none" anchor="ctr"/>
          <a:lstStyle/>
          <a:p>
            <a:endParaRPr lang="en-US"/>
          </a:p>
        </p:txBody>
      </p:sp>
      <p:sp>
        <p:nvSpPr>
          <p:cNvPr id="46090" name="Line 10"/>
          <p:cNvSpPr>
            <a:spLocks noChangeShapeType="1"/>
          </p:cNvSpPr>
          <p:nvPr/>
        </p:nvSpPr>
        <p:spPr bwMode="auto">
          <a:xfrm>
            <a:off x="893763" y="554038"/>
            <a:ext cx="2971800" cy="0"/>
          </a:xfrm>
          <a:prstGeom prst="line">
            <a:avLst/>
          </a:prstGeom>
          <a:noFill/>
          <a:ln w="57150" cmpd="thinThick">
            <a:solidFill>
              <a:srgbClr val="00FFFF"/>
            </a:solidFill>
            <a:round/>
            <a:headEnd/>
            <a:tailEnd/>
          </a:ln>
        </p:spPr>
        <p:txBody>
          <a:bodyPr/>
          <a:lstStyle/>
          <a:p>
            <a:endParaRPr lang="en-US"/>
          </a:p>
        </p:txBody>
      </p:sp>
      <p:sp>
        <p:nvSpPr>
          <p:cNvPr id="46091" name="Line 11"/>
          <p:cNvSpPr>
            <a:spLocks noChangeShapeType="1"/>
          </p:cNvSpPr>
          <p:nvPr/>
        </p:nvSpPr>
        <p:spPr bwMode="auto">
          <a:xfrm flipH="1" flipV="1">
            <a:off x="914400" y="533400"/>
            <a:ext cx="76200" cy="2438400"/>
          </a:xfrm>
          <a:prstGeom prst="line">
            <a:avLst/>
          </a:prstGeom>
          <a:noFill/>
          <a:ln w="57150" cmpd="thinThick">
            <a:solidFill>
              <a:srgbClr val="CC0000"/>
            </a:solidFill>
            <a:round/>
            <a:headEnd/>
            <a:tailEnd/>
          </a:ln>
        </p:spPr>
        <p:txBody>
          <a:bodyPr/>
          <a:lstStyle/>
          <a:p>
            <a:endParaRPr lang="en-US"/>
          </a:p>
        </p:txBody>
      </p:sp>
      <p:sp>
        <p:nvSpPr>
          <p:cNvPr id="46092" name="Line 12"/>
          <p:cNvSpPr>
            <a:spLocks noChangeShapeType="1"/>
          </p:cNvSpPr>
          <p:nvPr/>
        </p:nvSpPr>
        <p:spPr bwMode="auto">
          <a:xfrm>
            <a:off x="955675" y="582613"/>
            <a:ext cx="111125" cy="2465387"/>
          </a:xfrm>
          <a:prstGeom prst="line">
            <a:avLst/>
          </a:prstGeom>
          <a:noFill/>
          <a:ln w="57150" cmpd="thinThick">
            <a:solidFill>
              <a:schemeClr val="accent2"/>
            </a:solidFill>
            <a:round/>
            <a:headEnd/>
            <a:tailEnd/>
          </a:ln>
        </p:spPr>
        <p:txBody>
          <a:bodyPr/>
          <a:lstStyle/>
          <a:p>
            <a:endParaRPr lang="en-US"/>
          </a:p>
        </p:txBody>
      </p:sp>
      <p:sp>
        <p:nvSpPr>
          <p:cNvPr id="46093" name="Line 13"/>
          <p:cNvSpPr>
            <a:spLocks noChangeShapeType="1"/>
          </p:cNvSpPr>
          <p:nvPr/>
        </p:nvSpPr>
        <p:spPr bwMode="auto">
          <a:xfrm>
            <a:off x="914400" y="533400"/>
            <a:ext cx="76200" cy="2438400"/>
          </a:xfrm>
          <a:prstGeom prst="line">
            <a:avLst/>
          </a:prstGeom>
          <a:noFill/>
          <a:ln w="57150" cmpd="thinThick">
            <a:solidFill>
              <a:srgbClr val="CC0000"/>
            </a:solidFill>
            <a:round/>
            <a:headEnd/>
            <a:tailEnd/>
          </a:ln>
        </p:spPr>
        <p:txBody>
          <a:bodyPr/>
          <a:lstStyle/>
          <a:p>
            <a:endParaRPr lang="en-US"/>
          </a:p>
        </p:txBody>
      </p:sp>
      <p:sp>
        <p:nvSpPr>
          <p:cNvPr id="46094" name="Line 14"/>
          <p:cNvSpPr>
            <a:spLocks noChangeShapeType="1"/>
          </p:cNvSpPr>
          <p:nvPr/>
        </p:nvSpPr>
        <p:spPr bwMode="auto">
          <a:xfrm>
            <a:off x="3810000" y="609600"/>
            <a:ext cx="0" cy="228600"/>
          </a:xfrm>
          <a:prstGeom prst="line">
            <a:avLst/>
          </a:prstGeom>
          <a:noFill/>
          <a:ln w="57150" cmpd="thickThin">
            <a:solidFill>
              <a:srgbClr val="CC0000"/>
            </a:solidFill>
            <a:round/>
            <a:headEnd/>
            <a:tailEnd/>
          </a:ln>
        </p:spPr>
        <p:txBody>
          <a:bodyPr/>
          <a:lstStyle/>
          <a:p>
            <a:endParaRPr lang="en-US"/>
          </a:p>
        </p:txBody>
      </p:sp>
      <p:sp>
        <p:nvSpPr>
          <p:cNvPr id="46095" name="Line 15"/>
          <p:cNvSpPr>
            <a:spLocks noChangeShapeType="1"/>
          </p:cNvSpPr>
          <p:nvPr/>
        </p:nvSpPr>
        <p:spPr bwMode="auto">
          <a:xfrm>
            <a:off x="3886200" y="533400"/>
            <a:ext cx="0" cy="304800"/>
          </a:xfrm>
          <a:prstGeom prst="line">
            <a:avLst/>
          </a:prstGeom>
          <a:noFill/>
          <a:ln w="57150" cmpd="thickThin">
            <a:solidFill>
              <a:schemeClr val="accent2"/>
            </a:solidFill>
            <a:round/>
            <a:headEnd/>
            <a:tailEnd/>
          </a:ln>
        </p:spPr>
        <p:txBody>
          <a:bodyPr/>
          <a:lstStyle/>
          <a:p>
            <a:endParaRPr lang="en-US"/>
          </a:p>
        </p:txBody>
      </p:sp>
      <p:sp>
        <p:nvSpPr>
          <p:cNvPr id="46096" name="AutoShape 16"/>
          <p:cNvSpPr>
            <a:spLocks noChangeArrowheads="1"/>
          </p:cNvSpPr>
          <p:nvPr/>
        </p:nvSpPr>
        <p:spPr bwMode="auto">
          <a:xfrm>
            <a:off x="0" y="5410200"/>
            <a:ext cx="10287000" cy="1447800"/>
          </a:xfrm>
          <a:prstGeom prst="parallelogram">
            <a:avLst>
              <a:gd name="adj" fmla="val 121480"/>
            </a:avLst>
          </a:prstGeom>
          <a:solidFill>
            <a:schemeClr val="bg2"/>
          </a:solidFill>
          <a:ln w="9525">
            <a:solidFill>
              <a:schemeClr val="tx1"/>
            </a:solidFill>
            <a:miter lim="800000"/>
            <a:headEnd/>
            <a:tailEnd/>
          </a:ln>
        </p:spPr>
        <p:txBody>
          <a:bodyPr wrap="none" anchor="ctr"/>
          <a:lstStyle/>
          <a:p>
            <a:endParaRPr lang="en-US"/>
          </a:p>
        </p:txBody>
      </p:sp>
      <p:sp>
        <p:nvSpPr>
          <p:cNvPr id="46097" name="Line 17"/>
          <p:cNvSpPr>
            <a:spLocks noChangeShapeType="1"/>
          </p:cNvSpPr>
          <p:nvPr/>
        </p:nvSpPr>
        <p:spPr bwMode="auto">
          <a:xfrm rot="5400000">
            <a:off x="2379663" y="-800100"/>
            <a:ext cx="0" cy="2819400"/>
          </a:xfrm>
          <a:prstGeom prst="line">
            <a:avLst/>
          </a:prstGeom>
          <a:noFill/>
          <a:ln w="57150" cmpd="thinThick">
            <a:solidFill>
              <a:srgbClr val="CC0000"/>
            </a:solidFill>
            <a:round/>
            <a:headEnd/>
            <a:tailEnd/>
          </a:ln>
        </p:spPr>
        <p:txBody>
          <a:bodyPr/>
          <a:lstStyle/>
          <a:p>
            <a:endParaRPr lang="en-US"/>
          </a:p>
        </p:txBody>
      </p:sp>
      <p:pic>
        <p:nvPicPr>
          <p:cNvPr id="98322" name="Picture 18" descr="FIRE1"/>
          <p:cNvPicPr>
            <a:picLocks noChangeAspect="1" noChangeArrowheads="1" noCrop="1"/>
          </p:cNvPicPr>
          <p:nvPr/>
        </p:nvPicPr>
        <p:blipFill>
          <a:blip r:embed="rId3"/>
          <a:srcRect/>
          <a:stretch>
            <a:fillRect/>
          </a:stretch>
        </p:blipFill>
        <p:spPr bwMode="auto">
          <a:xfrm>
            <a:off x="4572000" y="4953000"/>
            <a:ext cx="163513" cy="381000"/>
          </a:xfrm>
          <a:prstGeom prst="rect">
            <a:avLst/>
          </a:prstGeom>
          <a:noFill/>
          <a:ln w="9525">
            <a:noFill/>
            <a:miter lim="800000"/>
            <a:headEnd/>
            <a:tailEnd/>
          </a:ln>
        </p:spPr>
      </p:pic>
      <p:sp>
        <p:nvSpPr>
          <p:cNvPr id="98323" name="Text Box 19"/>
          <p:cNvSpPr txBox="1">
            <a:spLocks noChangeArrowheads="1"/>
          </p:cNvSpPr>
          <p:nvPr/>
        </p:nvSpPr>
        <p:spPr bwMode="auto">
          <a:xfrm>
            <a:off x="5181600" y="3508375"/>
            <a:ext cx="3962400" cy="1800225"/>
          </a:xfrm>
          <a:prstGeom prst="rect">
            <a:avLst/>
          </a:prstGeom>
          <a:noFill/>
          <a:ln w="9525">
            <a:noFill/>
            <a:miter lim="800000"/>
            <a:headEnd/>
            <a:tailEnd/>
          </a:ln>
          <a:effectLst/>
        </p:spPr>
        <p:txBody>
          <a:bodyPr>
            <a:spAutoFit/>
          </a:bodyPr>
          <a:lstStyle/>
          <a:p>
            <a:pPr eaLnBrk="0" hangingPunct="0">
              <a:defRPr/>
            </a:pPr>
            <a:r>
              <a:rPr lang="en-US" sz="2800">
                <a:solidFill>
                  <a:srgbClr val="FF3300"/>
                </a:solidFill>
                <a:effectLst>
                  <a:outerShdw blurRad="38100" dist="38100" dir="2700000" algn="tl">
                    <a:srgbClr val="C0C0C0"/>
                  </a:outerShdw>
                </a:effectLst>
                <a:latin typeface="VNI-Times" pitchFamily="2" charset="0"/>
              </a:rPr>
              <a:t>Khoâng neân tieáp xuùc vôùi doøng ñieän vì ñieän giaät raát nguy  hieãm coù theå cheát ngöôøi .</a:t>
            </a:r>
            <a:endParaRPr lang="vi-VN" sz="2800">
              <a:solidFill>
                <a:srgbClr val="FF3300"/>
              </a:solidFill>
              <a:effectLst>
                <a:outerShdw blurRad="38100" dist="38100" dir="2700000" algn="tl">
                  <a:srgbClr val="C0C0C0"/>
                </a:outerShdw>
              </a:effectLst>
              <a:latin typeface="VNI-Times" pitchFamily="2" charset="0"/>
            </a:endParaRPr>
          </a:p>
        </p:txBody>
      </p:sp>
      <p:sp>
        <p:nvSpPr>
          <p:cNvPr id="46114" name="Rectangle 34"/>
          <p:cNvSpPr>
            <a:spLocks noChangeArrowheads="1"/>
          </p:cNvSpPr>
          <p:nvPr/>
        </p:nvSpPr>
        <p:spPr bwMode="auto">
          <a:xfrm>
            <a:off x="1781175" y="1066800"/>
            <a:ext cx="7362825" cy="4343400"/>
          </a:xfrm>
          <a:prstGeom prst="rect">
            <a:avLst/>
          </a:prstGeom>
          <a:solidFill>
            <a:srgbClr val="66FFFF"/>
          </a:solidFill>
          <a:ln w="9525">
            <a:solidFill>
              <a:srgbClr val="CC0000"/>
            </a:solidFill>
            <a:miter lim="800000"/>
            <a:headEnd/>
            <a:tailEnd/>
          </a:ln>
        </p:spPr>
        <p:txBody>
          <a:bodyPr wrap="none" anchor="ctr"/>
          <a:lstStyle/>
          <a:p>
            <a:endParaRPr lang="en-US"/>
          </a:p>
        </p:txBody>
      </p:sp>
      <p:pic>
        <p:nvPicPr>
          <p:cNvPr id="46115" name="Picture 35"/>
          <p:cNvPicPr>
            <a:picLocks noChangeAspect="1" noChangeArrowheads="1"/>
          </p:cNvPicPr>
          <p:nvPr/>
        </p:nvPicPr>
        <p:blipFill>
          <a:blip r:embed="rId4"/>
          <a:srcRect/>
          <a:stretch>
            <a:fillRect/>
          </a:stretch>
        </p:blipFill>
        <p:spPr bwMode="auto">
          <a:xfrm>
            <a:off x="3581400" y="1066800"/>
            <a:ext cx="1552575" cy="4295775"/>
          </a:xfrm>
          <a:prstGeom prst="rect">
            <a:avLst/>
          </a:prstGeom>
          <a:noFill/>
          <a:ln w="9525">
            <a:noFill/>
            <a:miter lim="800000"/>
            <a:headEnd/>
            <a:tailEnd/>
          </a:ln>
        </p:spPr>
      </p:pic>
      <p:sp>
        <p:nvSpPr>
          <p:cNvPr id="46116" name="AutoShape 36"/>
          <p:cNvSpPr>
            <a:spLocks noChangeArrowheads="1"/>
          </p:cNvSpPr>
          <p:nvPr/>
        </p:nvSpPr>
        <p:spPr bwMode="auto">
          <a:xfrm rot="10800000">
            <a:off x="3657600" y="762000"/>
            <a:ext cx="4572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66"/>
          </a:solidFill>
          <a:ln w="9525">
            <a:solidFill>
              <a:schemeClr val="tx1"/>
            </a:solidFill>
            <a:miter lim="800000"/>
            <a:headEnd/>
            <a:tailEnd/>
          </a:ln>
        </p:spPr>
        <p:txBody>
          <a:bodyPr wrap="none" anchor="ctr"/>
          <a:lstStyle/>
          <a:p>
            <a:endParaRPr lang="en-US"/>
          </a:p>
        </p:txBody>
      </p:sp>
      <p:sp>
        <p:nvSpPr>
          <p:cNvPr id="46117" name="Text Box 37"/>
          <p:cNvSpPr txBox="1">
            <a:spLocks noChangeArrowheads="1"/>
          </p:cNvSpPr>
          <p:nvPr/>
        </p:nvSpPr>
        <p:spPr bwMode="auto">
          <a:xfrm>
            <a:off x="5715000" y="1066800"/>
            <a:ext cx="3352800" cy="5632311"/>
          </a:xfrm>
          <a:prstGeom prst="rect">
            <a:avLst/>
          </a:prstGeom>
          <a:noFill/>
          <a:ln w="9525">
            <a:solidFill>
              <a:srgbClr val="FF3300"/>
            </a:solidFill>
            <a:miter lim="800000"/>
            <a:headEnd/>
            <a:tailEnd/>
          </a:ln>
        </p:spPr>
        <p:txBody>
          <a:bodyPr>
            <a:spAutoFit/>
          </a:bodyPr>
          <a:lstStyle/>
          <a:p>
            <a:pPr eaLnBrk="0" hangingPunct="0">
              <a:spcBef>
                <a:spcPct val="50000"/>
              </a:spcBef>
            </a:pPr>
            <a:r>
              <a:rPr lang="en-US" sz="3600" b="1" dirty="0">
                <a:solidFill>
                  <a:schemeClr val="bg1">
                    <a:lumMod val="50000"/>
                  </a:schemeClr>
                </a:solidFill>
                <a:latin typeface="VNI-Times" pitchFamily="2" charset="0"/>
              </a:rPr>
              <a:t>+</a:t>
            </a:r>
            <a:r>
              <a:rPr lang="en-US" sz="3600" b="1" dirty="0" err="1">
                <a:solidFill>
                  <a:schemeClr val="bg1">
                    <a:lumMod val="50000"/>
                  </a:schemeClr>
                </a:solidFill>
                <a:latin typeface="VNI-Times" pitchFamily="2" charset="0"/>
              </a:rPr>
              <a:t>Neáu</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ñeøn</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treo</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khoâng</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duøng</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phích</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caém</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thì</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phaûi</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ngaét</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coâng</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taéc</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hoaëc</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thaùo</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caàu</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chì</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tröôùc</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khi</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thaùo</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boùng</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ñeøn</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hoûng</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vaø</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laép</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boùng</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ñeøn</a:t>
            </a:r>
            <a:r>
              <a:rPr lang="en-US" sz="3600" b="1" dirty="0">
                <a:solidFill>
                  <a:schemeClr val="bg1">
                    <a:lumMod val="50000"/>
                  </a:schemeClr>
                </a:solidFill>
                <a:latin typeface="VNI-Times" pitchFamily="2" charset="0"/>
              </a:rPr>
              <a:t> </a:t>
            </a:r>
            <a:r>
              <a:rPr lang="en-US" sz="3600" b="1" dirty="0" err="1">
                <a:solidFill>
                  <a:schemeClr val="bg1">
                    <a:lumMod val="50000"/>
                  </a:schemeClr>
                </a:solidFill>
                <a:latin typeface="VNI-Times" pitchFamily="2" charset="0"/>
              </a:rPr>
              <a:t>khaùc</a:t>
            </a:r>
            <a:r>
              <a:rPr lang="en-US" sz="3600" b="1" dirty="0">
                <a:solidFill>
                  <a:schemeClr val="bg1">
                    <a:lumMod val="50000"/>
                  </a:schemeClr>
                </a:solidFill>
                <a:latin typeface="VNI-Times" pitchFamily="2" charset="0"/>
              </a:rPr>
              <a:t> .</a:t>
            </a:r>
          </a:p>
        </p:txBody>
      </p:sp>
      <p:sp>
        <p:nvSpPr>
          <p:cNvPr id="46118" name="Rectangle 38"/>
          <p:cNvSpPr>
            <a:spLocks noChangeArrowheads="1"/>
          </p:cNvSpPr>
          <p:nvPr/>
        </p:nvSpPr>
        <p:spPr bwMode="auto">
          <a:xfrm>
            <a:off x="3505200" y="5299075"/>
            <a:ext cx="1828800" cy="111125"/>
          </a:xfrm>
          <a:prstGeom prst="rect">
            <a:avLst/>
          </a:prstGeom>
          <a:solidFill>
            <a:schemeClr val="accent2"/>
          </a:solidFill>
          <a:ln w="9525">
            <a:noFill/>
            <a:miter lim="800000"/>
            <a:headEnd/>
            <a:tailEnd/>
          </a:ln>
        </p:spPr>
        <p:txBody>
          <a:bodyPr wrap="none" anchor="ctr"/>
          <a:lstStyle/>
          <a:p>
            <a:endParaRPr lang="en-US"/>
          </a:p>
        </p:txBody>
      </p:sp>
      <p:sp>
        <p:nvSpPr>
          <p:cNvPr id="46119" name="Rectangle 39"/>
          <p:cNvSpPr>
            <a:spLocks noChangeArrowheads="1"/>
          </p:cNvSpPr>
          <p:nvPr/>
        </p:nvSpPr>
        <p:spPr bwMode="auto">
          <a:xfrm>
            <a:off x="762000" y="4648200"/>
            <a:ext cx="3048000" cy="609600"/>
          </a:xfrm>
          <a:prstGeom prst="rect">
            <a:avLst/>
          </a:prstGeom>
          <a:solidFill>
            <a:schemeClr val="bg1"/>
          </a:solidFill>
          <a:ln w="9525">
            <a:solidFill>
              <a:srgbClr val="FF3300"/>
            </a:solidFill>
            <a:miter lim="800000"/>
            <a:headEnd/>
            <a:tailEnd/>
          </a:ln>
        </p:spPr>
        <p:txBody>
          <a:bodyPr wrap="none" anchor="ctr"/>
          <a:lstStyle/>
          <a:p>
            <a:pPr algn="ctr" eaLnBrk="0" hangingPunct="0"/>
            <a:r>
              <a:rPr lang="en-US" sz="2800" b="1" i="1">
                <a:solidFill>
                  <a:srgbClr val="FF3300"/>
                </a:solidFill>
                <a:latin typeface="VNI-Times" pitchFamily="2" charset="0"/>
              </a:rPr>
              <a:t>Ñaõ thaùo naép caàu chì</a:t>
            </a:r>
            <a:endParaRPr lang="vi-VN" sz="2800" b="1" i="1">
              <a:solidFill>
                <a:srgbClr val="FF3300"/>
              </a:solidFill>
              <a:latin typeface="VNI-Times" pitchFamily="2" charset="0"/>
            </a:endParaRPr>
          </a:p>
        </p:txBody>
      </p:sp>
      <p:sp>
        <p:nvSpPr>
          <p:cNvPr id="98344" name="Line 40"/>
          <p:cNvSpPr>
            <a:spLocks noChangeShapeType="1"/>
          </p:cNvSpPr>
          <p:nvPr/>
        </p:nvSpPr>
        <p:spPr bwMode="auto">
          <a:xfrm flipH="1" flipV="1">
            <a:off x="1447800" y="3886200"/>
            <a:ext cx="457200" cy="838200"/>
          </a:xfrm>
          <a:prstGeom prst="line">
            <a:avLst/>
          </a:prstGeom>
          <a:noFill/>
          <a:ln w="57150">
            <a:solidFill>
              <a:srgbClr val="FF0000"/>
            </a:solidFill>
            <a:round/>
            <a:headEnd/>
            <a:tailEnd type="triangle" w="med" len="me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8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repeatCount="indefinite" fill="hold" grpId="0" nodeType="clickEffect">
                                  <p:stCondLst>
                                    <p:cond delay="0"/>
                                  </p:stCondLst>
                                  <p:childTnLst>
                                    <p:set>
                                      <p:cBhvr>
                                        <p:cTn id="10" dur="1" fill="hold">
                                          <p:stCondLst>
                                            <p:cond delay="0"/>
                                          </p:stCondLst>
                                        </p:cTn>
                                        <p:tgtEl>
                                          <p:spTgt spid="98344"/>
                                        </p:tgtEl>
                                        <p:attrNameLst>
                                          <p:attrName>style.visibility</p:attrName>
                                        </p:attrNameLst>
                                      </p:cBhvr>
                                      <p:to>
                                        <p:strVal val="visible"/>
                                      </p:to>
                                    </p:set>
                                    <p:animEffect transition="in" filter="checkerboard(across)">
                                      <p:cBhvr>
                                        <p:cTn id="11" dur="500"/>
                                        <p:tgtEl>
                                          <p:spTgt spid="98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C900434750[1]"/>
          <p:cNvPicPr>
            <a:picLocks noChangeAspect="1" noChangeArrowheads="1"/>
          </p:cNvPicPr>
          <p:nvPr/>
        </p:nvPicPr>
        <p:blipFill>
          <a:blip r:embed="rId2"/>
          <a:srcRect/>
          <a:stretch>
            <a:fillRect/>
          </a:stretch>
        </p:blipFill>
        <p:spPr bwMode="auto">
          <a:xfrm>
            <a:off x="7315200" y="5257800"/>
            <a:ext cx="1600200" cy="1600200"/>
          </a:xfrm>
          <a:prstGeom prst="rect">
            <a:avLst/>
          </a:prstGeom>
          <a:noFill/>
        </p:spPr>
      </p:pic>
      <p:sp>
        <p:nvSpPr>
          <p:cNvPr id="5" name="Rectangle 4"/>
          <p:cNvSpPr/>
          <p:nvPr/>
        </p:nvSpPr>
        <p:spPr>
          <a:xfrm>
            <a:off x="228600" y="381000"/>
            <a:ext cx="8229600" cy="5493812"/>
          </a:xfrm>
          <a:prstGeom prst="rect">
            <a:avLst/>
          </a:prstGeom>
          <a:noFill/>
        </p:spPr>
        <p:txBody>
          <a:bodyPr wrap="square">
            <a:spAutoFit/>
          </a:bodyPr>
          <a:lstStyle/>
          <a:p>
            <a:pPr algn="ctr"/>
            <a:r>
              <a:rPr lang="nl-NL" sz="9600" b="1" dirty="0" smtClean="0">
                <a:solidFill>
                  <a:srgbClr val="FFFF00"/>
                </a:solidFill>
                <a:latin typeface="Times New Roman" pitchFamily="18" charset="0"/>
                <a:cs typeface="Times New Roman" pitchFamily="18" charset="0"/>
              </a:rPr>
              <a:t>CHUYÊN ĐỀ:</a:t>
            </a:r>
          </a:p>
          <a:p>
            <a:pPr algn="ctr"/>
            <a:r>
              <a:rPr lang="en-US" sz="6600" b="1" dirty="0" smtClean="0">
                <a:solidFill>
                  <a:srgbClr val="FFFF00"/>
                </a:solidFill>
              </a:rPr>
              <a:t>SỬ DỤNG AN TOÀN ĐIỆN</a:t>
            </a:r>
          </a:p>
          <a:p>
            <a:pPr algn="ctr" eaLnBrk="1" hangingPunct="1">
              <a:spcBef>
                <a:spcPct val="50000"/>
              </a:spcBef>
              <a:defRPr/>
            </a:pPr>
            <a:r>
              <a:rPr lang="nl-NL" sz="6600" b="1" dirty="0" smtClean="0">
                <a:solidFill>
                  <a:srgbClr val="FFFF00"/>
                </a:solidFill>
                <a:latin typeface="Times New Roman" pitchFamily="18" charset="0"/>
                <a:cs typeface="Times New Roman" pitchFamily="18" charset="0"/>
              </a:rPr>
              <a:t> </a:t>
            </a:r>
          </a:p>
          <a:p>
            <a:pPr algn="ctr" eaLnBrk="1" hangingPunct="1">
              <a:spcBef>
                <a:spcPct val="50000"/>
              </a:spcBef>
              <a:defRPr/>
            </a:pPr>
            <a:r>
              <a:rPr lang="nl-NL" sz="1600" b="1" dirty="0" smtClean="0">
                <a:solidFill>
                  <a:srgbClr val="FFFF00"/>
                </a:solidFill>
                <a:latin typeface="Times New Roman" pitchFamily="18" charset="0"/>
                <a:cs typeface="Times New Roman" pitchFamily="18" charset="0"/>
              </a:rPr>
              <a:t> </a:t>
            </a:r>
            <a:endParaRPr lang="nl-NL" sz="2000" b="1" dirty="0">
              <a:solidFill>
                <a:srgbClr val="FFFF00"/>
              </a:solidFill>
              <a:latin typeface="Times New Roman" pitchFamily="18" charset="0"/>
              <a:cs typeface="Times New Roman" pitchFamily="18" charset="0"/>
            </a:endParaRPr>
          </a:p>
        </p:txBody>
      </p:sp>
      <p:pic>
        <p:nvPicPr>
          <p:cNvPr id="7" name="Picture 25" descr="142"/>
          <p:cNvPicPr>
            <a:picLocks noChangeAspect="1" noChangeArrowheads="1"/>
          </p:cNvPicPr>
          <p:nvPr/>
        </p:nvPicPr>
        <p:blipFill>
          <a:blip r:embed="rId3"/>
          <a:srcRect/>
          <a:stretch>
            <a:fillRect/>
          </a:stretch>
        </p:blipFill>
        <p:spPr bwMode="auto">
          <a:xfrm>
            <a:off x="5638800" y="5522911"/>
            <a:ext cx="1828800" cy="1335089"/>
          </a:xfrm>
          <a:prstGeom prst="rect">
            <a:avLst/>
          </a:prstGeom>
          <a:noFill/>
        </p:spPr>
      </p:pic>
      <p:sp>
        <p:nvSpPr>
          <p:cNvPr id="8" name="TextBox 7"/>
          <p:cNvSpPr txBox="1"/>
          <p:nvPr/>
        </p:nvSpPr>
        <p:spPr>
          <a:xfrm>
            <a:off x="428596" y="5943600"/>
            <a:ext cx="7358114"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THỰC HIỆN: HOÀNG VĂN HẬU</a:t>
            </a:r>
            <a:endParaRPr lang="en-US" sz="2400" b="1" dirty="0">
              <a:latin typeface="Times New Roman" pitchFamily="18" charset="0"/>
              <a:cs typeface="Times New Roman" pitchFamily="18"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rot="-5400000">
            <a:off x="-2667000" y="2362200"/>
            <a:ext cx="71628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24 w 21600"/>
              <a:gd name="T13" fmla="*/ 4124 h 21600"/>
              <a:gd name="T14" fmla="*/ 17476 w 21600"/>
              <a:gd name="T15" fmla="*/ 17476 h 21600"/>
            </a:gdLst>
            <a:ahLst/>
            <a:cxnLst>
              <a:cxn ang="T8">
                <a:pos x="T0" y="T1"/>
              </a:cxn>
              <a:cxn ang="T9">
                <a:pos x="T2" y="T3"/>
              </a:cxn>
              <a:cxn ang="T10">
                <a:pos x="T4" y="T5"/>
              </a:cxn>
              <a:cxn ang="T11">
                <a:pos x="T6" y="T7"/>
              </a:cxn>
            </a:cxnLst>
            <a:rect l="T12" t="T13" r="T14" b="T15"/>
            <a:pathLst>
              <a:path w="21600" h="21600">
                <a:moveTo>
                  <a:pt x="0" y="0"/>
                </a:moveTo>
                <a:lnTo>
                  <a:pt x="4648" y="21600"/>
                </a:lnTo>
                <a:lnTo>
                  <a:pt x="16952" y="21600"/>
                </a:lnTo>
                <a:lnTo>
                  <a:pt x="21600" y="0"/>
                </a:lnTo>
                <a:close/>
              </a:path>
            </a:pathLst>
          </a:custGeom>
          <a:solidFill>
            <a:srgbClr val="66FFFF"/>
          </a:solidFill>
          <a:ln w="9525">
            <a:solidFill>
              <a:schemeClr val="tx1"/>
            </a:solidFill>
            <a:miter lim="800000"/>
            <a:headEnd/>
            <a:tailEnd/>
          </a:ln>
        </p:spPr>
        <p:txBody>
          <a:bodyPr wrap="none" anchor="ctr"/>
          <a:lstStyle/>
          <a:p>
            <a:endParaRPr lang="en-US"/>
          </a:p>
        </p:txBody>
      </p:sp>
      <p:pic>
        <p:nvPicPr>
          <p:cNvPr id="47107" name="Picture 3"/>
          <p:cNvPicPr>
            <a:picLocks noChangeAspect="1" noChangeArrowheads="1"/>
          </p:cNvPicPr>
          <p:nvPr/>
        </p:nvPicPr>
        <p:blipFill>
          <a:blip r:embed="rId2"/>
          <a:srcRect/>
          <a:stretch>
            <a:fillRect/>
          </a:stretch>
        </p:blipFill>
        <p:spPr bwMode="auto">
          <a:xfrm>
            <a:off x="304800" y="2667000"/>
            <a:ext cx="1285875" cy="2076450"/>
          </a:xfrm>
          <a:prstGeom prst="rect">
            <a:avLst/>
          </a:prstGeom>
          <a:noFill/>
          <a:ln w="9525">
            <a:noFill/>
            <a:miter lim="800000"/>
            <a:headEnd/>
            <a:tailEnd/>
          </a:ln>
        </p:spPr>
      </p:pic>
      <p:sp>
        <p:nvSpPr>
          <p:cNvPr id="47108" name="Line 4"/>
          <p:cNvSpPr>
            <a:spLocks noChangeShapeType="1"/>
          </p:cNvSpPr>
          <p:nvPr/>
        </p:nvSpPr>
        <p:spPr bwMode="auto">
          <a:xfrm>
            <a:off x="1752600" y="990600"/>
            <a:ext cx="0" cy="4419600"/>
          </a:xfrm>
          <a:prstGeom prst="line">
            <a:avLst/>
          </a:prstGeom>
          <a:noFill/>
          <a:ln w="57150" cmpd="thinThick">
            <a:solidFill>
              <a:schemeClr val="tx1"/>
            </a:solidFill>
            <a:round/>
            <a:headEnd/>
            <a:tailEnd/>
          </a:ln>
        </p:spPr>
        <p:txBody>
          <a:bodyPr/>
          <a:lstStyle/>
          <a:p>
            <a:endParaRPr lang="en-US"/>
          </a:p>
        </p:txBody>
      </p:sp>
      <p:sp>
        <p:nvSpPr>
          <p:cNvPr id="47109" name="Line 5"/>
          <p:cNvSpPr>
            <a:spLocks noChangeShapeType="1"/>
          </p:cNvSpPr>
          <p:nvPr/>
        </p:nvSpPr>
        <p:spPr bwMode="auto">
          <a:xfrm>
            <a:off x="1752600" y="5410200"/>
            <a:ext cx="7391400" cy="0"/>
          </a:xfrm>
          <a:prstGeom prst="line">
            <a:avLst/>
          </a:prstGeom>
          <a:noFill/>
          <a:ln w="57150" cmpd="thinThick">
            <a:solidFill>
              <a:schemeClr val="tx1"/>
            </a:solidFill>
            <a:round/>
            <a:headEnd/>
            <a:tailEnd/>
          </a:ln>
        </p:spPr>
        <p:txBody>
          <a:bodyPr/>
          <a:lstStyle/>
          <a:p>
            <a:endParaRPr lang="en-US"/>
          </a:p>
        </p:txBody>
      </p:sp>
      <p:sp>
        <p:nvSpPr>
          <p:cNvPr id="47110" name="Line 6"/>
          <p:cNvSpPr>
            <a:spLocks noChangeShapeType="1"/>
          </p:cNvSpPr>
          <p:nvPr/>
        </p:nvSpPr>
        <p:spPr bwMode="auto">
          <a:xfrm flipH="1">
            <a:off x="0" y="5410200"/>
            <a:ext cx="1752600" cy="1447800"/>
          </a:xfrm>
          <a:prstGeom prst="line">
            <a:avLst/>
          </a:prstGeom>
          <a:noFill/>
          <a:ln w="57150" cmpd="thinThick">
            <a:solidFill>
              <a:schemeClr val="tx1"/>
            </a:solidFill>
            <a:round/>
            <a:headEnd/>
            <a:tailEnd/>
          </a:ln>
        </p:spPr>
        <p:txBody>
          <a:bodyPr/>
          <a:lstStyle/>
          <a:p>
            <a:endParaRPr lang="en-US"/>
          </a:p>
        </p:txBody>
      </p:sp>
      <p:sp>
        <p:nvSpPr>
          <p:cNvPr id="47111" name="Line 7"/>
          <p:cNvSpPr>
            <a:spLocks noChangeShapeType="1"/>
          </p:cNvSpPr>
          <p:nvPr/>
        </p:nvSpPr>
        <p:spPr bwMode="auto">
          <a:xfrm>
            <a:off x="0" y="-304800"/>
            <a:ext cx="1752600" cy="1371600"/>
          </a:xfrm>
          <a:prstGeom prst="line">
            <a:avLst/>
          </a:prstGeom>
          <a:noFill/>
          <a:ln w="38100" cmpd="dbl">
            <a:solidFill>
              <a:schemeClr val="tx1"/>
            </a:solidFill>
            <a:round/>
            <a:headEnd/>
            <a:tailEnd/>
          </a:ln>
        </p:spPr>
        <p:txBody>
          <a:bodyPr/>
          <a:lstStyle/>
          <a:p>
            <a:endParaRPr lang="en-US"/>
          </a:p>
        </p:txBody>
      </p:sp>
      <p:sp>
        <p:nvSpPr>
          <p:cNvPr id="47112" name="Line 8"/>
          <p:cNvSpPr>
            <a:spLocks noChangeShapeType="1"/>
          </p:cNvSpPr>
          <p:nvPr/>
        </p:nvSpPr>
        <p:spPr bwMode="auto">
          <a:xfrm>
            <a:off x="1676400" y="990600"/>
            <a:ext cx="7467600" cy="76200"/>
          </a:xfrm>
          <a:prstGeom prst="line">
            <a:avLst/>
          </a:prstGeom>
          <a:noFill/>
          <a:ln w="38100" cmpd="dbl">
            <a:solidFill>
              <a:schemeClr val="tx1"/>
            </a:solidFill>
            <a:round/>
            <a:headEnd/>
            <a:tailEnd/>
          </a:ln>
        </p:spPr>
        <p:txBody>
          <a:bodyPr/>
          <a:lstStyle/>
          <a:p>
            <a:endParaRPr lang="en-US"/>
          </a:p>
        </p:txBody>
      </p:sp>
      <p:sp>
        <p:nvSpPr>
          <p:cNvPr id="47113" name="Rectangle 9" descr="Large grid"/>
          <p:cNvSpPr>
            <a:spLocks noChangeArrowheads="1"/>
          </p:cNvSpPr>
          <p:nvPr/>
        </p:nvSpPr>
        <p:spPr bwMode="auto">
          <a:xfrm>
            <a:off x="7086600" y="1447800"/>
            <a:ext cx="1447800" cy="2209800"/>
          </a:xfrm>
          <a:prstGeom prst="rect">
            <a:avLst/>
          </a:prstGeom>
          <a:pattFill prst="lgGrid">
            <a:fgClr>
              <a:schemeClr val="folHlink"/>
            </a:fgClr>
            <a:bgClr>
              <a:schemeClr val="bg1"/>
            </a:bgClr>
          </a:pattFill>
          <a:ln w="76200" cmpd="tri">
            <a:solidFill>
              <a:schemeClr val="tx1"/>
            </a:solidFill>
            <a:miter lim="800000"/>
            <a:headEnd/>
            <a:tailEnd/>
          </a:ln>
        </p:spPr>
        <p:txBody>
          <a:bodyPr wrap="none" anchor="ctr"/>
          <a:lstStyle/>
          <a:p>
            <a:endParaRPr lang="en-US"/>
          </a:p>
        </p:txBody>
      </p:sp>
      <p:sp>
        <p:nvSpPr>
          <p:cNvPr id="47114" name="Line 10"/>
          <p:cNvSpPr>
            <a:spLocks noChangeShapeType="1"/>
          </p:cNvSpPr>
          <p:nvPr/>
        </p:nvSpPr>
        <p:spPr bwMode="auto">
          <a:xfrm>
            <a:off x="893763" y="554038"/>
            <a:ext cx="2971800" cy="0"/>
          </a:xfrm>
          <a:prstGeom prst="line">
            <a:avLst/>
          </a:prstGeom>
          <a:noFill/>
          <a:ln w="57150" cmpd="thinThick">
            <a:solidFill>
              <a:srgbClr val="00FFFF"/>
            </a:solidFill>
            <a:round/>
            <a:headEnd/>
            <a:tailEnd/>
          </a:ln>
        </p:spPr>
        <p:txBody>
          <a:bodyPr/>
          <a:lstStyle/>
          <a:p>
            <a:endParaRPr lang="en-US"/>
          </a:p>
        </p:txBody>
      </p:sp>
      <p:sp>
        <p:nvSpPr>
          <p:cNvPr id="47115" name="Line 11"/>
          <p:cNvSpPr>
            <a:spLocks noChangeShapeType="1"/>
          </p:cNvSpPr>
          <p:nvPr/>
        </p:nvSpPr>
        <p:spPr bwMode="auto">
          <a:xfrm flipH="1" flipV="1">
            <a:off x="914400" y="533400"/>
            <a:ext cx="76200" cy="2438400"/>
          </a:xfrm>
          <a:prstGeom prst="line">
            <a:avLst/>
          </a:prstGeom>
          <a:noFill/>
          <a:ln w="57150" cmpd="thinThick">
            <a:solidFill>
              <a:srgbClr val="CC0000"/>
            </a:solidFill>
            <a:round/>
            <a:headEnd/>
            <a:tailEnd/>
          </a:ln>
        </p:spPr>
        <p:txBody>
          <a:bodyPr/>
          <a:lstStyle/>
          <a:p>
            <a:endParaRPr lang="en-US"/>
          </a:p>
        </p:txBody>
      </p:sp>
      <p:sp>
        <p:nvSpPr>
          <p:cNvPr id="47116" name="Line 12"/>
          <p:cNvSpPr>
            <a:spLocks noChangeShapeType="1"/>
          </p:cNvSpPr>
          <p:nvPr/>
        </p:nvSpPr>
        <p:spPr bwMode="auto">
          <a:xfrm>
            <a:off x="955675" y="582613"/>
            <a:ext cx="111125" cy="2465387"/>
          </a:xfrm>
          <a:prstGeom prst="line">
            <a:avLst/>
          </a:prstGeom>
          <a:noFill/>
          <a:ln w="57150" cmpd="thinThick">
            <a:solidFill>
              <a:schemeClr val="accent2"/>
            </a:solidFill>
            <a:round/>
            <a:headEnd/>
            <a:tailEnd/>
          </a:ln>
        </p:spPr>
        <p:txBody>
          <a:bodyPr/>
          <a:lstStyle/>
          <a:p>
            <a:endParaRPr lang="en-US"/>
          </a:p>
        </p:txBody>
      </p:sp>
      <p:sp>
        <p:nvSpPr>
          <p:cNvPr id="25613" name="Line 13"/>
          <p:cNvSpPr>
            <a:spLocks noChangeShapeType="1"/>
          </p:cNvSpPr>
          <p:nvPr/>
        </p:nvSpPr>
        <p:spPr bwMode="auto">
          <a:xfrm>
            <a:off x="914400" y="533400"/>
            <a:ext cx="76200" cy="2438400"/>
          </a:xfrm>
          <a:prstGeom prst="line">
            <a:avLst/>
          </a:prstGeom>
          <a:noFill/>
          <a:ln w="57150" cmpd="thinThick">
            <a:solidFill>
              <a:srgbClr val="CC0000"/>
            </a:solidFill>
            <a:round/>
            <a:headEnd/>
            <a:tailEnd/>
          </a:ln>
        </p:spPr>
        <p:txBody>
          <a:bodyPr/>
          <a:lstStyle/>
          <a:p>
            <a:endParaRPr lang="en-US"/>
          </a:p>
        </p:txBody>
      </p:sp>
      <p:sp>
        <p:nvSpPr>
          <p:cNvPr id="47118" name="Line 14"/>
          <p:cNvSpPr>
            <a:spLocks noChangeShapeType="1"/>
          </p:cNvSpPr>
          <p:nvPr/>
        </p:nvSpPr>
        <p:spPr bwMode="auto">
          <a:xfrm>
            <a:off x="3810000" y="609600"/>
            <a:ext cx="0" cy="228600"/>
          </a:xfrm>
          <a:prstGeom prst="line">
            <a:avLst/>
          </a:prstGeom>
          <a:noFill/>
          <a:ln w="57150" cmpd="thickThin">
            <a:solidFill>
              <a:srgbClr val="CC0000"/>
            </a:solidFill>
            <a:round/>
            <a:headEnd/>
            <a:tailEnd/>
          </a:ln>
        </p:spPr>
        <p:txBody>
          <a:bodyPr/>
          <a:lstStyle/>
          <a:p>
            <a:endParaRPr lang="en-US"/>
          </a:p>
        </p:txBody>
      </p:sp>
      <p:sp>
        <p:nvSpPr>
          <p:cNvPr id="47119" name="Line 15"/>
          <p:cNvSpPr>
            <a:spLocks noChangeShapeType="1"/>
          </p:cNvSpPr>
          <p:nvPr/>
        </p:nvSpPr>
        <p:spPr bwMode="auto">
          <a:xfrm>
            <a:off x="3886200" y="533400"/>
            <a:ext cx="0" cy="304800"/>
          </a:xfrm>
          <a:prstGeom prst="line">
            <a:avLst/>
          </a:prstGeom>
          <a:noFill/>
          <a:ln w="57150" cmpd="thickThin">
            <a:solidFill>
              <a:schemeClr val="accent2"/>
            </a:solidFill>
            <a:round/>
            <a:headEnd/>
            <a:tailEnd/>
          </a:ln>
        </p:spPr>
        <p:txBody>
          <a:bodyPr/>
          <a:lstStyle/>
          <a:p>
            <a:endParaRPr lang="en-US"/>
          </a:p>
        </p:txBody>
      </p:sp>
      <p:sp>
        <p:nvSpPr>
          <p:cNvPr id="25616" name="AutoShape 16"/>
          <p:cNvSpPr>
            <a:spLocks noChangeArrowheads="1"/>
          </p:cNvSpPr>
          <p:nvPr/>
        </p:nvSpPr>
        <p:spPr bwMode="auto">
          <a:xfrm rot="-24288929">
            <a:off x="900113" y="3651250"/>
            <a:ext cx="712787" cy="192088"/>
          </a:xfrm>
          <a:prstGeom prst="parallelogram">
            <a:avLst>
              <a:gd name="adj" fmla="val 92768"/>
            </a:avLst>
          </a:prstGeom>
          <a:gradFill rotWithShape="1">
            <a:gsLst>
              <a:gs pos="0">
                <a:schemeClr val="accent1">
                  <a:gamma/>
                  <a:shade val="46275"/>
                  <a:invGamma/>
                </a:schemeClr>
              </a:gs>
              <a:gs pos="100000">
                <a:schemeClr val="accent1"/>
              </a:gs>
            </a:gsLst>
            <a:lin ang="18900000" scaled="1"/>
          </a:gradFill>
          <a:ln w="9525">
            <a:solidFill>
              <a:schemeClr val="tx1"/>
            </a:solidFill>
            <a:miter lim="800000"/>
            <a:headEnd/>
            <a:tailEnd/>
          </a:ln>
          <a:effectLst/>
        </p:spPr>
        <p:txBody>
          <a:bodyPr wrap="none" anchor="ctr"/>
          <a:lstStyle/>
          <a:p>
            <a:pPr>
              <a:defRPr/>
            </a:pPr>
            <a:endParaRPr lang="en-US"/>
          </a:p>
        </p:txBody>
      </p:sp>
      <p:sp>
        <p:nvSpPr>
          <p:cNvPr id="47121" name="AutoShape 17"/>
          <p:cNvSpPr>
            <a:spLocks noChangeArrowheads="1"/>
          </p:cNvSpPr>
          <p:nvPr/>
        </p:nvSpPr>
        <p:spPr bwMode="auto">
          <a:xfrm>
            <a:off x="0" y="5286375"/>
            <a:ext cx="10287000" cy="1447800"/>
          </a:xfrm>
          <a:prstGeom prst="parallelogram">
            <a:avLst>
              <a:gd name="adj" fmla="val 121480"/>
            </a:avLst>
          </a:prstGeom>
          <a:solidFill>
            <a:schemeClr val="bg2"/>
          </a:solidFill>
          <a:ln w="9525">
            <a:solidFill>
              <a:schemeClr val="tx1"/>
            </a:solidFill>
            <a:miter lim="800000"/>
            <a:headEnd/>
            <a:tailEnd/>
          </a:ln>
        </p:spPr>
        <p:txBody>
          <a:bodyPr wrap="none" anchor="ctr"/>
          <a:lstStyle/>
          <a:p>
            <a:endParaRPr lang="en-US"/>
          </a:p>
        </p:txBody>
      </p:sp>
      <p:sp>
        <p:nvSpPr>
          <p:cNvPr id="25618" name="Line 18"/>
          <p:cNvSpPr>
            <a:spLocks noChangeShapeType="1"/>
          </p:cNvSpPr>
          <p:nvPr/>
        </p:nvSpPr>
        <p:spPr bwMode="auto">
          <a:xfrm rot="5400000">
            <a:off x="2379663" y="-800100"/>
            <a:ext cx="0" cy="2819400"/>
          </a:xfrm>
          <a:prstGeom prst="line">
            <a:avLst/>
          </a:prstGeom>
          <a:noFill/>
          <a:ln w="57150" cmpd="thinThick">
            <a:solidFill>
              <a:srgbClr val="CC0000"/>
            </a:solidFill>
            <a:round/>
            <a:headEnd/>
            <a:tailEnd/>
          </a:ln>
        </p:spPr>
        <p:txBody>
          <a:bodyPr/>
          <a:lstStyle/>
          <a:p>
            <a:endParaRPr lang="en-US"/>
          </a:p>
        </p:txBody>
      </p:sp>
      <p:sp>
        <p:nvSpPr>
          <p:cNvPr id="47123" name="Line 19"/>
          <p:cNvSpPr>
            <a:spLocks noChangeShapeType="1"/>
          </p:cNvSpPr>
          <p:nvPr/>
        </p:nvSpPr>
        <p:spPr bwMode="auto">
          <a:xfrm flipH="1" flipV="1">
            <a:off x="914400" y="665163"/>
            <a:ext cx="2895600" cy="0"/>
          </a:xfrm>
          <a:prstGeom prst="line">
            <a:avLst/>
          </a:prstGeom>
          <a:noFill/>
          <a:ln w="57150" cmpd="thinThick">
            <a:solidFill>
              <a:srgbClr val="CC0000"/>
            </a:solidFill>
            <a:round/>
            <a:headEnd/>
            <a:tailEnd/>
          </a:ln>
        </p:spPr>
        <p:txBody>
          <a:bodyPr/>
          <a:lstStyle/>
          <a:p>
            <a:endParaRPr lang="en-US"/>
          </a:p>
        </p:txBody>
      </p:sp>
      <p:pic>
        <p:nvPicPr>
          <p:cNvPr id="25620" name="Picture 20" descr="FIRE1"/>
          <p:cNvPicPr>
            <a:picLocks noChangeAspect="1" noChangeArrowheads="1" noCrop="1"/>
          </p:cNvPicPr>
          <p:nvPr/>
        </p:nvPicPr>
        <p:blipFill>
          <a:blip r:embed="rId3"/>
          <a:srcRect/>
          <a:stretch>
            <a:fillRect/>
          </a:stretch>
        </p:blipFill>
        <p:spPr bwMode="auto">
          <a:xfrm>
            <a:off x="4572000" y="4953000"/>
            <a:ext cx="163513" cy="381000"/>
          </a:xfrm>
          <a:prstGeom prst="rect">
            <a:avLst/>
          </a:prstGeom>
          <a:noFill/>
          <a:ln w="9525">
            <a:noFill/>
            <a:miter lim="800000"/>
            <a:headEnd/>
            <a:tailEnd/>
          </a:ln>
        </p:spPr>
      </p:pic>
      <p:sp>
        <p:nvSpPr>
          <p:cNvPr id="25621" name="Text Box 21"/>
          <p:cNvSpPr txBox="1">
            <a:spLocks noChangeArrowheads="1"/>
          </p:cNvSpPr>
          <p:nvPr/>
        </p:nvSpPr>
        <p:spPr bwMode="auto">
          <a:xfrm>
            <a:off x="5181600" y="3508375"/>
            <a:ext cx="3962400" cy="1800225"/>
          </a:xfrm>
          <a:prstGeom prst="rect">
            <a:avLst/>
          </a:prstGeom>
          <a:noFill/>
          <a:ln w="9525">
            <a:noFill/>
            <a:miter lim="800000"/>
            <a:headEnd/>
            <a:tailEnd/>
          </a:ln>
          <a:effectLst/>
        </p:spPr>
        <p:txBody>
          <a:bodyPr>
            <a:spAutoFit/>
          </a:bodyPr>
          <a:lstStyle/>
          <a:p>
            <a:pPr eaLnBrk="0" hangingPunct="0">
              <a:defRPr/>
            </a:pPr>
            <a:r>
              <a:rPr lang="en-US" sz="2800">
                <a:solidFill>
                  <a:srgbClr val="FF3300"/>
                </a:solidFill>
                <a:effectLst>
                  <a:outerShdw blurRad="38100" dist="38100" dir="2700000" algn="tl">
                    <a:srgbClr val="C0C0C0"/>
                  </a:outerShdw>
                </a:effectLst>
                <a:latin typeface="VNI-Times" pitchFamily="2" charset="0"/>
              </a:rPr>
              <a:t>Khoâng neân tieáp xuùc vôùi doøng ñieän vì ñieän giaät raát nguy  hieãm coù theå cheát ngöôøi .</a:t>
            </a:r>
            <a:endParaRPr lang="vi-VN" sz="2800">
              <a:solidFill>
                <a:srgbClr val="FF3300"/>
              </a:solidFill>
              <a:effectLst>
                <a:outerShdw blurRad="38100" dist="38100" dir="2700000" algn="tl">
                  <a:srgbClr val="C0C0C0"/>
                </a:outerShdw>
              </a:effectLst>
              <a:latin typeface="VNI-Times" pitchFamily="2" charset="0"/>
            </a:endParaRPr>
          </a:p>
        </p:txBody>
      </p:sp>
      <p:sp>
        <p:nvSpPr>
          <p:cNvPr id="47126" name="AutoShape 22"/>
          <p:cNvSpPr>
            <a:spLocks noChangeArrowheads="1"/>
          </p:cNvSpPr>
          <p:nvPr/>
        </p:nvSpPr>
        <p:spPr bwMode="auto">
          <a:xfrm rot="5400000">
            <a:off x="48419" y="2542381"/>
            <a:ext cx="508000" cy="604838"/>
          </a:xfrm>
          <a:prstGeom prst="diamond">
            <a:avLst/>
          </a:prstGeom>
          <a:solidFill>
            <a:schemeClr val="accent1"/>
          </a:solidFill>
          <a:ln w="9525">
            <a:noFill/>
            <a:miter lim="800000"/>
            <a:headEnd/>
            <a:tailEnd/>
          </a:ln>
        </p:spPr>
        <p:txBody>
          <a:bodyPr wrap="none" anchor="ctr"/>
          <a:lstStyle/>
          <a:p>
            <a:endParaRPr lang="en-US"/>
          </a:p>
        </p:txBody>
      </p:sp>
      <p:sp>
        <p:nvSpPr>
          <p:cNvPr id="47127" name="AutoShape 23"/>
          <p:cNvSpPr>
            <a:spLocks noChangeArrowheads="1"/>
          </p:cNvSpPr>
          <p:nvPr/>
        </p:nvSpPr>
        <p:spPr bwMode="auto">
          <a:xfrm rot="5400000">
            <a:off x="353219" y="2313781"/>
            <a:ext cx="508000" cy="604838"/>
          </a:xfrm>
          <a:prstGeom prst="diamond">
            <a:avLst/>
          </a:prstGeom>
          <a:solidFill>
            <a:srgbClr val="66FFFF"/>
          </a:solidFill>
          <a:ln w="9525">
            <a:noFill/>
            <a:miter lim="800000"/>
            <a:headEnd/>
            <a:tailEnd/>
          </a:ln>
        </p:spPr>
        <p:txBody>
          <a:bodyPr wrap="none" anchor="ctr"/>
          <a:lstStyle/>
          <a:p>
            <a:endParaRPr lang="en-US"/>
          </a:p>
        </p:txBody>
      </p:sp>
      <p:sp>
        <p:nvSpPr>
          <p:cNvPr id="47128" name="AutoShape 24"/>
          <p:cNvSpPr>
            <a:spLocks noChangeArrowheads="1"/>
          </p:cNvSpPr>
          <p:nvPr/>
        </p:nvSpPr>
        <p:spPr bwMode="auto">
          <a:xfrm rot="5400000">
            <a:off x="810419" y="4447381"/>
            <a:ext cx="508000" cy="604838"/>
          </a:xfrm>
          <a:prstGeom prst="diamond">
            <a:avLst/>
          </a:prstGeom>
          <a:solidFill>
            <a:srgbClr val="66FFFF"/>
          </a:solidFill>
          <a:ln w="9525">
            <a:noFill/>
            <a:miter lim="800000"/>
            <a:headEnd/>
            <a:tailEnd/>
          </a:ln>
        </p:spPr>
        <p:txBody>
          <a:bodyPr wrap="none" anchor="ctr"/>
          <a:lstStyle/>
          <a:p>
            <a:endParaRPr lang="en-US"/>
          </a:p>
        </p:txBody>
      </p:sp>
      <p:sp>
        <p:nvSpPr>
          <p:cNvPr id="47129" name="AutoShape 25"/>
          <p:cNvSpPr>
            <a:spLocks noChangeArrowheads="1"/>
          </p:cNvSpPr>
          <p:nvPr/>
        </p:nvSpPr>
        <p:spPr bwMode="auto">
          <a:xfrm rot="5400000">
            <a:off x="1088232" y="4204494"/>
            <a:ext cx="508000" cy="604837"/>
          </a:xfrm>
          <a:prstGeom prst="diamond">
            <a:avLst/>
          </a:prstGeom>
          <a:solidFill>
            <a:srgbClr val="66FFFF"/>
          </a:solidFill>
          <a:ln w="9525">
            <a:solidFill>
              <a:schemeClr val="tx1"/>
            </a:solidFill>
            <a:miter lim="800000"/>
            <a:headEnd/>
            <a:tailEnd/>
          </a:ln>
        </p:spPr>
        <p:txBody>
          <a:bodyPr wrap="none" anchor="ctr"/>
          <a:lstStyle/>
          <a:p>
            <a:endParaRPr lang="en-US"/>
          </a:p>
        </p:txBody>
      </p:sp>
      <p:sp>
        <p:nvSpPr>
          <p:cNvPr id="47130" name="AutoShape 26"/>
          <p:cNvSpPr>
            <a:spLocks noChangeArrowheads="1"/>
          </p:cNvSpPr>
          <p:nvPr/>
        </p:nvSpPr>
        <p:spPr bwMode="auto">
          <a:xfrm rot="5400000">
            <a:off x="1267619" y="4066381"/>
            <a:ext cx="508000" cy="604838"/>
          </a:xfrm>
          <a:prstGeom prst="diamond">
            <a:avLst/>
          </a:prstGeom>
          <a:solidFill>
            <a:srgbClr val="66FFFF"/>
          </a:solidFill>
          <a:ln w="9525">
            <a:solidFill>
              <a:schemeClr val="tx1"/>
            </a:solidFill>
            <a:miter lim="800000"/>
            <a:headEnd/>
            <a:tailEnd/>
          </a:ln>
        </p:spPr>
        <p:txBody>
          <a:bodyPr wrap="none" anchor="ctr"/>
          <a:lstStyle/>
          <a:p>
            <a:endParaRPr lang="en-US"/>
          </a:p>
        </p:txBody>
      </p:sp>
      <p:sp>
        <p:nvSpPr>
          <p:cNvPr id="47131" name="AutoShape 27"/>
          <p:cNvSpPr>
            <a:spLocks noChangeArrowheads="1"/>
          </p:cNvSpPr>
          <p:nvPr/>
        </p:nvSpPr>
        <p:spPr bwMode="auto">
          <a:xfrm rot="8551429">
            <a:off x="1323975" y="4294188"/>
            <a:ext cx="508000" cy="604837"/>
          </a:xfrm>
          <a:prstGeom prst="diamond">
            <a:avLst/>
          </a:prstGeom>
          <a:solidFill>
            <a:srgbClr val="66FFFF"/>
          </a:solidFill>
          <a:ln w="9525">
            <a:noFill/>
            <a:miter lim="800000"/>
            <a:headEnd/>
            <a:tailEnd/>
          </a:ln>
        </p:spPr>
        <p:txBody>
          <a:bodyPr wrap="none" anchor="ctr"/>
          <a:lstStyle/>
          <a:p>
            <a:endParaRPr lang="en-US"/>
          </a:p>
        </p:txBody>
      </p:sp>
      <p:sp>
        <p:nvSpPr>
          <p:cNvPr id="47132" name="AutoShape 28"/>
          <p:cNvSpPr>
            <a:spLocks noChangeArrowheads="1"/>
          </p:cNvSpPr>
          <p:nvPr/>
        </p:nvSpPr>
        <p:spPr bwMode="auto">
          <a:xfrm rot="6786997">
            <a:off x="1267619" y="2542381"/>
            <a:ext cx="508000" cy="604838"/>
          </a:xfrm>
          <a:prstGeom prst="diamond">
            <a:avLst/>
          </a:prstGeom>
          <a:solidFill>
            <a:srgbClr val="66FFFF"/>
          </a:solidFill>
          <a:ln w="9525">
            <a:noFill/>
            <a:miter lim="800000"/>
            <a:headEnd/>
            <a:tailEnd/>
          </a:ln>
        </p:spPr>
        <p:txBody>
          <a:bodyPr wrap="none" anchor="ctr"/>
          <a:lstStyle/>
          <a:p>
            <a:endParaRPr lang="en-US"/>
          </a:p>
        </p:txBody>
      </p:sp>
      <p:sp>
        <p:nvSpPr>
          <p:cNvPr id="47133" name="AutoShape 29"/>
          <p:cNvSpPr>
            <a:spLocks noChangeArrowheads="1"/>
          </p:cNvSpPr>
          <p:nvPr/>
        </p:nvSpPr>
        <p:spPr bwMode="auto">
          <a:xfrm rot="8348394">
            <a:off x="1268413" y="2922588"/>
            <a:ext cx="508000" cy="604837"/>
          </a:xfrm>
          <a:prstGeom prst="diamond">
            <a:avLst/>
          </a:prstGeom>
          <a:solidFill>
            <a:srgbClr val="66FFFF"/>
          </a:solidFill>
          <a:ln w="9525">
            <a:noFill/>
            <a:miter lim="800000"/>
            <a:headEnd/>
            <a:tailEnd/>
          </a:ln>
        </p:spPr>
        <p:txBody>
          <a:bodyPr wrap="none" anchor="ctr"/>
          <a:lstStyle/>
          <a:p>
            <a:endParaRPr lang="en-US"/>
          </a:p>
        </p:txBody>
      </p:sp>
      <p:sp>
        <p:nvSpPr>
          <p:cNvPr id="47134" name="AutoShape 30"/>
          <p:cNvSpPr>
            <a:spLocks noChangeArrowheads="1"/>
          </p:cNvSpPr>
          <p:nvPr/>
        </p:nvSpPr>
        <p:spPr bwMode="auto">
          <a:xfrm rot="8348394">
            <a:off x="1454150" y="3387725"/>
            <a:ext cx="381000" cy="381000"/>
          </a:xfrm>
          <a:prstGeom prst="diamond">
            <a:avLst/>
          </a:prstGeom>
          <a:solidFill>
            <a:srgbClr val="66FFFF"/>
          </a:solidFill>
          <a:ln w="9525">
            <a:noFill/>
            <a:miter lim="800000"/>
            <a:headEnd/>
            <a:tailEnd/>
          </a:ln>
        </p:spPr>
        <p:txBody>
          <a:bodyPr wrap="none" anchor="ctr"/>
          <a:lstStyle/>
          <a:p>
            <a:endParaRPr lang="en-US"/>
          </a:p>
        </p:txBody>
      </p:sp>
      <p:sp>
        <p:nvSpPr>
          <p:cNvPr id="47135" name="AutoShape 31"/>
          <p:cNvSpPr>
            <a:spLocks noChangeArrowheads="1"/>
          </p:cNvSpPr>
          <p:nvPr/>
        </p:nvSpPr>
        <p:spPr bwMode="auto">
          <a:xfrm rot="8348394">
            <a:off x="1260475" y="3717925"/>
            <a:ext cx="457200" cy="457200"/>
          </a:xfrm>
          <a:prstGeom prst="diamond">
            <a:avLst/>
          </a:prstGeom>
          <a:solidFill>
            <a:srgbClr val="66FFFF"/>
          </a:solidFill>
          <a:ln w="9525">
            <a:noFill/>
            <a:miter lim="800000"/>
            <a:headEnd/>
            <a:tailEnd/>
          </a:ln>
        </p:spPr>
        <p:txBody>
          <a:bodyPr wrap="none" anchor="ctr"/>
          <a:lstStyle/>
          <a:p>
            <a:endParaRPr lang="en-US"/>
          </a:p>
        </p:txBody>
      </p:sp>
      <p:sp>
        <p:nvSpPr>
          <p:cNvPr id="47136" name="AutoShape 32"/>
          <p:cNvSpPr>
            <a:spLocks noChangeArrowheads="1"/>
          </p:cNvSpPr>
          <p:nvPr/>
        </p:nvSpPr>
        <p:spPr bwMode="auto">
          <a:xfrm rot="6786997">
            <a:off x="1115219" y="2237581"/>
            <a:ext cx="508000" cy="604838"/>
          </a:xfrm>
          <a:prstGeom prst="diamond">
            <a:avLst/>
          </a:prstGeom>
          <a:solidFill>
            <a:srgbClr val="66FFFF"/>
          </a:solidFill>
          <a:ln w="9525">
            <a:noFill/>
            <a:miter lim="800000"/>
            <a:headEnd/>
            <a:tailEnd/>
          </a:ln>
        </p:spPr>
        <p:txBody>
          <a:bodyPr wrap="none" anchor="ctr"/>
          <a:lstStyle/>
          <a:p>
            <a:endParaRPr lang="en-US"/>
          </a:p>
        </p:txBody>
      </p:sp>
      <p:sp>
        <p:nvSpPr>
          <p:cNvPr id="47137" name="AutoShape 33"/>
          <p:cNvSpPr>
            <a:spLocks noChangeArrowheads="1"/>
          </p:cNvSpPr>
          <p:nvPr/>
        </p:nvSpPr>
        <p:spPr bwMode="auto">
          <a:xfrm rot="6786997">
            <a:off x="1343819" y="3837781"/>
            <a:ext cx="508000" cy="604838"/>
          </a:xfrm>
          <a:prstGeom prst="diamond">
            <a:avLst/>
          </a:prstGeom>
          <a:solidFill>
            <a:srgbClr val="66FFFF"/>
          </a:solidFill>
          <a:ln w="9525">
            <a:noFill/>
            <a:miter lim="800000"/>
            <a:headEnd/>
            <a:tailEnd/>
          </a:ln>
        </p:spPr>
        <p:txBody>
          <a:bodyPr wrap="none" anchor="ctr"/>
          <a:lstStyle/>
          <a:p>
            <a:endParaRPr lang="en-US"/>
          </a:p>
        </p:txBody>
      </p:sp>
      <p:sp>
        <p:nvSpPr>
          <p:cNvPr id="47138" name="AutoShape 34"/>
          <p:cNvSpPr>
            <a:spLocks noChangeArrowheads="1"/>
          </p:cNvSpPr>
          <p:nvPr/>
        </p:nvSpPr>
        <p:spPr bwMode="auto">
          <a:xfrm rot="6786997">
            <a:off x="1426369" y="3478918"/>
            <a:ext cx="508000" cy="604838"/>
          </a:xfrm>
          <a:prstGeom prst="diamond">
            <a:avLst/>
          </a:prstGeom>
          <a:solidFill>
            <a:srgbClr val="66FFFF"/>
          </a:solidFill>
          <a:ln w="9525">
            <a:noFill/>
            <a:miter lim="800000"/>
            <a:headEnd/>
            <a:tailEnd/>
          </a:ln>
        </p:spPr>
        <p:txBody>
          <a:bodyPr wrap="none" anchor="ctr"/>
          <a:lstStyle/>
          <a:p>
            <a:endParaRPr lang="en-US"/>
          </a:p>
        </p:txBody>
      </p:sp>
      <p:sp>
        <p:nvSpPr>
          <p:cNvPr id="47139" name="AutoShape 35"/>
          <p:cNvSpPr>
            <a:spLocks noChangeArrowheads="1"/>
          </p:cNvSpPr>
          <p:nvPr/>
        </p:nvSpPr>
        <p:spPr bwMode="auto">
          <a:xfrm rot="6786997">
            <a:off x="1481932" y="3415506"/>
            <a:ext cx="508000" cy="604837"/>
          </a:xfrm>
          <a:prstGeom prst="diamond">
            <a:avLst/>
          </a:prstGeom>
          <a:solidFill>
            <a:srgbClr val="66FFFF"/>
          </a:solidFill>
          <a:ln w="9525">
            <a:noFill/>
            <a:miter lim="800000"/>
            <a:headEnd/>
            <a:tailEnd/>
          </a:ln>
        </p:spPr>
        <p:txBody>
          <a:bodyPr wrap="none" anchor="ctr"/>
          <a:lstStyle/>
          <a:p>
            <a:endParaRPr lang="en-US"/>
          </a:p>
        </p:txBody>
      </p:sp>
      <p:sp>
        <p:nvSpPr>
          <p:cNvPr id="47140" name="Rectangle 36"/>
          <p:cNvSpPr>
            <a:spLocks noChangeArrowheads="1"/>
          </p:cNvSpPr>
          <p:nvPr/>
        </p:nvSpPr>
        <p:spPr bwMode="auto">
          <a:xfrm>
            <a:off x="1781175" y="914400"/>
            <a:ext cx="7362825" cy="4343400"/>
          </a:xfrm>
          <a:prstGeom prst="rect">
            <a:avLst/>
          </a:prstGeom>
          <a:solidFill>
            <a:srgbClr val="66FFFF"/>
          </a:solidFill>
          <a:ln w="9525">
            <a:solidFill>
              <a:srgbClr val="CC0000"/>
            </a:solidFill>
            <a:miter lim="800000"/>
            <a:headEnd/>
            <a:tailEnd/>
          </a:ln>
        </p:spPr>
        <p:txBody>
          <a:bodyPr wrap="none" anchor="ctr"/>
          <a:lstStyle/>
          <a:p>
            <a:endParaRPr lang="en-US"/>
          </a:p>
        </p:txBody>
      </p:sp>
      <p:pic>
        <p:nvPicPr>
          <p:cNvPr id="47141" name="Picture 37"/>
          <p:cNvPicPr>
            <a:picLocks noChangeAspect="1" noChangeArrowheads="1"/>
          </p:cNvPicPr>
          <p:nvPr/>
        </p:nvPicPr>
        <p:blipFill>
          <a:blip r:embed="rId4"/>
          <a:srcRect/>
          <a:stretch>
            <a:fillRect/>
          </a:stretch>
        </p:blipFill>
        <p:spPr bwMode="auto">
          <a:xfrm>
            <a:off x="3740150" y="977900"/>
            <a:ext cx="1552575" cy="4295775"/>
          </a:xfrm>
          <a:prstGeom prst="rect">
            <a:avLst/>
          </a:prstGeom>
          <a:noFill/>
          <a:ln w="9525">
            <a:noFill/>
            <a:miter lim="800000"/>
            <a:headEnd/>
            <a:tailEnd/>
          </a:ln>
        </p:spPr>
      </p:pic>
      <p:sp>
        <p:nvSpPr>
          <p:cNvPr id="47142" name="AutoShape 38"/>
          <p:cNvSpPr>
            <a:spLocks noChangeArrowheads="1"/>
          </p:cNvSpPr>
          <p:nvPr/>
        </p:nvSpPr>
        <p:spPr bwMode="auto">
          <a:xfrm rot="10800000">
            <a:off x="3581400" y="776288"/>
            <a:ext cx="4572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66"/>
          </a:solidFill>
          <a:ln w="9525">
            <a:solidFill>
              <a:schemeClr val="tx1"/>
            </a:solidFill>
            <a:miter lim="800000"/>
            <a:headEnd/>
            <a:tailEnd/>
          </a:ln>
        </p:spPr>
        <p:txBody>
          <a:bodyPr wrap="none" anchor="ctr"/>
          <a:lstStyle/>
          <a:p>
            <a:endParaRPr lang="en-US"/>
          </a:p>
        </p:txBody>
      </p:sp>
      <p:sp>
        <p:nvSpPr>
          <p:cNvPr id="47143" name="Rectangle 39"/>
          <p:cNvSpPr>
            <a:spLocks noChangeArrowheads="1"/>
          </p:cNvSpPr>
          <p:nvPr/>
        </p:nvSpPr>
        <p:spPr bwMode="auto">
          <a:xfrm rot="4038673">
            <a:off x="52388" y="2573431"/>
            <a:ext cx="533400" cy="609600"/>
          </a:xfrm>
          <a:prstGeom prst="rect">
            <a:avLst/>
          </a:prstGeom>
          <a:solidFill>
            <a:srgbClr val="66FFFF"/>
          </a:solidFill>
          <a:ln w="9525">
            <a:noFill/>
            <a:miter lim="800000"/>
            <a:headEnd/>
            <a:tailEnd/>
          </a:ln>
        </p:spPr>
        <p:txBody>
          <a:bodyPr wrap="none" anchor="ctr"/>
          <a:lstStyle/>
          <a:p>
            <a:endParaRPr lang="en-US"/>
          </a:p>
        </p:txBody>
      </p:sp>
      <p:sp>
        <p:nvSpPr>
          <p:cNvPr id="47144" name="Text Box 40"/>
          <p:cNvSpPr txBox="1">
            <a:spLocks noChangeArrowheads="1"/>
          </p:cNvSpPr>
          <p:nvPr/>
        </p:nvSpPr>
        <p:spPr bwMode="auto">
          <a:xfrm>
            <a:off x="6019800" y="1003300"/>
            <a:ext cx="3048000" cy="3517900"/>
          </a:xfrm>
          <a:prstGeom prst="rect">
            <a:avLst/>
          </a:prstGeom>
          <a:noFill/>
          <a:ln w="9525">
            <a:solidFill>
              <a:srgbClr val="FF3300"/>
            </a:solidFill>
            <a:miter lim="800000"/>
            <a:headEnd/>
            <a:tailEnd/>
          </a:ln>
        </p:spPr>
        <p:txBody>
          <a:bodyPr>
            <a:spAutoFit/>
          </a:bodyPr>
          <a:lstStyle/>
          <a:p>
            <a:pPr eaLnBrk="0" hangingPunct="0">
              <a:spcBef>
                <a:spcPct val="50000"/>
              </a:spcBef>
            </a:pPr>
            <a:r>
              <a:rPr lang="en-US" sz="2800">
                <a:solidFill>
                  <a:schemeClr val="bg1"/>
                </a:solidFill>
                <a:latin typeface="VNI-Times" pitchFamily="2" charset="0"/>
              </a:rPr>
              <a:t>+</a:t>
            </a:r>
            <a:r>
              <a:rPr lang="en-US" sz="2800" b="1">
                <a:solidFill>
                  <a:schemeClr val="bg1"/>
                </a:solidFill>
                <a:latin typeface="VNI-Times" pitchFamily="2" charset="0"/>
              </a:rPr>
              <a:t>Ñaûm baûo caùch ñieän giöõa ngöôøi vôùi neàn nhaø (nhö ñöùng treân gheá nhöïa hoaëc baøn goã) khi thaùo boùng ñeøn hoûng vaø laép boùng ñeøn khaùc .</a:t>
            </a:r>
          </a:p>
        </p:txBody>
      </p:sp>
      <p:sp>
        <p:nvSpPr>
          <p:cNvPr id="47145" name="Rectangle 41" descr="Shingle"/>
          <p:cNvSpPr>
            <a:spLocks noChangeArrowheads="1"/>
          </p:cNvSpPr>
          <p:nvPr/>
        </p:nvSpPr>
        <p:spPr bwMode="auto">
          <a:xfrm>
            <a:off x="4191000" y="5181600"/>
            <a:ext cx="990600" cy="304800"/>
          </a:xfrm>
          <a:prstGeom prst="rect">
            <a:avLst/>
          </a:prstGeom>
          <a:solidFill>
            <a:srgbClr val="7030A0"/>
          </a:solidFill>
          <a:ln w="9525">
            <a:solidFill>
              <a:schemeClr val="hlink"/>
            </a:solidFill>
            <a:miter lim="800000"/>
            <a:headEnd/>
            <a:tailEnd/>
          </a:ln>
        </p:spPr>
        <p:txBody>
          <a:bodyPr wrap="none" anchor="ctr"/>
          <a:lstStyle/>
          <a:p>
            <a:endParaRPr lang="en-US"/>
          </a:p>
        </p:txBody>
      </p:sp>
      <p:sp>
        <p:nvSpPr>
          <p:cNvPr id="47146" name="Rectangle 42"/>
          <p:cNvSpPr>
            <a:spLocks noChangeArrowheads="1"/>
          </p:cNvSpPr>
          <p:nvPr/>
        </p:nvSpPr>
        <p:spPr bwMode="auto">
          <a:xfrm>
            <a:off x="4343400" y="5334000"/>
            <a:ext cx="609600" cy="152400"/>
          </a:xfrm>
          <a:prstGeom prst="rect">
            <a:avLst/>
          </a:prstGeom>
          <a:solidFill>
            <a:schemeClr val="tx1"/>
          </a:solidFill>
          <a:ln w="9525">
            <a:solidFill>
              <a:schemeClr val="hlink"/>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wipe(down)">
                                      <p:cBhvr>
                                        <p:cTn id="7" dur="500"/>
                                        <p:tgtEl>
                                          <p:spTgt spid="2561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25618"/>
                                        </p:tgtEl>
                                        <p:attrNameLst>
                                          <p:attrName>style.visibility</p:attrName>
                                        </p:attrNameLst>
                                      </p:cBhvr>
                                      <p:to>
                                        <p:strVal val="visible"/>
                                      </p:to>
                                    </p:set>
                                    <p:animEffect transition="in" filter="wipe(down)">
                                      <p:cBhvr>
                                        <p:cTn id="10" dur="500"/>
                                        <p:tgtEl>
                                          <p:spTgt spid="25618"/>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5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648200" y="3824288"/>
            <a:ext cx="4038600" cy="19050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Wingdings" pitchFamily="2" charset="2"/>
              <a:buChar char="o"/>
            </a:pPr>
            <a:endParaRPr lang="en-US" sz="1700">
              <a:solidFill>
                <a:schemeClr val="tx1"/>
              </a:solidFill>
              <a:latin typeface="VNI-Times" pitchFamily="2" charset="0"/>
            </a:endParaRPr>
          </a:p>
        </p:txBody>
      </p:sp>
      <p:sp>
        <p:nvSpPr>
          <p:cNvPr id="10243" name="Rectangle 3"/>
          <p:cNvSpPr>
            <a:spLocks noChangeArrowheads="1"/>
          </p:cNvSpPr>
          <p:nvPr/>
        </p:nvSpPr>
        <p:spPr bwMode="auto">
          <a:xfrm>
            <a:off x="4573588" y="4052888"/>
            <a:ext cx="4037012" cy="1905000"/>
          </a:xfrm>
          <a:prstGeom prst="rect">
            <a:avLst/>
          </a:prstGeom>
          <a:noFill/>
          <a:ln w="9525">
            <a:noFill/>
            <a:miter lim="800000"/>
            <a:headEnd/>
            <a:tailEnd/>
          </a:ln>
          <a:effectLst/>
        </p:spPr>
        <p:txBody>
          <a:bodyPr/>
          <a:lstStyle/>
          <a:p>
            <a:pPr marL="469900" indent="-469900" eaLnBrk="1" hangingPunct="1">
              <a:spcBef>
                <a:spcPct val="20000"/>
              </a:spcBef>
              <a:buClr>
                <a:schemeClr val="accent2"/>
              </a:buClr>
              <a:buFont typeface="Wingdings" pitchFamily="2" charset="2"/>
              <a:buChar char="o"/>
            </a:pPr>
            <a:endParaRPr lang="en-US" sz="1700">
              <a:solidFill>
                <a:schemeClr val="tx1"/>
              </a:solidFill>
              <a:latin typeface="VNI-Times" pitchFamily="2" charset="0"/>
            </a:endParaRPr>
          </a:p>
        </p:txBody>
      </p:sp>
      <p:pic>
        <p:nvPicPr>
          <p:cNvPr id="19460" name="Picture 4" descr="Picture 00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1451" y="2011363"/>
            <a:ext cx="7238999" cy="4557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19461" name="Line 5"/>
          <p:cNvSpPr>
            <a:spLocks noChangeShapeType="1"/>
          </p:cNvSpPr>
          <p:nvPr/>
        </p:nvSpPr>
        <p:spPr bwMode="auto">
          <a:xfrm>
            <a:off x="2784475" y="4919663"/>
            <a:ext cx="152400" cy="0"/>
          </a:xfrm>
          <a:prstGeom prst="line">
            <a:avLst/>
          </a:prstGeom>
          <a:noFill/>
          <a:ln w="57150">
            <a:solidFill>
              <a:srgbClr val="FF0000"/>
            </a:solidFill>
            <a:round/>
            <a:headEnd/>
            <a:tailEnd type="triangle" w="med" len="med"/>
          </a:ln>
          <a:effectLst/>
        </p:spPr>
        <p:txBody>
          <a:bodyPr/>
          <a:lstStyle/>
          <a:p>
            <a:endParaRPr lang="en-US"/>
          </a:p>
        </p:txBody>
      </p:sp>
      <p:sp>
        <p:nvSpPr>
          <p:cNvPr id="19462" name="Line 6"/>
          <p:cNvSpPr>
            <a:spLocks noChangeShapeType="1"/>
          </p:cNvSpPr>
          <p:nvPr/>
        </p:nvSpPr>
        <p:spPr bwMode="auto">
          <a:xfrm flipH="1">
            <a:off x="3581400" y="4419600"/>
            <a:ext cx="228600" cy="0"/>
          </a:xfrm>
          <a:prstGeom prst="line">
            <a:avLst/>
          </a:prstGeom>
          <a:noFill/>
          <a:ln w="57150">
            <a:solidFill>
              <a:srgbClr val="FF0000"/>
            </a:solidFill>
            <a:round/>
            <a:headEnd/>
            <a:tailEnd type="triangle" w="med" len="med"/>
          </a:ln>
          <a:effectLst/>
        </p:spPr>
        <p:txBody>
          <a:bodyPr/>
          <a:lstStyle/>
          <a:p>
            <a:endParaRPr lang="en-US"/>
          </a:p>
        </p:txBody>
      </p:sp>
      <p:sp>
        <p:nvSpPr>
          <p:cNvPr id="19463" name="Line 7"/>
          <p:cNvSpPr>
            <a:spLocks noChangeShapeType="1"/>
          </p:cNvSpPr>
          <p:nvPr/>
        </p:nvSpPr>
        <p:spPr bwMode="auto">
          <a:xfrm>
            <a:off x="2414588" y="4668838"/>
            <a:ext cx="0" cy="304800"/>
          </a:xfrm>
          <a:prstGeom prst="line">
            <a:avLst/>
          </a:prstGeom>
          <a:noFill/>
          <a:ln w="57150">
            <a:solidFill>
              <a:srgbClr val="FF0000"/>
            </a:solidFill>
            <a:round/>
            <a:headEnd/>
            <a:tailEnd type="triangle" w="med" len="med"/>
          </a:ln>
          <a:effectLst/>
        </p:spPr>
        <p:txBody>
          <a:bodyPr/>
          <a:lstStyle/>
          <a:p>
            <a:endParaRPr lang="en-US"/>
          </a:p>
        </p:txBody>
      </p:sp>
      <p:sp>
        <p:nvSpPr>
          <p:cNvPr id="10248" name="Text Box 8"/>
          <p:cNvSpPr txBox="1">
            <a:spLocks noChangeArrowheads="1"/>
          </p:cNvSpPr>
          <p:nvPr/>
        </p:nvSpPr>
        <p:spPr bwMode="auto">
          <a:xfrm>
            <a:off x="7162800" y="6254750"/>
            <a:ext cx="1981200" cy="396875"/>
          </a:xfrm>
          <a:prstGeom prst="rect">
            <a:avLst/>
          </a:prstGeom>
          <a:noFill/>
          <a:ln w="9525">
            <a:noFill/>
            <a:miter lim="800000"/>
            <a:headEnd/>
            <a:tailEnd/>
          </a:ln>
          <a:effectLst/>
        </p:spPr>
        <p:txBody>
          <a:bodyPr>
            <a:spAutoFit/>
          </a:bodyPr>
          <a:lstStyle/>
          <a:p>
            <a:pPr eaLnBrk="1" hangingPunct="1">
              <a:spcBef>
                <a:spcPct val="50000"/>
              </a:spcBef>
            </a:pPr>
            <a:r>
              <a:rPr lang="en-US" sz="2000" b="1">
                <a:solidFill>
                  <a:srgbClr val="FF0000"/>
                </a:solidFill>
              </a:rPr>
              <a:t>Hình19.2</a:t>
            </a:r>
          </a:p>
        </p:txBody>
      </p:sp>
      <p:sp>
        <p:nvSpPr>
          <p:cNvPr id="19467" name="Line 11"/>
          <p:cNvSpPr>
            <a:spLocks noChangeShapeType="1"/>
          </p:cNvSpPr>
          <p:nvPr/>
        </p:nvSpPr>
        <p:spPr bwMode="auto">
          <a:xfrm flipV="1">
            <a:off x="4191000" y="4343400"/>
            <a:ext cx="0" cy="304800"/>
          </a:xfrm>
          <a:prstGeom prst="line">
            <a:avLst/>
          </a:prstGeom>
          <a:noFill/>
          <a:ln w="57150">
            <a:solidFill>
              <a:srgbClr val="FF0000"/>
            </a:solidFill>
            <a:prstDash val="dash"/>
            <a:round/>
            <a:headEnd/>
            <a:tailEnd type="triangle" w="med" len="med"/>
          </a:ln>
          <a:effectLst/>
        </p:spPr>
        <p:txBody>
          <a:bodyPr/>
          <a:lstStyle/>
          <a:p>
            <a:endParaRPr lang="en-US"/>
          </a:p>
        </p:txBody>
      </p:sp>
      <p:sp>
        <p:nvSpPr>
          <p:cNvPr id="19470" name="Line 14"/>
          <p:cNvSpPr>
            <a:spLocks noChangeShapeType="1"/>
          </p:cNvSpPr>
          <p:nvPr/>
        </p:nvSpPr>
        <p:spPr bwMode="auto">
          <a:xfrm flipV="1">
            <a:off x="5943600" y="3810000"/>
            <a:ext cx="228600" cy="152400"/>
          </a:xfrm>
          <a:prstGeom prst="line">
            <a:avLst/>
          </a:prstGeom>
          <a:noFill/>
          <a:ln w="9525">
            <a:solidFill>
              <a:srgbClr val="FF0000"/>
            </a:solidFill>
            <a:round/>
            <a:headEnd/>
            <a:tailEnd type="triangle" w="med" len="med"/>
          </a:ln>
          <a:effectLst/>
        </p:spPr>
        <p:txBody>
          <a:bodyPr/>
          <a:lstStyle/>
          <a:p>
            <a:endParaRPr lang="en-US"/>
          </a:p>
        </p:txBody>
      </p:sp>
      <p:sp>
        <p:nvSpPr>
          <p:cNvPr id="19471" name="Line 15"/>
          <p:cNvSpPr>
            <a:spLocks noChangeShapeType="1"/>
          </p:cNvSpPr>
          <p:nvPr/>
        </p:nvSpPr>
        <p:spPr bwMode="auto">
          <a:xfrm flipH="1">
            <a:off x="7086600" y="5334000"/>
            <a:ext cx="0" cy="228600"/>
          </a:xfrm>
          <a:prstGeom prst="line">
            <a:avLst/>
          </a:prstGeom>
          <a:noFill/>
          <a:ln w="9525">
            <a:solidFill>
              <a:srgbClr val="FF0000"/>
            </a:solidFill>
            <a:round/>
            <a:headEnd/>
            <a:tailEnd type="triangle" w="med" len="med"/>
          </a:ln>
          <a:effectLst/>
        </p:spPr>
        <p:txBody>
          <a:bodyPr/>
          <a:lstStyle/>
          <a:p>
            <a:endParaRPr lang="en-US"/>
          </a:p>
        </p:txBody>
      </p:sp>
      <p:sp>
        <p:nvSpPr>
          <p:cNvPr id="19472" name="Line 16"/>
          <p:cNvSpPr>
            <a:spLocks noChangeShapeType="1"/>
          </p:cNvSpPr>
          <p:nvPr/>
        </p:nvSpPr>
        <p:spPr bwMode="auto">
          <a:xfrm flipH="1">
            <a:off x="6705600" y="3505200"/>
            <a:ext cx="0" cy="228600"/>
          </a:xfrm>
          <a:prstGeom prst="line">
            <a:avLst/>
          </a:prstGeom>
          <a:noFill/>
          <a:ln w="9525">
            <a:solidFill>
              <a:srgbClr val="FF0000"/>
            </a:solidFill>
            <a:round/>
            <a:headEnd/>
            <a:tailEnd type="triangle" w="med" len="med"/>
          </a:ln>
          <a:effectLst/>
        </p:spPr>
        <p:txBody>
          <a:bodyPr/>
          <a:lstStyle/>
          <a:p>
            <a:endParaRPr lang="en-US"/>
          </a:p>
        </p:txBody>
      </p:sp>
      <p:sp>
        <p:nvSpPr>
          <p:cNvPr id="113677" name="Text Box 13"/>
          <p:cNvSpPr txBox="1">
            <a:spLocks noChangeArrowheads="1"/>
          </p:cNvSpPr>
          <p:nvPr/>
        </p:nvSpPr>
        <p:spPr bwMode="auto">
          <a:xfrm>
            <a:off x="330200" y="304800"/>
            <a:ext cx="4268788" cy="1477963"/>
          </a:xfrm>
          <a:prstGeom prst="rect">
            <a:avLst/>
          </a:prstGeom>
          <a:solidFill>
            <a:schemeClr val="bg1"/>
          </a:solidFill>
          <a:ln w="57150" cmpd="thinThick">
            <a:solidFill>
              <a:srgbClr val="FF0000"/>
            </a:solidFill>
            <a:miter lim="800000"/>
            <a:headEnd/>
            <a:tailEnd/>
          </a:ln>
          <a:effectLst/>
        </p:spPr>
        <p:txBody>
          <a:bodyPr>
            <a:spAutoFit/>
          </a:bodyPr>
          <a:lstStyle/>
          <a:p>
            <a:pPr algn="just" eaLnBrk="1" hangingPunct="1">
              <a:spcBef>
                <a:spcPct val="50000"/>
              </a:spcBef>
            </a:pPr>
            <a:r>
              <a:rPr lang="en-US" sz="1800" b="1">
                <a:solidFill>
                  <a:schemeClr val="tx2"/>
                </a:solidFill>
                <a:latin typeface=".VnArial" pitchFamily="34" charset="0"/>
                <a:cs typeface="Times New Roman" pitchFamily="18" charset="0"/>
              </a:rPr>
              <a:t>D©y dÉn ®iÖn bÞ hë vµ tiÕp xóc víi vá kim lo¹i cña dông cô. Nhê d©y tiÕp ®Êt mµ ng­ười sö dông nÕu ch¹m tay vµo dông cô còng kh«ng bÞ nguy hiÓm. H·y gi¶i thÝch v</a:t>
            </a:r>
            <a:r>
              <a:rPr lang="en-US" sz="1800" b="1">
                <a:solidFill>
                  <a:schemeClr val="tx2"/>
                </a:solidFill>
                <a:cs typeface="Times New Roman" pitchFamily="18" charset="0"/>
              </a:rPr>
              <a:t>ì</a:t>
            </a:r>
            <a:r>
              <a:rPr lang="en-US" sz="1800" b="1">
                <a:solidFill>
                  <a:schemeClr val="tx2"/>
                </a:solidFill>
                <a:latin typeface=".VnArial" pitchFamily="34" charset="0"/>
                <a:cs typeface="Times New Roman" pitchFamily="18" charset="0"/>
              </a:rPr>
              <a:t> sao?</a:t>
            </a:r>
          </a:p>
        </p:txBody>
      </p:sp>
      <p:sp>
        <p:nvSpPr>
          <p:cNvPr id="113678" name="Text Box 14"/>
          <p:cNvSpPr txBox="1">
            <a:spLocks noChangeArrowheads="1"/>
          </p:cNvSpPr>
          <p:nvPr/>
        </p:nvSpPr>
        <p:spPr bwMode="auto">
          <a:xfrm>
            <a:off x="4808538" y="304800"/>
            <a:ext cx="4114800" cy="1690688"/>
          </a:xfrm>
          <a:prstGeom prst="rect">
            <a:avLst/>
          </a:prstGeom>
          <a:solidFill>
            <a:schemeClr val="bg1"/>
          </a:solidFill>
          <a:ln w="57150" cmpd="thinThick">
            <a:solidFill>
              <a:srgbClr val="FF0000"/>
            </a:solidFill>
            <a:miter lim="800000"/>
            <a:headEnd/>
            <a:tailEnd/>
          </a:ln>
          <a:effectLst/>
        </p:spPr>
        <p:txBody>
          <a:bodyPr>
            <a:spAutoFit/>
          </a:bodyPr>
          <a:lstStyle/>
          <a:p>
            <a:pPr algn="just" eaLnBrk="1" hangingPunct="1">
              <a:spcBef>
                <a:spcPct val="50000"/>
              </a:spcBef>
            </a:pPr>
            <a:r>
              <a:rPr lang="en-US" sz="1800" b="1">
                <a:solidFill>
                  <a:schemeClr val="tx2"/>
                </a:solidFill>
                <a:latin typeface=".VnArial" pitchFamily="34" charset="0"/>
              </a:rPr>
              <a:t>Do ®iÖn trë cña d©y nèi ®Êt rÊt nhá so víi ®iÖn trë cña ng­ười  nªn dßng ®iÖn qua ng­ười rÊt nhá </a:t>
            </a:r>
            <a:r>
              <a:rPr lang="en-US" sz="2000" b="1">
                <a:solidFill>
                  <a:schemeClr val="tx2"/>
                </a:solidFill>
                <a:latin typeface=".VnArial" pitchFamily="34" charset="0"/>
              </a:rPr>
              <a:t>v× vËy</a:t>
            </a:r>
            <a:r>
              <a:rPr lang="en-US" sz="1800" b="1">
                <a:solidFill>
                  <a:schemeClr val="tx2"/>
                </a:solidFill>
                <a:latin typeface=".VnArial" pitchFamily="34" charset="0"/>
              </a:rPr>
              <a:t> kh«ng g©y nguy hiÓm.</a:t>
            </a:r>
          </a:p>
          <a:p>
            <a:pPr algn="just" eaLnBrk="1" hangingPunct="1">
              <a:spcBef>
                <a:spcPct val="50000"/>
              </a:spcBef>
            </a:pPr>
            <a:endParaRPr lang="en-US" sz="1800" b="1">
              <a:solidFill>
                <a:schemeClr val="tx2"/>
              </a:solidFill>
              <a:latin typeface=".VnArial" pitchFamily="34" charset="0"/>
            </a:endParaRPr>
          </a:p>
        </p:txBody>
      </p:sp>
      <p:sp>
        <p:nvSpPr>
          <p:cNvPr id="3" name="5-Point Star 2">
            <a:hlinkClick r:id="rId3" action="ppaction://hlinkfile"/>
          </p:cNvPr>
          <p:cNvSpPr/>
          <p:nvPr/>
        </p:nvSpPr>
        <p:spPr bwMode="auto">
          <a:xfrm>
            <a:off x="8458200" y="6254750"/>
            <a:ext cx="685800" cy="603250"/>
          </a:xfrm>
          <a:prstGeom prst="star5">
            <a:avLst>
              <a:gd name="adj" fmla="val 15181"/>
              <a:gd name="hf" fmla="val 105146"/>
              <a:gd name="vf" fmla="val 11055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800">
              <a:solidFill>
                <a:schemeClr val="tx1"/>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7"/>
                                        </p:tgtEl>
                                        <p:attrNameLst>
                                          <p:attrName>style.visibility</p:attrName>
                                        </p:attrNameLst>
                                      </p:cBhvr>
                                      <p:to>
                                        <p:strVal val="visible"/>
                                      </p:to>
                                    </p:set>
                                    <p:animEffect transition="in" filter="dissolve">
                                      <p:cBhvr>
                                        <p:cTn id="7" dur="500"/>
                                        <p:tgtEl>
                                          <p:spTgt spid="113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3678"/>
                                        </p:tgtEl>
                                        <p:attrNameLst>
                                          <p:attrName>style.visibility</p:attrName>
                                        </p:attrNameLst>
                                      </p:cBhvr>
                                      <p:to>
                                        <p:strVal val="visible"/>
                                      </p:to>
                                    </p:set>
                                    <p:animEffect transition="in" filter="slide(fromBottom)">
                                      <p:cBhvr>
                                        <p:cTn id="12" dur="500"/>
                                        <p:tgtEl>
                                          <p:spTgt spid="1136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box(in)">
                                      <p:cBhvr>
                                        <p:cTn id="17" dur="500"/>
                                        <p:tgtEl>
                                          <p:spTgt spid="19461"/>
                                        </p:tgtEl>
                                      </p:cBhvr>
                                    </p:animEffect>
                                  </p:childTnLst>
                                </p:cTn>
                              </p:par>
                            </p:childTnLst>
                          </p:cTn>
                        </p:par>
                        <p:par>
                          <p:cTn id="18" fill="hold" nodeType="afterGroup">
                            <p:stCondLst>
                              <p:cond delay="500"/>
                            </p:stCondLst>
                            <p:childTnLst>
                              <p:par>
                                <p:cTn id="19" presetID="63" presetClass="path" presetSubtype="0" repeatCount="indefinite" accel="50000" decel="50000" fill="hold" grpId="1" nodeType="afterEffect">
                                  <p:stCondLst>
                                    <p:cond delay="0"/>
                                  </p:stCondLst>
                                  <p:childTnLst>
                                    <p:animMotion origin="layout" path="M -0.02344 0.00046 L 0.13941 -0.00416 " pathEditMode="relative" rAng="0" ptsTypes="AA">
                                      <p:cBhvr>
                                        <p:cTn id="20" dur="2000" fill="hold"/>
                                        <p:tgtEl>
                                          <p:spTgt spid="19461"/>
                                        </p:tgtEl>
                                        <p:attrNameLst>
                                          <p:attrName>ppt_x</p:attrName>
                                          <p:attrName>ppt_y</p:attrName>
                                        </p:attrNameLst>
                                      </p:cBhvr>
                                      <p:rCtr x="81" y="-2"/>
                                    </p:animMotion>
                                  </p:childTnLst>
                                </p:cTn>
                              </p:par>
                            </p:childTnLst>
                          </p:cTn>
                        </p:par>
                        <p:par>
                          <p:cTn id="21" fill="hold" nodeType="afterGroup">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19462"/>
                                        </p:tgtEl>
                                        <p:attrNameLst>
                                          <p:attrName>style.visibility</p:attrName>
                                        </p:attrNameLst>
                                      </p:cBhvr>
                                      <p:to>
                                        <p:strVal val="visible"/>
                                      </p:to>
                                    </p:set>
                                    <p:animEffect transition="in" filter="box(in)">
                                      <p:cBhvr>
                                        <p:cTn id="24" dur="500"/>
                                        <p:tgtEl>
                                          <p:spTgt spid="19462"/>
                                        </p:tgtEl>
                                      </p:cBhvr>
                                    </p:animEffect>
                                  </p:childTnLst>
                                </p:cTn>
                              </p:par>
                            </p:childTnLst>
                          </p:cTn>
                        </p:par>
                        <p:par>
                          <p:cTn id="25" fill="hold" nodeType="afterGroup">
                            <p:stCondLst>
                              <p:cond delay="3000"/>
                            </p:stCondLst>
                            <p:childTnLst>
                              <p:par>
                                <p:cTn id="26" presetID="35" presetClass="path" presetSubtype="0" repeatCount="indefinite" accel="50000" decel="50000" fill="hold" grpId="1" nodeType="afterEffect">
                                  <p:stCondLst>
                                    <p:cond delay="0"/>
                                  </p:stCondLst>
                                  <p:childTnLst>
                                    <p:animMotion origin="layout" path="M 0.04566 -0.00116 L -0.12917 -0.00116 " pathEditMode="relative" rAng="0" ptsTypes="AA">
                                      <p:cBhvr>
                                        <p:cTn id="27" dur="2000" fill="hold"/>
                                        <p:tgtEl>
                                          <p:spTgt spid="19462"/>
                                        </p:tgtEl>
                                        <p:attrNameLst>
                                          <p:attrName>ppt_x</p:attrName>
                                          <p:attrName>ppt_y</p:attrName>
                                        </p:attrNameLst>
                                      </p:cBhvr>
                                      <p:rCtr x="-87" y="0"/>
                                    </p:animMotion>
                                  </p:childTnLst>
                                </p:cTn>
                              </p:par>
                              <p:par>
                                <p:cTn id="28" presetID="12" presetClass="entr" presetSubtype="4" repeatCount="indefinite" fill="hold" grpId="0" nodeType="withEffect">
                                  <p:stCondLst>
                                    <p:cond delay="0"/>
                                  </p:stCondLst>
                                  <p:endCondLst>
                                    <p:cond evt="onNext" delay="0">
                                      <p:tgtEl>
                                        <p:sldTgt/>
                                      </p:tgtEl>
                                    </p:cond>
                                  </p:endCondLst>
                                  <p:childTnLst>
                                    <p:set>
                                      <p:cBhvr>
                                        <p:cTn id="29" dur="1" fill="hold">
                                          <p:stCondLst>
                                            <p:cond delay="0"/>
                                          </p:stCondLst>
                                        </p:cTn>
                                        <p:tgtEl>
                                          <p:spTgt spid="19467"/>
                                        </p:tgtEl>
                                        <p:attrNameLst>
                                          <p:attrName>style.visibility</p:attrName>
                                        </p:attrNameLst>
                                      </p:cBhvr>
                                      <p:to>
                                        <p:strVal val="visible"/>
                                      </p:to>
                                    </p:set>
                                    <p:animEffect transition="in" filter="slide(fromBottom)">
                                      <p:cBhvr>
                                        <p:cTn id="30" dur="500"/>
                                        <p:tgtEl>
                                          <p:spTgt spid="19467"/>
                                        </p:tgtEl>
                                      </p:cBhvr>
                                    </p:animEffect>
                                  </p:childTnLst>
                                </p:cTn>
                              </p:par>
                            </p:childTnLst>
                          </p:cTn>
                        </p:par>
                        <p:par>
                          <p:cTn id="31" fill="hold" nodeType="afterGroup">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19463"/>
                                        </p:tgtEl>
                                        <p:attrNameLst>
                                          <p:attrName>style.visibility</p:attrName>
                                        </p:attrNameLst>
                                      </p:cBhvr>
                                      <p:to>
                                        <p:strVal val="visible"/>
                                      </p:to>
                                    </p:set>
                                    <p:animEffect transition="in" filter="box(in)">
                                      <p:cBhvr>
                                        <p:cTn id="34" dur="500"/>
                                        <p:tgtEl>
                                          <p:spTgt spid="19463"/>
                                        </p:tgtEl>
                                      </p:cBhvr>
                                    </p:animEffect>
                                  </p:childTnLst>
                                </p:cTn>
                              </p:par>
                            </p:childTnLst>
                          </p:cTn>
                        </p:par>
                        <p:par>
                          <p:cTn id="35" fill="hold" nodeType="afterGroup">
                            <p:stCondLst>
                              <p:cond delay="5500"/>
                            </p:stCondLst>
                            <p:childTnLst>
                              <p:par>
                                <p:cTn id="36" presetID="42" presetClass="path" presetSubtype="0" repeatCount="indefinite" accel="50000" decel="50000" fill="hold" grpId="1" nodeType="afterEffect">
                                  <p:stCondLst>
                                    <p:cond delay="0"/>
                                  </p:stCondLst>
                                  <p:childTnLst>
                                    <p:animMotion origin="layout" path="M -0.00208 -0.04415 L 0.0007 0.20134 " pathEditMode="relative" rAng="0" ptsTypes="AA">
                                      <p:cBhvr>
                                        <p:cTn id="37" dur="2000" fill="hold"/>
                                        <p:tgtEl>
                                          <p:spTgt spid="19463"/>
                                        </p:tgtEl>
                                        <p:attrNameLst>
                                          <p:attrName>ppt_x</p:attrName>
                                          <p:attrName>ppt_y</p:attrName>
                                        </p:attrNameLst>
                                      </p:cBhvr>
                                      <p:rCtr x="1" y="123"/>
                                    </p:animMotion>
                                  </p:childTnLst>
                                </p:cTn>
                              </p:par>
                            </p:childTnLst>
                          </p:cTn>
                        </p:par>
                        <p:par>
                          <p:cTn id="38" fill="hold" nodeType="afterGroup">
                            <p:stCondLst>
                              <p:cond delay="7500"/>
                            </p:stCondLst>
                            <p:childTnLst>
                              <p:par>
                                <p:cTn id="39" presetID="4" presetClass="entr" presetSubtype="16" fill="hold" grpId="0" nodeType="afterEffect">
                                  <p:stCondLst>
                                    <p:cond delay="0"/>
                                  </p:stCondLst>
                                  <p:childTnLst>
                                    <p:set>
                                      <p:cBhvr>
                                        <p:cTn id="40" dur="1" fill="hold">
                                          <p:stCondLst>
                                            <p:cond delay="0"/>
                                          </p:stCondLst>
                                        </p:cTn>
                                        <p:tgtEl>
                                          <p:spTgt spid="19470"/>
                                        </p:tgtEl>
                                        <p:attrNameLst>
                                          <p:attrName>style.visibility</p:attrName>
                                        </p:attrNameLst>
                                      </p:cBhvr>
                                      <p:to>
                                        <p:strVal val="visible"/>
                                      </p:to>
                                    </p:set>
                                    <p:animEffect transition="in" filter="box(in)">
                                      <p:cBhvr>
                                        <p:cTn id="41" dur="500"/>
                                        <p:tgtEl>
                                          <p:spTgt spid="19470"/>
                                        </p:tgtEl>
                                      </p:cBhvr>
                                    </p:animEffect>
                                  </p:childTnLst>
                                </p:cTn>
                              </p:par>
                            </p:childTnLst>
                          </p:cTn>
                        </p:par>
                        <p:par>
                          <p:cTn id="42" fill="hold" nodeType="afterGroup">
                            <p:stCondLst>
                              <p:cond delay="8000"/>
                            </p:stCondLst>
                            <p:childTnLst>
                              <p:par>
                                <p:cTn id="43" presetID="35" presetClass="path" presetSubtype="0" repeatCount="indefinite" accel="50000" decel="50000" fill="hold" grpId="1" nodeType="afterEffect">
                                  <p:stCondLst>
                                    <p:cond delay="0"/>
                                  </p:stCondLst>
                                  <p:childTnLst>
                                    <p:animMotion origin="layout" path="M -3.33333E-6 4.50867E-6 L 0.03351 -0.03214 " pathEditMode="relative" rAng="0" ptsTypes="AA">
                                      <p:cBhvr>
                                        <p:cTn id="44" dur="2000" fill="hold"/>
                                        <p:tgtEl>
                                          <p:spTgt spid="19470"/>
                                        </p:tgtEl>
                                        <p:attrNameLst>
                                          <p:attrName>ppt_x</p:attrName>
                                          <p:attrName>ppt_y</p:attrName>
                                        </p:attrNameLst>
                                      </p:cBhvr>
                                      <p:rCtr x="17" y="-16"/>
                                    </p:animMotion>
                                  </p:childTnLst>
                                </p:cTn>
                              </p:par>
                            </p:childTnLst>
                          </p:cTn>
                        </p:par>
                        <p:par>
                          <p:cTn id="45" fill="hold" nodeType="afterGroup">
                            <p:stCondLst>
                              <p:cond delay="10000"/>
                            </p:stCondLst>
                            <p:childTnLst>
                              <p:par>
                                <p:cTn id="46" presetID="4" presetClass="entr" presetSubtype="16" fill="hold" grpId="0" nodeType="afterEffect">
                                  <p:stCondLst>
                                    <p:cond delay="0"/>
                                  </p:stCondLst>
                                  <p:childTnLst>
                                    <p:set>
                                      <p:cBhvr>
                                        <p:cTn id="47" dur="1" fill="hold">
                                          <p:stCondLst>
                                            <p:cond delay="0"/>
                                          </p:stCondLst>
                                        </p:cTn>
                                        <p:tgtEl>
                                          <p:spTgt spid="19471"/>
                                        </p:tgtEl>
                                        <p:attrNameLst>
                                          <p:attrName>style.visibility</p:attrName>
                                        </p:attrNameLst>
                                      </p:cBhvr>
                                      <p:to>
                                        <p:strVal val="visible"/>
                                      </p:to>
                                    </p:set>
                                    <p:animEffect transition="in" filter="box(in)">
                                      <p:cBhvr>
                                        <p:cTn id="48" dur="500"/>
                                        <p:tgtEl>
                                          <p:spTgt spid="19471"/>
                                        </p:tgtEl>
                                      </p:cBhvr>
                                    </p:animEffect>
                                  </p:childTnLst>
                                </p:cTn>
                              </p:par>
                            </p:childTnLst>
                          </p:cTn>
                        </p:par>
                        <p:par>
                          <p:cTn id="49" fill="hold" nodeType="afterGroup">
                            <p:stCondLst>
                              <p:cond delay="10500"/>
                            </p:stCondLst>
                            <p:childTnLst>
                              <p:par>
                                <p:cTn id="50" presetID="35" presetClass="path" presetSubtype="0" repeatCount="indefinite" accel="50000" decel="50000" fill="hold" grpId="1" nodeType="afterEffect">
                                  <p:stCondLst>
                                    <p:cond delay="0"/>
                                  </p:stCondLst>
                                  <p:childTnLst>
                                    <p:animMotion origin="layout" path="M 0 2.65896E-6 L 0 0.04994 " pathEditMode="relative" rAng="0" ptsTypes="AA">
                                      <p:cBhvr>
                                        <p:cTn id="51" dur="2000" fill="hold"/>
                                        <p:tgtEl>
                                          <p:spTgt spid="19471"/>
                                        </p:tgtEl>
                                        <p:attrNameLst>
                                          <p:attrName>ppt_x</p:attrName>
                                          <p:attrName>ppt_y</p:attrName>
                                        </p:attrNameLst>
                                      </p:cBhvr>
                                      <p:rCtr x="0" y="25"/>
                                    </p:animMotion>
                                  </p:childTnLst>
                                </p:cTn>
                              </p:par>
                            </p:childTnLst>
                          </p:cTn>
                        </p:par>
                        <p:par>
                          <p:cTn id="52" fill="hold" nodeType="afterGroup">
                            <p:stCondLst>
                              <p:cond delay="12500"/>
                            </p:stCondLst>
                            <p:childTnLst>
                              <p:par>
                                <p:cTn id="53" presetID="4" presetClass="entr" presetSubtype="16" fill="hold" grpId="0" nodeType="afterEffect">
                                  <p:stCondLst>
                                    <p:cond delay="0"/>
                                  </p:stCondLst>
                                  <p:childTnLst>
                                    <p:set>
                                      <p:cBhvr>
                                        <p:cTn id="54" dur="1" fill="hold">
                                          <p:stCondLst>
                                            <p:cond delay="0"/>
                                          </p:stCondLst>
                                        </p:cTn>
                                        <p:tgtEl>
                                          <p:spTgt spid="19472"/>
                                        </p:tgtEl>
                                        <p:attrNameLst>
                                          <p:attrName>style.visibility</p:attrName>
                                        </p:attrNameLst>
                                      </p:cBhvr>
                                      <p:to>
                                        <p:strVal val="visible"/>
                                      </p:to>
                                    </p:set>
                                    <p:animEffect transition="in" filter="box(in)">
                                      <p:cBhvr>
                                        <p:cTn id="55" dur="500"/>
                                        <p:tgtEl>
                                          <p:spTgt spid="19472"/>
                                        </p:tgtEl>
                                      </p:cBhvr>
                                    </p:animEffect>
                                  </p:childTnLst>
                                </p:cTn>
                              </p:par>
                            </p:childTnLst>
                          </p:cTn>
                        </p:par>
                        <p:par>
                          <p:cTn id="56" fill="hold" nodeType="afterGroup">
                            <p:stCondLst>
                              <p:cond delay="13000"/>
                            </p:stCondLst>
                            <p:childTnLst>
                              <p:par>
                                <p:cTn id="57" presetID="35" presetClass="path" presetSubtype="0" repeatCount="indefinite" accel="50000" decel="50000" fill="hold" grpId="1" nodeType="afterEffect">
                                  <p:stCondLst>
                                    <p:cond delay="0"/>
                                  </p:stCondLst>
                                  <p:childTnLst>
                                    <p:animMotion origin="layout" path="M -3.33333E-6 -2.31214E-7 L 0.00434 0.0622 " pathEditMode="relative" rAng="0" ptsTypes="AA">
                                      <p:cBhvr>
                                        <p:cTn id="58" dur="2000" fill="hold"/>
                                        <p:tgtEl>
                                          <p:spTgt spid="19472"/>
                                        </p:tgtEl>
                                        <p:attrNameLst>
                                          <p:attrName>ppt_x</p:attrName>
                                          <p:attrName>ppt_y</p:attrName>
                                        </p:attrNameLst>
                                      </p:cBhvr>
                                      <p:rCtr x="2"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1" grpId="1" animBg="1"/>
      <p:bldP spid="19462" grpId="0" animBg="1"/>
      <p:bldP spid="19462" grpId="1" animBg="1"/>
      <p:bldP spid="19463" grpId="0" animBg="1"/>
      <p:bldP spid="19463" grpId="1" animBg="1"/>
      <p:bldP spid="19467" grpId="0" animBg="1"/>
      <p:bldP spid="19470" grpId="0" animBg="1"/>
      <p:bldP spid="19470" grpId="1" animBg="1"/>
      <p:bldP spid="19471" grpId="0" animBg="1"/>
      <p:bldP spid="19471" grpId="1" animBg="1"/>
      <p:bldP spid="19472" grpId="0" animBg="1"/>
      <p:bldP spid="19472" grpId="1" animBg="1"/>
      <p:bldP spid="113677" grpId="0" animBg="1"/>
      <p:bldP spid="1136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scan1"/>
          <p:cNvPicPr>
            <a:picLocks noChangeAspect="1" noChangeArrowheads="1"/>
          </p:cNvPicPr>
          <p:nvPr/>
        </p:nvPicPr>
        <p:blipFill>
          <a:blip r:embed="rId2"/>
          <a:srcRect t="53415"/>
          <a:stretch>
            <a:fillRect/>
          </a:stretch>
        </p:blipFill>
        <p:spPr bwMode="auto">
          <a:xfrm>
            <a:off x="0" y="838200"/>
            <a:ext cx="9144000" cy="5686425"/>
          </a:xfrm>
          <a:prstGeom prst="rect">
            <a:avLst/>
          </a:prstGeom>
          <a:noFill/>
        </p:spPr>
      </p:pic>
      <p:sp>
        <p:nvSpPr>
          <p:cNvPr id="3" name="Rectangle 2"/>
          <p:cNvSpPr>
            <a:spLocks noGrp="1" noChangeArrowheads="1"/>
          </p:cNvSpPr>
          <p:nvPr>
            <p:ph type="title"/>
          </p:nvPr>
        </p:nvSpPr>
        <p:spPr>
          <a:xfrm>
            <a:off x="228600" y="228600"/>
            <a:ext cx="8534400" cy="579438"/>
          </a:xfrm>
          <a:noFill/>
          <a:ln/>
        </p:spPr>
        <p:txBody>
          <a:bodyPr/>
          <a:lstStyle/>
          <a:p>
            <a:pPr lvl="0">
              <a:defRPr/>
            </a:pPr>
            <a:r>
              <a:rPr lang="en-US" dirty="0" smtClean="0">
                <a:latin typeface="Times New Roman" pitchFamily="18" charset="0"/>
                <a:cs typeface="Times New Roman" pitchFamily="18" charset="0"/>
              </a:rPr>
              <a:t>MỘT SỐ BIỆN PHÁP AN TOÀN</a:t>
            </a:r>
            <a:endParaRPr lang="en-US" dirty="0">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ircle(out)">
                                      <p:cBhvr>
                                        <p:cTn id="7" dur="3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7772400" cy="1283612"/>
          </a:xfrm>
        </p:spPr>
        <p:txBody>
          <a:bodyPr/>
          <a:lstStyle/>
          <a:p>
            <a:pPr algn="ctr"/>
            <a:r>
              <a:rPr lang="en-US" dirty="0" smtClean="0">
                <a:solidFill>
                  <a:srgbClr val="FF0000"/>
                </a:solidFill>
                <a:latin typeface="Times New Roman" pitchFamily="18" charset="0"/>
                <a:cs typeface="Times New Roman" pitchFamily="18" charset="0"/>
              </a:rPr>
              <a:t>THÍ NGHIỆM </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HIỆN TƯỢNG ĐOẢN MẠCH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
        <p:nvSpPr>
          <p:cNvPr id="1026" name="AutoShape 2" descr="Kết quả hình ảnh cho HIẸN TƯƠNG CẤU CHÌ BỊ CH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Kết quả hình ảnh cho HIẸN TƯƠNG CẤU CHÌ BỊ CHAY"/>
          <p:cNvPicPr>
            <a:picLocks noChangeAspect="1" noChangeArrowheads="1"/>
          </p:cNvPicPr>
          <p:nvPr/>
        </p:nvPicPr>
        <p:blipFill>
          <a:blip r:embed="rId2"/>
          <a:srcRect/>
          <a:stretch>
            <a:fillRect/>
          </a:stretch>
        </p:blipFill>
        <p:spPr bwMode="auto">
          <a:xfrm>
            <a:off x="27006" y="0"/>
            <a:ext cx="9116994" cy="6858000"/>
          </a:xfrm>
          <a:prstGeom prst="rect">
            <a:avLst/>
          </a:prstGeom>
          <a:noFill/>
        </p:spPr>
      </p:pic>
      <p:pic>
        <p:nvPicPr>
          <p:cNvPr id="1030" name="Picture 6" descr="http://img.giaoduc.net.vn/w500/Uploaded/thaolang/2012_05_21/chau_be_phat_hoa_giaoduc.net.vn%206.JPG"/>
          <p:cNvPicPr>
            <a:picLocks noChangeAspect="1" noChangeArrowheads="1"/>
          </p:cNvPicPr>
          <p:nvPr/>
        </p:nvPicPr>
        <p:blipFill>
          <a:blip r:embed="rId3"/>
          <a:srcRect/>
          <a:stretch>
            <a:fillRect/>
          </a:stretch>
        </p:blipFill>
        <p:spPr bwMode="auto">
          <a:xfrm>
            <a:off x="0" y="0"/>
            <a:ext cx="9144000" cy="6908802"/>
          </a:xfrm>
          <a:prstGeom prst="rect">
            <a:avLst/>
          </a:prstGeom>
          <a:noFill/>
        </p:spPr>
      </p:pic>
      <p:pic>
        <p:nvPicPr>
          <p:cNvPr id="1032" name="Picture 8" descr="http://www.buaxua.vn/images/stories/digital/electric/lo_vi_ba/cau_chi_cao_ap.JPG"/>
          <p:cNvPicPr>
            <a:picLocks noChangeAspect="1" noChangeArrowheads="1"/>
          </p:cNvPicPr>
          <p:nvPr/>
        </p:nvPicPr>
        <p:blipFill>
          <a:blip r:embed="rId4"/>
          <a:srcRect/>
          <a:stretch>
            <a:fillRect/>
          </a:stretch>
        </p:blipFill>
        <p:spPr bwMode="auto">
          <a:xfrm>
            <a:off x="-428660" y="-71462"/>
            <a:ext cx="9953003" cy="6858000"/>
          </a:xfrm>
          <a:prstGeom prst="rect">
            <a:avLst/>
          </a:prstGeom>
          <a:noFill/>
        </p:spPr>
      </p:pic>
      <p:pic>
        <p:nvPicPr>
          <p:cNvPr id="1034" name="Picture 10" descr="Kết quả hình ảnh cho HIẸN TƯƠNG CẤU CHÌ BỊ CHAY"/>
          <p:cNvPicPr>
            <a:picLocks noChangeAspect="1" noChangeArrowheads="1"/>
          </p:cNvPicPr>
          <p:nvPr/>
        </p:nvPicPr>
        <p:blipFill>
          <a:blip r:embed="rId5"/>
          <a:srcRect/>
          <a:stretch>
            <a:fillRect/>
          </a:stretch>
        </p:blipFill>
        <p:spPr bwMode="auto">
          <a:xfrm>
            <a:off x="-1000164" y="-642966"/>
            <a:ext cx="11072890" cy="11484322"/>
          </a:xfrm>
          <a:prstGeom prst="rect">
            <a:avLst/>
          </a:prstGeom>
          <a:noFill/>
        </p:spPr>
      </p:pic>
      <p:sp>
        <p:nvSpPr>
          <p:cNvPr id="1036" name="AutoShape 12" descr="data:image/png;base64,iVBORw0KGgoAAAANSUhEUgAAAkwAAAGzCAYAAADdSEiSAAAgAElEQVR4Aey9iZIluXJgh7tmVVe/hSLNZDQbfa04XyHOZ4yJ+iJJxjf9pruWzLvLjrufCL9RN7OqWz0yPlJIiwQC8B2OJRAI3NU//fO/3MYYY7VaEUW43SJrGK/Xa4vuyu8yx5jgye/0Vtek1/OgLf3raoYXxrIOZ558he2x8NfrdXBx/263v5NbeDIpl3+kr9eQfbvdRiwNYW/K2uy1vl0V6WHc+T0EGNpXOsYY8jbGbfcYbcpt8FPer0nI/zEOdkEH9eCeYN75epkQ1yP9aFNxwG03URfYkoA/gQsdrv1qMy6XS+RTRppy0ufzeaw2KZ/8ZSZ/6W42m4Cn7sA9HA7j6elpnE4nUSKWjjEyQ0M6HRj5NtvVgLYwpMnnPniW7KQJ6kUaHrd10iffvEgU7G6deOqjXMKsV2kneZov/KX8j3LcxWC7u4zbwCbIC8x+vw+5sG3gVN1iMy75Cz9a/VE35BOE217SN+CBDciH9svLyzgej+Pl5UukP336NJ6fnye7AQu/H//wIWLk4trtdkFHPX76y78GHfI/fvwY9Qoe9N+9ezfGKvU6HY5jtbqNy+k0Pn/+GHwup/P4cjyFnsiELyBT97fb+XBXZ/DFLl7b1XrSmTL01/bAHF+eFTXyux3DFpdj0AII/bAB+V++pF3+8R//MfwUfdabXci42mKbbaTXl6y/wyH53MYl6EHrdDqM3f6HuIev/Rb6IRt5+AR6R7tap9+CZz2uyy+4v1wSDtjL9RQw79broEW5F7QNl3X59UjfWa2yXsd0P8Oit7jG0Olp6Wrj9fU2pEDe2KSfjnX2NbvNfjBEaffNJvuO1bp8lE57jLFdr9M/b1mH2ut4Sp8EBvr6MbriM5uVeqXs5CMvV8gzZvuMoW+kxMBUcwn54AFNAv5P+emW/kcefVHoUW0S+tQVMiWt7HOCADptt+N8vu/fLDPetLHKvLv4lnqFf5T+6Mg9be7zyyHaGf0p+chNjGxhixq/kA8c9OMiTd5++z7S4Yvr7Oupu9XI/nq1tq1dp/5rNWYbb0b2jyHTSP+9tDrYbWp8bJ3f7TaPSdfJe+60nm5u1X+QIQliZCesb/P4uBWLwqz86uQLWCTh3ooxiAE8FCTQ4Uib/H4FQFWoMOSRfsTbvA5L5XAfFVKOZmcc9FuDFI58KjQqvBqecgHjBVw6ZToAFc39upwGGoUuq393MTZa1i220pY2ZhTvDsc9cOCGnQun25b86y07YnlQToiyaJjzJEuaxPIHTpxArDJhlNWy742V2Qb7CE/aS/4dFvuoyxI+7sfsb9DptBI+qYlrPMHWaBJ41b4Co9rwZruZfNjOWh7Q2mxykmrHSz1YZ8h9vs7tOubBm5QRttDZrffRQR4Op7FanaNDBX+3exqbzW68/2Ef+v/D5e/DH6DJAM7EgU74559/nswFPXCxGZ016S+fcvLz4cOHwAOHfNoe7fzjp0/hd0yEmDCdj8eYjDD4AHM45ISFtJ05MnAPv9sZvNnu2ISLQHy+XWOSBU8CsisfNAjIwQU8ecBIc/+0C/3J52LSJ86f//zniRcyvf/hKWSkHFj4HA/PMSGANjKs1zkpfXrCPmPcyn+yLPtaaAFPzIBP4P5W+ZFR9YdNoqz0tg7GKvmMyu8w4AOXdL9uf8D2cVpY+RonXNIxj7jDo1fwrvxV+SdwzIX2+2kYi/of2KMmUEGnJgTQwB6DCZh90S15Bf1bTkytZ/POl3PZfbYjdLqMXfZlGnrUJfBc0A3Zy1ee3j9FeZfNCQF51DExNIylwX2385J38KnMpbzSWJd/KBP50PUSzvuuAzi0RwL5wOBPxNzHdb1FHnbYVt+xWe/GtfTfV/9IveFr4DDHgW/I0h4IAaF8y/irHa+JI7+Utz2k/oYBWp1DsfZv9Z//y/9+e61QuNutFJ8aSHO45gDCL+Nv0ddBwRPWmDwM4T1xT0d5rUCYL/8wPDP642nq0CijMoGlHN7cE3NJn7ygjc6XufJZjSLQUIXdbeYGm6XL/0lrmfv9923AeoDEbFpdjbWFej5Aa1lv02+AD5Orkatx6ec0ajrgS3RayHM75aQzZIoBehM2xcYMMpeyJWkGGlcYaIisIHz6+HOuJIz12O52g4F5s9+N4yEb5ofdvBpI77Ld51P66XqJJ/rLMQc4GnIf1JzI3C739aNf4A/a086Ke/CIkZ/8p/c86Z/iwkCUw4eAzut1PlGOelJZrdLXoMHTuOzl1Y1Mnp1tPDkH31wp4UFku9uMl9MsP/y4kM343dMuaGhX7ABd9ENuAvdc4hBPMJtcpZjkqhXjWlgY62s+SYIDbVb1wGUFBVtcGNSrc5MmvA2by36waoLfsDL0cniO+Kef/hJ6nI+X8fzlS9AAjRVjVv1s1+d66tTmTMRcRWLV5nz4Jex8Ol3G9ViTJFZPbsdB03055YTn8Pw8sPF+uxvrTa4qPn/+Mk7HeRKIzOiifbh/+vA+9M6BolY6VvOKwGWVK1zr1Taexf/v//P/GufTdfwv/+k/ha1GGTL6lOsqJmgxrsfDxG2sTqeoK+3V+WPP42aMH969m1YOmRAQrqf0k2utGl3P1NMlZLheL4PVt5B5k/WOGJRfp4H5NFilvNUEjdUnbMxKF3g/fHifq33XTbTZWCHbbUOn6D9dAXp6H/Y618R1v8sVAWiwEs0KaOhxzIktfhryV//Aqg18gSGgP/6Db3GxQjv5E/oxWd9m+4PHuibe4LEqRx5tir4lJtljXo0Ahnx0sdx2q91DiGozpOcVEuzuw+W8QkIbhx68kQ09sA/92/v378c4Hsdmtx0fn7+M67gM7MOq39N6O7brzfjIhKnqCv+nHHvc6gEAe9lvIo9tHz3RYX3LCTt8eaCgnQHDPAk65+1m3E7nMU4XevLIY5w7nc/jeEka53NOoLAb9oAWedyfL3Ofc63JKHMGw2qT/Qu6Y0N4cxnwAAN0u51Jn26s8tju4A+/S0x8wdtsngId2B68ZwXpewLwPvDDD1kIl20+6CDzt0b6QEhDzx3q9zD/LTAq+AhXQ1Jm2vgRfM/r8vd809KxEsNwZSxgKDeYdpHYe8v/I8bWW8QrZ/ush2daW3XbLO3W76HTadKos7HNE2dokcdloFnEXRvQ6fA7bWHJMz86n8YTGGUgFk4cZQOOPP1GWTrchM9kqdxIeiXtRL/LZloexMG3PTwIk7aZJ0kdB17KS4ys/V4ay1gdyI8JpW3Ap/Mrr7JLofYAAjw81BFea15ZKH90atRv68To0KqvA145nTRE3tTus7PdrrbxqhbdN/XUSVre8icmz7pRT2jS2adv5kRGHOB5ekXvGHCro4/BQgIlT9BnIsKsF1/j4TKVjY49lvbHbew3+Xrt5ZSrYryOgA8BHsF7vRq366pWXLO+sTD+Sbm2AYd7LvTab7MNhJ7lZL6Opfxy/noggZZ0THf65gVQaw/woEx5iA3w8j5gauULu5FvGfDyCjtX/VluLF3i0K3owwebeOk7vJqd0oXcafW0MvSYcmGIkRG+201Ofotk5N/hWfBKLE3oEboNsU1O7bJOWe3pvM/XW73NoB3hNbmKz2tabEfNhx8X7bB76QEdytZrJqD4GnU166i4+N+gjqjbVU5qWMXDvtt4mJ19LyRYoUPyTfrdPmmzrAj75tTbOtcO8u9xLzMd2zvKzXiRBzXaWZuTdRK/OR31VHaEiPxp19ge29WEScW+zcvKJPaaCL+CHoK8UnYn2BswFnX+8P0WbfB6Q+ZeGkuaOLLllvX7wKuC7+Hbafz7TtcEpzqsdTxZ0rSzA/MVsH6C7a41mer2JU1dEazb6LC27Lnhdcf9kwmrDNC6nHgtOncE4DBQvVZHy3x4wq9fyBB0GBBW+TSWbRbC9VZ8NQbbj/Qb/UwdQhF0Wm2jr0r9lfO+zS1l6vdzepZR2sTwo+PqQRxl4R7+yJpyzHILK/7yXjtEftHoq670ntCUV3aiaVNoyrvzlUfmHQOXJ+U//OEP449/+sP4+7//+/EP//APkf/X//bTYP8TT+mfP/0yvry8jC/P53ilR2d/q0HblT3rQ37IlRcrwykrMvJUvrpcx5pXkirP64PreYzbdbAuCP3ddh/6aWNkh570WaUg5L2DyzwhpJPFHw/PuacrnvqZ3PH0zOuLG6/vNrFXIjwrHp7Bz8Ez5Cye2tPJAvFpPU9gGExCjstcJ9xzZT1kuXmqHTitDZg/65V42tZ865YYWVjhDVqtLYODvYAxABP58TpIWeEBhP0wclMz3KddWZ3dbFhZYoWJNK9Umfay8kBbo33Z9uFLdlil+JuGF3SD4Z1s6qYe3Ktnl990NO75pmw9Z6B7D9qQ/Ggr9cowfKomLLfLbVxWl1gsxL83dDu10kIauZk0JVy2PWSUdtSFr4/39MUgYRvqp6Rhcj+Q4TjW+Ef5TtCoqlJG5CSfV2kEXt/TNsi7XnIFnckUMtAOrWv8+nB6DpvAF5t6ARNwylNi9SjrYPYb6X7zPWQn8ivS0O/1Dir2Rnbs/6tWmOT7iKhlj+JJyUeFVUnLokc48u1x4Glw4yKmmXu2xoAGziAtUHoZ+eaZLrJT9Fr+BPAfJMEDbjSyMrTLmbdbdp6YkiVerlharQ6IV3G0Uu2I/UkTQ880DZEn74ijI6aDzadWJmfQYaBZMVFrjTKeCtoKk/VLtcgzqqjwql9NGsIgT70yEEc63Ju3pCmMPpbldpzGOB0+GFLEv07PXGhgD2h2X16Wcw+MchGnHLNdg8bUY0phtkfnLywxtkRMBnlWLyIuG1GOfMhJmGSdJldzHuXCgRfwNzpcOu5c9VldV+NyZb8Rr2JW409/9+d45cPE4d37fUw8qPHT4RCTnp8/foyBh06dSRUTGC5eecSrijWvkngtMcbqkis28I5Jx3YzXmLvFU4ULwYjvtWgjb+ij5fyg+/FRw/YLfXK/F5RmOX5y+eQG57v3z+N7Tb3dR1PL7H+tmYzdmwezhUmbHBb50Rht79/HcXrtDMD2G09zpfV2P7wQz4gYM6Y398Ge2DioaE+OAhD1z/kto7IUo981THrJU68lqt6Z5JBLYeul2u8UuOVKPrHIL25nzAFbdtg+aP8od/9jfTyHhg2LcOPi8HYiXFMjqiHmARLC1mQMPsPcGIqcL2N7Y6VxFwBnPqGsNncALUFsaGnzetyPipf5gFvnjF5MRFh4nLFbrn3inlcwNTkKSZGTJZqhYP6QENEDH2q3ZFHvRPYY7tiFZXVoyd0YcTH4FlX6gEf5KAPin6o/J2eBqxYg2VCx6vi03WsdvRDbETngwDaBnvIchIFLcrwT/Lz/hiv/uAXOiE0PNNVI54tnVIlXrWjwsOXwz9J+AahlLCt5qRQzYJj3ARuz16klytVUbfVvgGlD8AY2j867QWN+9tvcbyH/l3uQuiiFIauNPncv1b+GnNw6CQMNCRoSK/zEEYesQzYGpDlxAGzrPEO8B8g7QPUbMNYOI4nuGgf4XFpCCZNYfNX7NLrIzq7JBCDaXZ+OTCzCmA5jZrOcxutfowrqwZVN9HZ886mAjJ+q+6RoV/X23mwRO3Eho2zEYCjQ2YyV4XQ5xIfXjbkhOGerIrzLv5Lw6x+T7q7oGVh87IpecsraNUXIwGrz0b/M8vZeSavdGpw/EoIGJbHeRWXT/LZFkn3QDtLvWuiVF/LABNy03czABYe+zayT0o6wKxXm7Hd5F6NXz7+dXz89DHsygBDB4dMaz6+uN3Gn/70p2jbTJLoyImZOEGHQfzwha+geCq+jtsp98OMG8P8aWwu7HHMzjz84larHQwY5SuxilXGD/lLWScd4Q/xdI89Z0to7wsrYl8+j912O95/+DBizyNfPsYcDd+tweFyjYl/FKxuY32LlxExqMK384aL9BlA0j/jGT9Wy2JcWewVmSW7T0EnaNlHdkcrPvIi5sEEWaxny7AfqyEBU5McbMcmdeUFRxNNOoXNyzeCX7YvyqFFHUK7T5ayjIks7Tk329POSBe7mjTFOBv8o35bBSELIeQu3cnjUif1DMBm80n2mKTkBv8Ow8QSGAL0Og9oq1eWx3u15MlDJl8d39J3mQycW58yr7JDe26j0FNW+WK3TPNAAjwXE8jUG/URMSZHxYOqBwd6PBTho+dTykvbYkJEGfsBqY+EzfVZ6AWeE76CdfykjEv5ljFlyxA4rKRZUHW2wmfMSzN795viSZZWxxBSJsu/a4VpieT9b5LsAZLC9KKet+TXy8BhUCQs7a0dXbJf0pEf+dIk9gra6VGC/v/xAwvwCWh0+naFVAc2ZVIQtmV6TkPLZc1YaQKWTpcOsRyTjoVGTn1w0cnQ4dIy8j6ZR+fDvgwGmsEgQ2BzKk9q8+oUg2oMZm3CBGSvX+6RB/rZp6TXMABFb4KMueKsdtOgwIAP7+iGatYIHTtc5AxZr7VHJaZxwLMLsnhGXmoQarR/0NIvW/aUJy8eqIGDFyF0aXqyiTfkaHZFRq5v0YdedLxu5qTLpU3QGVce5UxklnYFFx6UGZBjyTM2Gpcsl/hggP09OcGhg+crNTprcNn0n3zSztImjw6cQCwf/Of9Hodcj5eX4zg9H0Om85lVmmO81liNfcoY+lziyTwmM9drbABnNQf60iSNjb3gaZoy7/WD46dfguaPf/zT2D/tx+F0HpfzNdrEhi8Jzye2vMfgzwgFbybUtzWbtEccy4CNuZCBq99f+LqrPiQIe9SKDmSi/ShfmwiEkOaXLjAL32m6hSj1ei8WbmoCjQwMmvn6PfUnjzYDDdLaaZpgVQetjZRBe5mvX3rPxmf03W1zAi3dG/0+vLZM3nIMYAN2tkgmPdXWq4fg26B4DcfG8JCTfgsNueYQNqhb7TGXFs2qZ2WZy8uGNeGmnDpAfmJ1o56wEdf1dBnjQp+QNrvGqzLcYzuuq8s4j0ussqEZkydWjqDLAyL9FHSRkzyCdKcJzeArNrDpaXMymL4JPO3rPDi6YRMumTJBilLsdToh/y4eOK5XNubXZHmVX6qdj/mVXNoqddis+ZI808cLr6zhj4zhIuUb9tyz9UxBa77mGiLPKnYdxwlg8pACMTzvjwXopabjTYc3LZ746x7YvJV/VxIiBOPvQfoWrBVtDM2eXvJYlqVES6j5HmedlLdTWOgATRu5mBOfprO8iKdyEf6DxizBEvL9eHoXjYp7Gsi1vlKgDnjaCLuVTcHTP6K8Gj351FsOiAygDFrs+8iYRgIdwHOB1/rIhgYfllCR7Fv1ZLlyeL+MQ8n6Z1mXH/+RRo8znStNHY/3+4FfNMXpMORxf1+WNsxPxNluM79+gBSdoSE65Et2ouaTJxy0pW+amEAMDoPxpc7+iRLaCivj9XUaX/90HHHlMQ3EdmHwb/XPlzuxMuBZOjVw8NqKTp89P79s1mOz5niE9TjzZdjxZRzPp3jtxqs3dHLgUD/lwI+w9X4/xprZMQMPX9ldVmO94bXFevAFGSME/pYDUn5dGys1NQgF4sK+5HG+D3biQq2wBROf2vfB+VB//OMfx/un3Xg5nQafqa/qPJrNvurqch1xnla0G95dszcnBzf0N+AH1iN8uKhNdA4bHPMcJT675kERWGBSNttG1a200iRTH9nrC77d94KfDwKtDpXPWNngu2XncAXx1YOYiRirwtGYsS9tnMeKWL3NFSb8IOtxnqxKC71TRvsEjk/InhoYAuXAaTvzKDePtDQpJ58LvxO+x8CqB7S9J6+vMDHh+OGHH8I/8S90EY/0idXOsEOuKuGL0JIXE2gH9aR9Gxv8ZMcEehWvmbEfWyVZvQw5mORervGA4eMK7cyQumEXfC1zoe3cERo8aOGrfJX87l1+pDB1LbUCRpvDP6GHblxXNqRfOaqjVriKPlygi60M4Fnv5oUc3e8sqBVuZMQ/lHXWqgH+hiSyzZ6aVJHlUnUByZIcsNcvK0lFfoMsb6KEoK2T5p7Q8yVgmfffE1NBVpK6pMNkJauXTt959DS8xP8evv9RYLClNtRexFwxWZ29MJ+esWN9ctxtKg3tJi0O8DNtGXHQ31anRSdVfBjwDD1t3jKGTr8sV554sqazqStWdGg5da/+0NCHoCG+y9hBd3oVN3ca8jMWz/tlDB8DsMIv/bzr1NNdRuks487Dss6LPO8dyDoPcbSN9x1P/OQ1T/LIt30yFydNx8wxESF7G5zawnywAFceduDRiZePdr3kEccIVCeOv0Q+K1B1AF8QrH/KLB9tDl3LwCdNDG8G/vh8fIzx5dPnKONsJlbOKGeFLXDPHBbpmUi5yZZy60v6xPDD7n6CL4w6Ia4yKb/43hObZ2zeIxjzoAu/Hjp+z9cWlBPEJSZQbpCGMfnA8XEHc5ZYPYoPLniFy7EleaistKRzF/PBRhtPLCNPmZSBvGV9Yn/yvcRXRml4T7lpy6xD8zsM/HilT1nw5uiJsG1OAqM+2djOg2E8fOaDypnjAeDVZMYfmICBDx7+m7p1G5evRb+Rk8VH7Rc85GZllyvkqAkkaW2F3H0ips6Wpy5pNW1orC3fipP+bH9xe/wW/u9Rpu15iFn95//yf9x4WlRRYwQiENdD2QRjvkKfXg5xxgT54FMBGJuLCqRyzcf4noXBzBQax5e2pFc0gnmlNbqyWfYofgwzO8wjHGbCHW+ZZuPp/7tw37n8Wlq8+uj1Ab4yGlsXlGUjybojnyXXt8KOQ8TapAd7y0/6b+ED03GkpUw0KBovgQ4eWHzDhneNGUlykO+SH/nBo14DsXrEPdfLJc8SivLaSKnv4Wucw0QgTxzpd1kpI6APl/JT/8ivDJYBjz/H03zhkIf/E0snNki3jg06lMmbCeGjAAwhX/zNEOabIz3yu4zQD53rCf8RXtLPTZt2fAxGM+xt3Dy7KF6rltyxtJ51cH7O9qs8xODDm8sVIGziZedOvB+cVnyOCQQbeLHXmfOAYk/Kenz5+S/xldznz58DjnOejsfj+Nd//dfkwZ6JkXXL0/nx+IIA43I5x1lQOz4a4ETu02HQVzHk8JqHvFM75Zt7z6iJV701mL8cDtOTZ8hfvscOI+x9vGV9j9tlbDnYdr0az19+GeydYqD/05//54DzhFtfAaMfPDeXfBKHlnVp3VH+w/vcIH66nMeFt9vbzdi/ex9P9tv9PlYAkCtWAq+nOF+JM5OgxWvp45cvUTX4KnbC5tQJ5ynRPx8P9cBTXxBOEzj973oLeGA5A4g65VmBe+S71DlOpOGJLPAw0PxCPtsX6751+Fj43Db7B3SezlSqPk8/od+QPnwJ8Or9SchVr2Ypg15cdcK6tDg41LPCwOH9L/KBAw8v7oNO9Z/kLwPl+CIxNAjiTzSv+RoYWQgT3ZIvXtG3/E6DNF/LxbOZY3LxiFdT4D2l7284agOZOZqCts8KJa+V63w7zqNCX15r83oaezD17PJwBAXy0ycBi88cT70/yLoMRUqOzdrV1XlSrA7IwRlTYbvYb8YxIGVX7MEWivUm+ACDTMgDb66Q7ZbnmEmTmHxjx2/tHgUNBn+2bihDJmDV+7aZDxaeac4T6lUbPsPzZC4jkeY4jdjLTcN4cozmbJSTH4LWE5R8EJgO8uXlJQRfHvwIHHQJ4izTlgdQ+9dxW/Z3JR/RTEN/3VC+i+DfCJBOqiNhBy/yfIp9TR0cm4DtvYSFDr5tPXIvH2EtE2d5D33qIWgVH5bcoUOwrONDA3gbHWng5NlhSQtPGljzvlX/nV5PSwM6DizkOXGErvKUGsGz/+sy9fxlusPBA7soC3VLb0t+hyNNiNjXSPXO3zJ1mOSc9l2ljaS3hIcuuF7KIz/gOw7L/sDEngc+8Y9D/Y7j5XiI+mPAZ7LEwIT9qFNicLjiQEo25teDH2Ws6sjvwspNTdCpCyZF3itHAJcvkccbHcv+7u/+DoVCn8Brq0/wv23fxc+IwD9+JoiDPBmo6qBCB1SeVLFl7LXDBrXHg/lD0Ckeyq3dJ135fKpeVyobeJG+XMeJfjZeQhcf8q75sGBdQtt6MY2PRF4NJuwHmuW5DM68Cj9qD2PiIiMTQGSABjF5BGWM10bdd6aX6AxcI77kUg9woz9KEhM98pc6gCMv+JGWp/xDnvJ17NgDkwFo8Eq126TDdJ493zTl8u28LQ/+7QFKu1KOL4J74OTUN0I8MMXWg7QpL46iT63XjqDie9OsvmjRwsnWfzAp/LAvsYGJduhPvduuYk8dr/XuXw+qI7G26TpJUzj4AJfyzQsP5kVPy+tEJsjIV28F8Qu2YBDYo2eQrvdBZyZr9l28xFned/mhlzRnopzDZZhSSyL9HgKEnse9+d34wJhPmiveTxe+ecAgKBdL4txTZiAtnZ7X+apo5y/sr4nhs+QFvrK6eezX0Py3BNvt+kgu60EbCD/r/whrzgNOG4rT89L550HSegOGumvt/s4H5HD/xFs+Ehu+eUDhjKTJjQNFushEZ8GhgaS7nygfecoOMrIRKF8G8sSzzDzziQ3QJTDICtdl0A6vrTCBG/Tm/kLSD2P5iSfPRJdIxr6tz70As8wSVo9ut+ikywZgyI8OWLuRx8W9FzpDzxgewGCXjJMrX75sbpx8fo4jAz5/+jSOp5dxffkyOHEbetTnS+GxmsQ+Cyb0pyOvs+o12uk4GIJu5/Pg9O7tOlew6H9ZDWSF6Vi/L8frHgMyKr+5ysnmYMrhtdrmiiyrJJQf4qRj9kGdxuFyilOZGY82nFi9zvoPnSVav4XGRxHQXNUGFW2kDOhL+t1TrRwwpLQJCbZgQPvhKffHcA+LDV8v3dbjdMuzcsiTZnwmUXTJg0cOtMw2gXPHC7yTP+U50cz7mDzVSm/IXxMm0j1AnzA9MMQ+paThqikw1BsxcNAmplMgr9M0bQxtYEKHaivdxyiP9laTBCauwEKffO0LPej0cJfXJnsdRpwlzy43aewIjHD6PTzI60GaPQ8YZc1jBKz+wNQAACAASURBVPJrSF4NkR95Zft4W4Qtmjridpryxh/wGwIxF/KxWgoMwThuHtybr97Ae5EX/Z99QNWZnT5wzg+go/6dp3lLW6FXx1EO4y7PEk76wDCG9EBexw17FMDdSAOQQQTue1pG5gcOZ31g2zBwnsQJqTBGa0Pc2yB4+rKj7Xzl32N5GstbGPI7jeW9cK/FGh68zkM+i37gNTL/ZvNdun1NQBuUNux2+B5b0gFBQzqPbTjbVnvbgXB4ICHwmg9KBz8xrQ79nqeTeFQtF2Rw48RcGgIrUXQs6AYOMZe+hwzqLYw8iLNsbhe9DHpe5HeZOk1eMcHHC1htReyrsCXtfv9WWnvKfxk/wr2HmdtP5JfDqwN5pqHFfTZ3O9QcmNRJWGKumGS0wYG86ESLLqtBoQNvathkejqO5+fP4/jyJZbqOYW4w/M6iSB9fmyXwTBgqqrweY4/QFYHBPUAjzSBOukdovk83Qp3icEbxeuCR33UwCzjaZcDH4dpgsPrnhj068MFB382dVMOP2RixYnAK0P4ciEPMQMZf/B0JSRWqOKwxty7BA+/AIbOtMrASoH7o5isN1tBE1vrMz19/2BS9Vx2so1Di/r0FPSQtT6hJ02AJnqGTPGKLLdoxOvW5u/AuCIGrDjiGWMv+wDbUOBWO8Y+lFMmHcqVhxj5sTlpaZFGF17JSY88LgO65Jd35mSsrJ0PJeYLzT1nISk3+dJHr9Btmt0s+hnFqNebcZp8rcJQqVHc9Ix+nvyc+4YI5HH8Bnzga30TK9Pnl88Bi6z+tAm0LedgSiZ99LEhu300MVfJSZm6QRB6/Zp+BLhNhlNmVpdDhHiYieal/1c2dKElfdPSF3sZJ5wTzixVzvRT8pJu8ECCkju+7oxSHyLq4MrXmCrUUojlvfgYWMWEsWKA6QHYaPCsAtQek16+TGso81+7l4/l3ov3KAYG+H6R59XazyP0v/k8O8N0oFlv9aeu3gp0OjRIOiRpAK89eQWib1C+DPAhEFtv3hNv9/MqkF+f5LJ01tmJT7RbgIYyIxc8o2OavrqbB0pg5Q8J+RuDq/rkmS87742lZQxcDDD1JIwc8gEnbZ/6S0Pa3xsjI7jqLN4kQ3yton0tnXU1R3j9HZrZJ6ZP0JEQgpdAcS+F+xi4flkKn7t8aMXFZOI6Lqdj7MOJL9diX9B68AOd4PDKwI38eCUSsWQfNqiHNPYWxWQDPpTXa2VWmPz9NGwV9mLP1J1Pzr6ovAywPhEHrB1+2YNXTuyJYq8c1/5/+jH3aZ4uMXk6PT8HKVbQwM+D/a4hF/f4FzG+gW3gh89w4R8O6DFINrsrH/2ndcegemTj+CVXl6DJp+fEIXv8ltisM3h+5UraSVMJnBFfrNWxBjhE9Nu130kZiCcZqu+0LB8IbKNMTnAa/uXITj2EbDXZIj3NIR60SfzAQDrlTh8137zwmbKrdW4/BSwP7qxCGsCTvvpYtsy/4/HKagcw6tcnbORRJ1z461shJhrs64kP2nDynKgkf75idQ9iHspJO+UhksmIm8KhH35cjLAx8vASF/9BNy5+xoiHBa588Jz7R+1BDCw0SO92ucLcy2HDPTC002ir4IXodTQAfhI6zf2qONXxBA1sJW3oEayLLCulKl9YY3CUFUjpTbxq3nJPM/sB4LvdYoVJwsayhwB5EiL/EQybF3l6igPKXGKrZdow2KJB6CgI/hpNZTBeykF+l0s4Ze730xTYzK/i2TgUqSNxpt926K/I/RvL+Jb0OpN6I/4j276lFvBewnnPCc5LmtKH513nKHKLcVhkxG96kL4DaJRFb5yH67FU7ZEDwWcxOYLmoyBd7fKa/win3bpO8iNvWS7Pmf/8oCENYb43Vhb5yfN78Zdw0On6Qy8mIeUbyikfY+goi+0bOsJbRkw5F9u76VHj3Kza73i5nsYtBv5rnPEJHDw6LeWjk6euY5N4nVUTE6P60Vl5MkCDw8XPa5B/3/Lnts8Ypk7hUpOrxFQ9Pud2oLtcPsfvtZ1OhxmH39qKASv7OOyCDsGzDn50AoX/O2eEJ6tsPBgQg8Mez5AFvOqT1CN+iqTsG7/gzknO/LxL1UNubs+2Aw6rJbQj6IUsi/5dX+fTfvX3PJ2Q3/qt11ydztKHvIcvgYlT8oR2lqK3dUsO9IJvTX6Bp/3HxDFRJhhtAEwP0jAffV2lg5cTF+CUDXzhSYcMU97SS2Y55WUsDWJpMCljBRQZCGHHtjn9dv56n9m9POlDkycxYQ9KeZDsxLMymSjprviWOmpnwJw08qWm+MpGTJWBhw7raFnUHZjFJE6+tk+YlocCXt3Fp3agE+i0+yIRKrB3ac2kMuuQByYn7dqUxgFN9QAv5FrMH7oeQdt6jPMA56NM+CoxaQBQm9CpazKrTwhNkTlozONOTJgeMUrcJIw/TsIHq3Qu8ZJoOrqKEVNBBmG9lx7xssx74w7b8SkXxvzfEvcZZK8UaP0e9H+LTL8nzrd0QOfJuavewLGBfUsWO4LX7EX99QBtL/gqn7Gw3vf6T49MCPPziSg7KHURV1rE5HGBZ7k+qv5LeO6VX5wlDBt8exDePDpscPEzLsqVkzLOG1ImY3G/J0YHLnWDBhchZbYd3teDg2N8qNxxms7KE3RaPUrfWDmT3zwoKFOXEVjwtMG5Pv1mgsHq0vPz83j58jyOz3la98tt3lvxUh+KQNeB//lwGC8vz/EUe8W+baWGwep0rH0Z0WOnTcSNz9Xb4KYeXa+0besDS/Z43csE53gYx9tL7I/afXjiZ+jGkY3mt+t4fjmOfP6X8myb/EniMVZthVS7IB/2YWA7XF6ifrf7Xfw46uayHev6EAKq8cqHASX0yFdw2MdJJHSgF6HXc000so7wUSDy5zlWt9zrhTz6LKXcIxOTW/Jp+0yoyOcKCq3vJw/+8XuMU/tLOvAL3q1t6seIQlno0caRJR/KmUwJK3/uTbsCjhykiZEdGHSBpvDgdD3iPih9/a/L0kvRoQf4AdvzOw94e9/xtAGrhTGDYbLCZKnsEitP9XuawLbmGWRwd1s89PEB6is/qsjX2qwwveeATOoIGdNsuZUBgtRl1W/AVL10edWv56HTnV4hd2qnXr6qZi8gWygIcXJ7CJ0PM6yWuem71xGw8ksx7/v15DT/Vx7xwJ3z0kelbwwMuvUtE981YcLsEFHAWYx0apbu7IBgwKVzyBwc0uT3C5rxfrSICm9MNvQMSxmA+5488R/FNB7lTnlmY6YeM/9H+H/reeiPnthA/bUpeXQybwWensC3ExL3LRzrF/rb+kFH4S3znqfd2JjXe4DyC3itV0/Bn3TXQXzpIaNp4uUlrnDCzt1O+nCnC0/1Bd60MMTxCqNkmwauag/LJ+eZZ6fwdlp5gdIGpNWP/ueRXOR1fjNM9prcB4wrIvUDqJFfNEmv6ycQlFK+2BPZ0BHf4CJgA6+wucceXM/xKf6nz7/EV3FXThje5mfb8KGzZ/8S9KDLYCcvYiau0D3X5l764Pj6xv6J4wQ8EfuUr4/5jL3bgAlD6NzqMvi0FQ/1DDvcbuPjp59jhenHP/1x/PiHP+ZJ3nx2v9mHzPs6lmReF8i6Ye9WyM8TfPMj7MRET92YPJLmOAEGMNobp4WDQ8/0fvMUaeTClKHPLV+RY49N+323HFgdRhOWIwgIwYPBvlaCHCjWt7lvYFClHtj4ru9SF7adOzr6I1/uYb/gYl+KDNkGbV/qCz0mewRpQ98Q+lUZMvQyYYyB3T89hd+QF7Tb6ljHlS52NZDXbs2eYmDFI5O0l3X6/Pwp8qhX+FMOXy5g7jYST5TnBHVICF4V+2l+0CvQ4Fs+0btK+FJn+DEPI0xC8KFoR/hUW4VarbLNQotAzOoPssLLoA7cMwFT15ChcCf8mLhlX8LqUvyMT03mwIu9pq/YERocMdLlIQ+8OU5ZI6Nktty8Lrt1rqz89FWXX5yQLb52nWto9U///C9xDhNAEiAtAdIY3MoVhliCm927qAxgFcxKplIucernvGKxpBVPgadTDMxUJOczgffTTz9FHvzlpZzE0OEC3/IuNzJmmBtbZdxF4LwVZjpvQf32Ms7NkIexMhFzujFBu5G2fAnPvXWgfcZ6n8JNh7hpj1zd2dRhijQoJkfE4HLYHgPUbv8uGhx5BHhwUUdcz3U0fjKZfQcZuT487afBDXjo0ICRk7o7tk2bwOs7lHNd+NHH1hHBR9rE/DQCcMhNTMiBIjeb6j/G8EZP7tFv/4R/KT3duP6WNt8/3T9BA9nlURbztDuyoK/6zBzmVQZw2Jczh7nD9VzZgKkOC9mRm4u2wgbj/CnO2SeUB5qkB78J8UZY1UntsQpQduAhRqxD/Rp5kmi+Gj+18PUDjfyDdyBhv0v+EOi4jg/v342ffvrL9OTGl27Y7NOnT3FuEvaiXrjQ3TT0GEipZ55KscWXL1+Cbvjh8+ewy36fG3ytB85Fgub5fBzZOTIApW+y6Xg38pUJ9QU/6BNjY3hcd+v40pLTlf3Mmqfez4fn8cvnT+PPT++nOgGPoO7cI4f5acN7/92v7x/YgEEW+Cde/tre+t278e7HH8d6s4ujFDgfJvT+9NfwocPhZZxPB7w3zwa7nMfpfBxP7z6EDLZr60c5z6scMLhnQhn+VU/8wF7rFQYyQQOepPE/2i8/HQMcNkZe8mhf5AFzrv47JmYxuOa5QtPE7JyTDviCJ33sBg0mfD0PHt4jM69XgXPiFempryNbTwb669A3nn9dyvzR/pJ6y/rNBZl6oFil/tEWqyNBRnQnZnLz8pKrhHsmKNRv/VIBNvt8Zb9QNjxkJx11f80Hi335JWXYRN/gHvynffoBy0PxA9bMgPhh5muuKH05rQanzePLwLM6GDTaQwFyeiFf2LBiJ87L/FAkdEn/RWY+2Mg4+9jAOd2fYQdtLvghh2dydZ49Lf9yw9j3ZDl5N07pn0LVdX2BSjZtfhng/VqQtnHIWMDz1Ok17Ga8zkRi5J3PeZ5Fksilx+12/vJj1BHp4gCnsRAmOqX2BEGlCkPDEA9Y0uASc2/a/JQh/4v3hm06+L/ZtHp0AdH7tbCEFza6lLBfYk75rZGT5wUdaek0xuQ7IElHPOUS1/JOzzxgzTd+LY988fQF8hgUaKR2JsBQHp1O+Qp50BcGPNLkE5cJSnf9M23BXpLOO25KbnDhA+1l6Po8KiMPGHVKmDYhqbqICUIRUDdxwOezbIJ5pK0n0nY0AfTgn3hdg8hrfgFaws0Tgt5OKdcGE73ynwu/2RaTX6ByoOXwwOORAZ4nX35rasQAQ18AHQYbBpnQryZQUXf83E10+lVvdWBl0s/OEjhgIuaDg5GTdGgtZWR67GfNwCO7F7DQZbhkwOHnC7fAX6/j5Zw/ceLkADj1ppzLQFkPXQ7yT74uo02XnzIhY8UMmrsNe5fuV+bX6/xJEcrfv/8wmIzQ554Ou7GK30rj1VnWyc8//xx0lAPZ1A38/spF2fPFXuJvNvc/fQOucMbqR5n+Shn16VcTcd5R6Ff7lmunjftXoCE95OIiaC/ikHdha1ZFMmR54L3RPxbwr4qUJfbpRvuaZWPfjXITKyPyRmgTPHTFJvwciqubecTC3D8xkQx/WkgIXeWgSD55TMYx9syRv97uY1WINsABlZ+/zJu6mZD6Kqx/xDHJuuDJ7bLMe+O+h5R5X8j1Bh3xiLn6SGbZA/RXs7pNNDnA1AWBr90M0jeO8ld8pdMV/6sJUyckEHkducOEcWrGioCUCU9M43l6l08bloPDxUCDY9A5EqQLDmnKgMHB5E8sfXCA0TDKK4z3f+uxdiE23e2hfr3cPOCW9gCu42M/4cAzrV3laX1wb13SKKkvcXqsDNJUPmCgReg8LJef99HIi5h5PcZHnLRAmzLociEfvLgcRH065b4H8Ai8Oul6nDlYrRqV+fIH3jxpCRu0WnuwvOeTZiAxLxKNJrTUAZ6dF+mUueSuzippZCeRsvSpkBy+joN2a4eJu9QvecLXAw5dTYBi0Ci5EiZ/4NSDJNm3wwnTx8NzrA4djy/j8PwSwqCndUKbp18InTfZxvmaJ/yFgbh8hzzqky8xM9AHsf+BfTOpNzShw7UMyEu5MeX4EvfwCj9lpYZVSb4eqjPjTodDfLX0w4cfYr8HsOAYwONeOuQ/koHy5Wfnwk40N5yOz1EZbDOnz+QVZ6oHPucucRo9KxnxKit+XgXfzv6Y3zFTJ9oqE1H0CdsiY62acE+dEqBjuxGO+7D/QhdkoMyH22V7fMGOkK0fiYYfbexu82+jmXLc2zOEav4FzxnO/kuoOQ7Z59vflEI3gvywQV9h8rfyMl9Z0hfAYUKM+jserEZN5m95VAKncI/Y5J/+GR864Ds8BJX/wBt9DdDksn5of9Fu4jyrtAsTpV8+fRo8mJxv21i5A85XdTHJsR/2IDzohqQzP7bb0GzgZ0AS7pXI8RrvjHw2hMfHCvUKnh8XrleyUS4/CHLUhoQfxKn3WxCzrImeMigvMToQgvfUZya0cHmX/7utxbM8JkxLAAvNlxH3Muh5vWI1noxs9OKRDx1pc08DA04YYi6MTkwZaXGEe3RvnjoI6/3fYqwOxuqw1NV84CwLG1qwiIWJp9oqi/fRpOnI6RWqzjvNCa9wcp9IgAKeXzz0BvbglVCn0dPJOh2cfC50IOAHhm4Lyrt/dBjhoKOPdXrks+Tv4A8879TJJ6g39+ZJ33tj843Blb90HpXFl04NVpi7VwylvzSlB+/eIYjbbaW+li3jt7uje+jOnxL4m+c9/MjrMjChYen8PK6xj4J+ggGdtg+8dUPHT5qLfOhHuva74AnhBXS61fFCK2nkr8IDT5jo1jEAkVl1inwZ5r6Ge3Ad+EmrH7ETASdYTGKAHe2zfmgA269idGcn86TvvTHyUUYIWRf+Fz+nEa+KVvHqhYHwjN0YknmdGvjYlv1/ZxQLWrGqgM9UnzvRj9LklbaZ/R0cJMFipkM/2h2vhuuBVnmxGzS4wlbxtWr9SHQMvhwb0AbnqtugWTor16M8aZfIUWfAUR/CI2vqIdRvj6VDbD+BOdVzv98FX+VCBgPp9PVcSWS9Mr7mrMUAXpfjp8GjDg1dR/+zGZuYJHPmxOwL0JMPPLhnchRthf14Yx2/ucjBrOeYqJSPUncc9Jrz1sCLjfvrzTjXw0bIoOBF21t1EsZ7ylntpDnFq8SYCGOcy7jVRLBabJt49X4x26l0odfT8v+eOPHS9tqJuKeB8f4RH8oIxqQ73FcrTN8j2BKG32OiMwnCLI8yaMZTGo8U+WRPGVcXBIfjYubrRMtyYpyABieuwgefJoR0jVvRv6uktnmklGXdNuRxOTQIs9xsOTXYGjAmvPaFDHSX9gUOXF5LEMTr8ikPZZ0G9wTyorG3AcEy6bHSsMwDh4twOOWrG3xJWsQMZuJ1OchTFmkEocU/cfBtgvfEykb+kod58hA+iCz+UWbHuyiCY2RBHznteKUr30fv6KfHPyjM/ffXLMipFYZIThOJe1B59uJHtut2oTxgeH11Oo8vz59jPwibpDmYkk//OT7gfHwJG8RkqU4b1mZY4PmQ5X79lq920u6bsRkvpzzBGRweoZkwYFNWXdg7FesutoV6WmaPVsJfp3I1Jh/8aWIUqy2beDo/Hzgj6hT7QPAvVmI40RucRxc0sUHwKgamsRVpfiKFKvBZO57yGfx9SIz6AZbJIxvZkT2rNXheV+Ny40tANmSfY2DcxOoacNkHoAsXAX9GdnTkGtuUnTR0gYNulJUXBp/a8G29huztTQH50kQ305td7jHlFWPglBPFalhtGkYm6YJrgMZ2m78/qb2gQeA+bSv0/5hYuyW/lDOWy6pPcKN0ymJvm7KAQ/1G22UlnlepsSqYdMiP/UsrjqGI3ZNxBlJMlspvbg9euUPdOuGd+ykmQzmhO3L46wuvunN69LTbR51iy+gxmazVHjV044E3QtmVNFUwXVla/+e6QQ/CZpsLHvyESOiJ75zO41w/sbOr3/6LesPfG71Jh8qzbhvIN5NLnJQr/T6R50lSJwbcEreXm1ZP7u8mTEtkAY17ec/DUQjkmY6KqE6KihJXPODNZ8C1kVIOLBdpKkAcaQSz7jBmVJ634jnwmL+MZ7hlyb+N+94QlzZQQnTg0nbmE4sz65kua36ucGT9+YkyPNmMS2O4sXmjAjjSASZk86TuZCboJMutOn5glVEgab12bz7xEhb/ISiH9+JoC8otC3lrMJBe+t7XdlJWY+n2uJd120h7WQ5uLyOtbOYDk3WT7UAc6RODoy7RSRVdaCwvV2K63D0995O1khAZLs63jjnkmjGVN2Wd9er3Mdm8Xcfh+BIrSzx5/vLLL+PLp8/jcHyOV0NfPn4KfaEHLvoQc4+eXKSjT8EV4zVGfnKPNNihx8Dnl1+boMWPSxOgkWeUZ98TmTwRtzogD3z5w5PNtAz2fJnGQBBl2/k1sPDky8c0sVfym/8LYz2qJ3KSxxUy81FIX2WN9hhnvaB9fj3HfqXVKT7BzprjPKYRG7Kffngfdr4cDuU39cn2ii+QrrEvS7mdpDHfUo6Xc/7WVxxyeL0MXqvy4R975xic9T/1BI9650KnOO4Au2J/Bmf0i1Wl5MEeIHmpM/JAL/Qve5DuthYHsydc2jbs6pEFs3PPhv+VKespZco+J9PWd8bI3uUDBrkmO6APvszKEYsB+BRfGNeEkhd2F+BrpQyYwe8eVpuWHjEhbMuCw4Yf0z2MLy/P43zC3jnpPcXeKvsSzjnLvoGzuZAr+r1zvhosknfRXJ9zny8A+IbrOV+dX+MDy/ypFl4qcOXqd7Yn7WhdJX0eE9J+QW8mK/lvb9pvY5JIXT7G/86bNOXG97BZZ9JZxtMrOQkuASTWy80Dlvz+e0w891ARTnRwFn5N2AA8jiA9YhtcOAibIOtHEb2HBnDiyN+8fi8f86CBY/0tB3ThUv/XdNGu3S6Bt1jSXflji/W0nU8S2YiBhw42t15IG0x3WbQvuD0IQzllIUubDL8G3/OhIU/x4RGNvWjtnvKzdfmAQ5oLOH1AvSzjvofOl/yZToea05RzQcc0pcopPWMxgSXP/Di9uu6pG/Pp66VrnnjmawdpP4y/OWjoWzCcKcCDYExaOeRvufn9njxsw4uA48th/PLf/xqvh/77T/8t9i+xssQXcF++fJ7qCXxXFKl3+ECDK/wRf7iy72P+0nLNvqJ8GcVsKvYzpcy0+3nCZcfZ9YEfQV9HZmyq7PgKZVdO8eaYg1ue3M4vvwvLg4UBOQnE4BKW/MAjb8qvV8JYmybE5u1coc/2FJOL9XaaNInHnqakwwrTlbloTqDWmxgczzcGsvzKEB3QyzahDGCQpzyxD6qtQADH14ERVz9AvXAPPS7qkD6bvJCgre5C+1qrGbxqIsTruDahwVbgiq9+5nFPWr7KG7Qa3p3zBqfy1+bTlf2rIuUCSd6e1o5s797luoPyAqOt0c3fyks6aSMmNfSqoeslfwMwX3fOwrJ5P33ivl9VHvhQr59++ZRfkh5rcSEOZV3HCdzr1XZczvOmb1aW4Bl6sCrFSmzVj3TDOL3PqJ+W0mjAhdzVH9AuWASN+rGu6mtLeYlrLK+gZeZvjG1zoCu28iXJ2abcK3+XobO+x537PGDuVpg6Uk/LAEKdCfdc/Bo4AcF1fu9ZPWJpUFhpEXvR2MQjT4fjM03uKSPPQB70CMaW9Ri4fw8B/buePa1+6OrVbUU58JZlfG+3Xg4vOyb5kGegjECHQDkX5dKnjLS43PvZbs+nXJylvMGg/WNAEpaYYEwaWQjQEU49hKUM2cl3wytp5CAfdyIdcte5JLziAI+viKQj/Qm27Bt4C1uL08vMM4aeB9GR1pZJH6j7ulryB469G3NIHew4gLdDnGHuU8pnbt7PS+fcy3eebCefsE/5BzAE6Ynz5fklVpX+8pe/xCu4n//60zhfjrGn6VSfIVOHXAwADMDUCe2f8PLykq+QyufYqUHAVpyCHT8FosJRkv+s7ysrJNE+5o5TWVlRuV1yrw30uNQJfNJxajgTgvN17N+/j+M2mNkcGdA4eNTtCI03eE5S2HJA0B7ah7ywbcWk4Q9fLgJ0Nht+xBcfnB9clB8Y/JkvOYElhB74Eucn1USDPF7DaWdlCJnWOakE35UlyrnI2z+9D9mVi5gyaIHPMTDEwKIzsW2M+1utaLCCEvrV5m+qjJrkyzP1uZOr2oN54BK8j5vSt+dleh6rhPutsbKB75lWtDn4cGF7YbgPO7bVsCMTFk73qDpN+dIffDXaZaM8Jks3+/25XcFHfPhQB8/PefxGjpeb2MN0OuVP4mz2WS/wBlcczyezLuUPTOcBL1ZXDZYREyjHv4lZueKICibEyEUgRkcOeaWTBY9VJ/6yNa5ilRNYaQbir/h3jzfXy0ziQbtvcwPxteuM93Vqy3kN1xVPaPyhpDEnf2IoKs9zfFAKIql8kGPjY/0YIz+iypkVWwzCjx2O6/h4eB4rfoySxv5yGu/44mOM8eV4GKun3bhuV2N3roHsWL85NraD96H73ftcxq+Ow0qIDqF10rd1HT0Qn2OybQpHzl8vB+dpvJs0zzl7btvAQBiL318i9goNqzEAU6wmGssEJxTjFODjkImTjTs6jEsO1jot5cJBK4YF+LHKHk9k4YkTG5bN0QO9eVphEgotzqDBWXdZTUETpKii5hBrfiiBrQpbDtLLA8vYgGtHBx0Od+Pzaj515csj5H7/7l2cwMqmQr604cmfJ6scAHKgRo/dPgeW6QDSsGU2Jsp5WkZnLgYov5jSDqs6m2RSONSfnTy/pLiFjMgAHp0DMnIGy+HA2UQMduzLyHNbUP94zDNjTtfz2NTGTOp/vcv9G7FJlgHplvfQzQ2WTBZuY8d+GH5r7JwbJ9mHs1nvYuMrZ9Ps93lgIPnw9uX8NX69lOHKlAAAIABJREFUvjoAnsTbK82on9ofQCeCnNfyXwZuvpgh6ONpLyYFp8Hhy7FXBX5Rv7yWW41TM1V6XX7lhD/SVF8unMxcr0lYwYrfa8u29rTdjU+3PNsJ9U/V+eNj2IPJS/wyJu2Edth8lwdTXtlOPOuAO+Tnyy18ltdvxy+/jJfnn8eXzz+Pd/v9eLffjs8fX8aRPoCJx5fn2m9Eu7iMp3iMu4zr6XP49OrCp9D5lRE25hN/ZIvOfn0b55fP4Q9MrG516OPxfB2Xw3Gsr/RqfAlWP8TM+TdMDOoQS9rKC/tKdjlZihWp8yk3rAJ1u4xj0X/3hx+iXl4uh9AN2fHlE4MA+1RqbxM88aMPT+9Cfr/fi4qtf8jvtVrtxrTPh/zreqzqp1t4r3aqCQVmoffE3md+b68eEN5vVuOFvV+XQ+oZh/1x3MY5Bs/deht7m5jERHuMBxxXGm5jfcmvlOO4SCqVgRourBJs6dPSV6hPZHYyRD+ADTjID3/BZ2mT8HAgBnZzTTloF7wqvV034UesftG3/fEHVquYbJ1i8gkug29sXGew5lytK/6QP68BHyapyIOO79/zYJ39DfJRpzkkZ5/OSfFxYGK0mamZ5heF1Ee90iMZ+iwm3ysOBq3VGMaV7L/mnwz5PK7jabsfL8dD6I/sBOqJ1eN9PHCxEd+FhTHW1N3mNt49bcfHl2zP2IZ+7GlPLdPvHGJP3m7zY/S92OVQfTP7nTi3jHCuc+iifujrYsKdE//rmraPIKwm8TqVFaWo2hrHR4z60IntxzUOur8M1N5/T318vFJN+57OueBxuhCvYowJHrfr4Nyp63YdX2LG2MZkCjtoc/qQ8fUeQOohZEKe+pxyflxwkAuQcaLvrVVif05ou8sxh/GCPgfb4Jf4x9S3Fg9wySfAVx8Ah2tXD26UtxWmeRYZmPWPt83fCjDTUWUc7FPnfGrJ6gm4dJt03KwYoO+vFLpmAgsBVMrsGHhUNiZ4SS4qO1qSkBmHvAVPzpKe0ORn+WxQy4wDRv1fq4D2ZKStkm5VTs3g47wcnyAqJo8Z+1LGsHfjpzxvxdLAYUh3WaRHvuXQMr/TJY8gPRriawGYXxukLx6OrrzkmQYOh/5WkF6XhTQXulou7U4PmPxdrWqu9CqxCfe+vUADWGLpmWd+p2s64OsGOC6COElrpineW3HQqBUz6QEftJigIWMNMD5ALOmFXKUT8IROq8NTB5RZDi51xuDJZaAjB4Yy7M5DBiHx6GeSTnQFURJDzgSftpBarr5Iv5fZMQpJ8+NTdjre/Gw+f5QkcK7UWb22ixWEnBxTRud7rNUt/UQ+XV/5UBZ/0ZXND0UOOMB1fO6hkwePUu/2gejNBA575UMGsMjAJW9jDgaWbpdlot8mAOC8FYJOwKcs3K88ib18W15R1uhxr+1NZ10zivhbXvgJG+jx6VwFk16XS916HmnzsUNMrHgwb6+cKIdep+l5R4FvHdRGZ+Cgg5xenQdpfIwVGWC5z5CDLzhkdX4F8DACLt0jfZGaTn7k3ofgVxMT0qxUMQFl31hMaqHF+MAP7YYMyMEEJG3ApJG5hj1kzDsU/57Vq3chb9mTtOF70h22w/d8dJeH+bONzXk7Tl/KVkRlxAoWssaqFxa2j9HWXxtBOeSUdZLjg3nEW6aVzJozlKMVvb73qCMt04+M0WEQOYwSXwLMy77A1OTxzhkVFhwVMQ8c0j1eu2mQ7BjHqjHyvtbH/sDIfyFL0cmOMAc/6Upb/nRkykGe5cKbl9TvGw8wy4OzhLcDZP+BwUlTfjGTes5yZKcJrHkpw+zI0ulx6jjLzb36LCccIW9NJOST8z06hvSP9Bc7j+w4gE1ZZv25h5cDbpfJdMhRN9rFMmLy1NWYfDqqZZl45BOUZ5nvPeVcywnfRLcGqXO87mCzb/KdOqv4gVImVPMKJbQn/JocyK/HXUbSyIGtepjpaPdH3nxv70f4UuW1AHZDESxEZ4vvyWeJ2+9Jd5m5177G5knPAYhVKp70COTlSmXaLAYj/SSaQQ4G2S9lO8bfENsTf6Wf9ZE0nbRRRho+2pM8cZE1dGdwDzfJVRNsAg6vL8FjRYHBCdl/eP9j5rUJQSjjPwQJYW6x2hK38YPks+/SkSNHbwusHhKAR66wY97ESmzfxwQccnVbJy5bIubXcfRVTArt00Pf8FP6eAyM0vQrXGGJkMF/yBgCtbK+Ikx5wFT9k3bVF/m0O3yZiFC+ijW+EYN6PvzxbSPsXeWav3JklQ46x+q3wf/wd3+aaF1qPyarFdAnwAscLuC5kCN40wZjRTftmyuz8ypT17vjpN2SFv7EOJU+NA0yhTr33SFHTVZY0eV1KCEnMAmeOTnuYQt4xopCfInJ8kE4ZUwmmVAiKfzz1O48Q4uP3+AVY0TYMGUgj2CsLYiRvygHu/SCzMEPQ468/Qo/ysJPCyBVif9h49C53GbyrZQ93SntqDwNPeuqHri67MIkfe9ej4Ej6BPKHK8Dqwz/IGAfL/D0myhs/4RvWa4wzY0g1uWC6N0CWMf5Ko1wdMaGMAw35R2b6KPD40a8EqnGTw3iwLqcFa2gdoLSVUlj8znsi0rnNFzK6JSCNafj8krE5T8QynjiErsnojyqFaUCPo23gikJv1gli943l4zDFjUIUp7DU6Jw/yjERKkK4qkBJyxQXtVoE/HD5osG8grpwNWBom7KBjoZtKErDGkvHUqZyRePNCHsXThBv4CjHJiyBdniFMibkXxoBOB1+Sibad3LFDK0cn7uIQI+2uof6YFlQqQNWK2c+JQDu4qBP8Z+Erz4mvIEr+b88iZGvpCx8VRh+YVeD+zS6dDVcU+Qrmnp9ThgY9wrnFjDmP2QjjavmMFEO5W+dLg3L6zX7BlUdTae0OunPTRDxAxs8Yvm+YSO7XiFw0BCiI7Np/ZaxU570e+wZM+ykD1DSkW9WDfKGfereaURmakv4aB54QyoxUMPzyhOXmyfyIucoTs/nlsduZ0w94So0xIA2Fi1itWrGrhq0Myv676e5IKTuqZ/4EvwwCcs497X/LAy3zT6Odn0p2WmITEmSGjFPhbes+ZXbjFo0hdW14xLxVW2UTf2qeULpWw3yoUMXt0GvNpfwlgHTDqf2BTNl1810PthA/01Yb2t10eMI5GTEwp5/fWvfw3fiTZTffm+ftoIOd69y9eB1pN1H/D4G8fc6K/oXg8OrhrFVLJW+a0H6KLDV3UePplSMoGCx4jfIuPFL6uBTE5oIewdzHpjpTBkot6jr6UUGnMbS3tme4051JW38+kf7Pc7HI4xMT2c0j95ZUsd6RfgJ400IPmTHZJsFETbLBtMxi6bg0OIuPr5SPf8gu0R7ajzoxWwLzOtUA9p0i1EeSW/zOzyd/rfSucDVbZNfyaHh2DoUT/9JYR2WvLyvstFHv7Qe6EtTx1hJj1V45Yzg+Sm3dcEh0k6wNcQIQgrQFRSzWRhEcukIQlPZVRSfm4ZtEqWeOfaNtyGcxaLrlj+4ng6a3Qa19mRwjX1EmTwaXbRSUC20+Q+ZCe/ZlLe9zLSyiU+cD2N45LX8S0npjE7PY2noXC4aOeQD/5Z8XOHLc0A+MY/5QtabSBUJpxCmW1k3IOXfLDF/JQedRX6UJPdnZrNqpHJU17yUeS4r5tHZRTx1RBhqbMdJJuzexAOegT06PYm7UU5neKEU51plNdTX27qBC515ckv4Nkrd+VHUbNulV/a3EdedcbewxMY7gnG5FkWiSqb9w18DSuceJMlpkTMaGMvlvUZE3E2rbJhmPqryZXyIQf6EchTLnl1eaOsPmN2cNGWDDiUU08M/nHi9Go1vnx5H3t8Xg7PYfvjkQkSo4ttkIGUPUfksXKQykAXmgTrnjzaP/nkwQ85kHGW4zA29fNM4LI6EXJHv8WPj15izwzwF76Gq70LvOZ4/5T7HykLnDKCtkp6iMlsi35uNa6xgYO9PQzW7BqpyqC6491JqBrpeF13ZpN3/oaadNHFdkvbgz+BmAt9tQWnQs8+Uj46vYjB1OeYJcTkKXyserRwvzgTPV4rBW8mr/GlJnbJByn4qzswBGPT3hMLSxl6sE+JfPa32BUT86AaeHx+Xk//rGaR9iEWWu/Y51KrSe6vpI6YjGGLjx9/TpzaLA8sV0zQ+aWIeiAKuvX1Vow/1BPnuN39tNesmzqBF3LXBD71Q6eUdZW/QRO68HDGPlMeoid8Rr8YR1Nn+vsom/qhmEmGLEzk+ao0Dnmt32Dj99lOHOFwzPYUDg9uLA6sxp6JW46w+RDAgwhHCvAx1vo22TK1rQUtXLHcklEl5KmVOATpdYiN1SWErH/AcLFk4GpYFtF+kzjulh7WMZPfxIO3XCEDvqeUJUPc5sT6nsJ8R93EhV3jgSCmrilC+0JcDHThmvhXQdcx9NLXRZz3MDkQIHZu+ss6flvQRieSMlQQ7nGO9SmfaJkVhxnjNOg1h4SEgpf64kB8HBQaVJQNBQaWk5YH6ZwwkZf5OFI6aO5VaHUwPWnkcJHw/jSA/VooA79KOGHitsvAPXKwqTIGi2kQLOo8Ybd3yNJd0uFTZQLjA+lwnuJOXpxfUhUcjdeKnCpdSZPOt/4js/aDnsH8qLdadaKMe8qIuaiXnp8DQy59k5917H0p98B20kAd5YF+0KjJA2l8gHIHRWUQFo7KJy5lU3k06iA7/QPegVPeEdeqB4A8OaGrFxMnAnCYAHlIb9e5+RV+3AedidOsG/nA6N/CudLRUGbZe2alA6/MGjTbr9Fzz5UdaNUdHWcdLkfXxKDul3m8kuP30YJm44XO2k9ato9JT2zFK7YznXnuo6HMCQsx+Qb0ZkCML2ePuR8DPnS2ys2AkbLgB6lk7qG9xblgDP7w4OErcGJikBuAyYcefJmgqQMPfCwAx0NdTMywUf0kSK0+qhN1OrXl7To2kx+Oc72ji7CTzeLHs5Vbbac5YNgI3Xu9Q8OBfay2Y7PbxkZ58i2DPjrwuCAvYuTzglttMYpJZnDnh2frN+/i1RzK43uYc26OCQpc8QzeNdCTzofNuR5AUD5j8o6H/C1H9Eu8nAC5Qvb5+DnWEJEq5pCXWnWLvWV5VlQIw7/y3/415nb/FLaC/n6bXxziR/DK+s5JrnXHROqlfocQe+2e9tEewI+JFMcuMKkqGvRf2hp6XMAS7Htc7QSOgyThfVsRA4cPUw+bccXIbHFhEki/FV+Iz30sNMGlTcUqTOjLhLf8udrU5XAZp+MpfgrnyykP7kUuPwaIQy5jEklfnA/SIVvZz3TwC03yX/hAjvJTLrDI1LeOBK/yC8Y/YSak5pPZp8zjJUNXd7NHuNAJGxZv6QL7q8MqH5qCa01q6TOglQ8L6TPK0XkgQ9d1KVPYpQkUK0zcJ5GsWIBUn31Mtwe/9ttovJkMWnSKfVkUZ4snrTxcLc2bHbSrF+TxdcZqxRdw8+CHnP2C+fop98nEeShxzgQK4YAp2r4GMu6QJxp20HeJfx4wNCZwpHtMmovQZeALGTowDE8Dg77l8lzikQ9cXB78qK/UUyg4NAe+wol0NWTSXtG5T1O7EO2rf8jV+YH7WqAMmcQJGzDri9PbsR8TiRpM48mA11T5tRiwBOlP9y2PMvO7DOKQFzybjNx7ASeNntedvueTxkbidZ7yuqsvnabVsZ1lwmfnyOrn9ZoTOXhLQ5rwlacTYsrC8pf6YosVKrq7eLBKvaBjUA+ezAncGyzjft1W4JjAEICEPwH5NpfVuDGxque9+MHVgrvr3QJj5oU8PPTIT5rShTarMueaGIUdGHTcS1QHPQLHgOYnp6Sfn5+br9FmUvYSobr1eVV1zk/dkIm6pc0Zw0c7KTPlOVCgh20XarlyGfXEq1hOHme/Cj7GpnR++Ha9Gc/XHLCsT+WQDyePx4NhtcPgy6pbyZJfn1W/0/oVJhQh23k7NpyzFA+r6MZDa446fFmG/6EXARnka12wAjSt9NZkKWEKz1PNg8LsQ+rBSdSEcK9gG8usWXwbY18rMWRoA3nDZ9JjmsDk8RD4Avrx0Id9ln6G2Lyi5ctGQ9i+/Bba6M1XjQTqhpmvPqkMHz7w48M5idQ2woPPPjTyA+Z4Gvy23TQ4jDF+/POfJptCmwC8uuY4lO0zJ0e0IvjlYBvdI5PS6aDGIBErOxw6GT8xFauAt3HFJuhHmwanHtCgF/qGjqv4WZPjgfEvtwywWuYYijWUL+icyAmHo7GHnZGJVbppFQ+I7BRi8poSzv/RFduHDGUf9adP0dYzRqaAh3fGmddhzSeWnjTM0zG+bv9Czn2iOT2O1ciSnZU16pA2xEpftOf64hcc/CHL5zFQOV6Tu696xWcqtSjbZaj024IuETpDjBD3OEc+3sV9rKJUw2O/yPT02oiBhxJcr4VevuIdMXsPaJNRMfUVTBkoJ31JC9ppsDRe57FMq0/STAP3PGSjzAoQXxhlp1xYYKQHHBfObciJZBgo/IjB9lR123GF/544Oh151VNVx1Nu8pC1yxsOVh0q5cosvrp0GpYRg+/y+tIuM73EkEaHI88LWuKYR4PIfUVJo/+HDnDqbz11mE7PfPG4Bz/kYSCqjtx8nt5zKXqGUy5hwIEv+eYZm8eYCEwMnm2wmGk132t0LI9Bx/Zieasr4RgkYormpBOyvA0rnK5fCLv418vFIca+2hgYLnkSO6BKTj2pO8p4IEv4wuMNxdT1YLtaVXrgw/Il7jzlFfw3rCZlHcRgwwy1JjeMcuxl4SkZGgTkoz5ieln6macNoGtY16sZcAyUK1NMaDndeZuvvoGBDisQXJvb/Eqcsq5H0PErvvINbSw/VpOUS9o5iUppuqzASV8cYwe+GLhqYhny1IRcOPhKh3KPN8BGAa8vVn+yotPXHyvukyf8wPKwSdi++kbaRX1NqT2FRQYuJt+UQYd77QKcOMa0AfHU4+XlJeocX6SMEHaffCrPNGrVm77CXBb4RIn0ZFvGPOeBvB6rSSvwwhgHw17vHIURE0B8jNepGJI9YOU/sSWAh4/VWF1yfxR00ZFLHdAvbNF8VV7GOYkqf+T1cbUBywP/ja+ghSNGH3mrp+XcewlrGTzAJXT+0hLurVhY8KEFTfKwo61Sexsrj/dL+uQLY9nqf/3f/utttc6OwsyvYmYiEWRdce1zuq7mX4SXgYLLFHTKjIWLjFN2nCyl4rQEGgGzauJbbQqMAhtec7ztYgUKuDsj1AoQtH3vnR11nh/CkyXykoeh4UlARuAZkJVdvSgHlut4OYas0WCvOUAw01UHPgflNYRP1KRt3NDtn3bn5KnemVdLPF9f8jXGOc8VQgZocxYRehK67ZRd/sLc2Tyw7BjyHCnhsAM8oAnOZp+nftMhkh95nAlyyHN07CiL5FcRukLzeEw7AUCe9YsNDcpgTP6yHBkIyBFll3mPA3TBFQdYPgrgHnjKhCFN3vTU2CZnlE1XnU0EbMKntFP5Kj+Rxw6Uw1M7cb/nVXSjRx7yCH+onycABztJg3JkvY5sX+Q/osO+Duh1naFliM+Oq7zTIE1Y7bPNQdtgGffkqw8HRXJPXR6f81fv2QPCIIus/M4a9qQj5jcm8ZHnnz8G/s8/5+bdz58/Rlvg/C/obDe5Oou/WjddjusZminHw5gVuzZId9zQd2zjwEzb9+l0CBAmZfD/Ybeb5AHmD3/4Q9QBZeA/n18iRifu9dYYbKqTJz8+lw8/28TvQkTeWI/t7sNU3/y+XeTX6cnIvdnmwY/qRh4w1D91ejx9iZg8VjuwE5/SYyvCJs79uuQry5g4nGI/lXtPMR/1xyVtaJEm7Hezz+o3+ifx6Zwr5/DVZ+GNrYi/nA5TX0S/R37s5Sn5mC+5wZpVDGjGKyn4s7q+y3YTdom9kvjl7Ivvd7mpG7yae1ERSYdNvaf0H3RZb7Rb1lXquI6+jDRnIkEnbHjKn4o5X/NrSO0JHfom9ABuxdmB1V6tk26/1ekl4KEPHHTAg4aBMi/yUtf0BV6vgUN/i88RUw/Q4jrVHjbwCeZLb12vw7nHrtDWvoFTK9TK8nvHfFkKn/CxqjdkZOUSWdh/FXI0xv0+Vuiqb6V+KWMSjk2g+Yfdu2kxhDKmI2F/Joy0idrrBXnuCdKPuOYpLEYEfMkYfPggpsYGY/GDF/zahL96ymQSnH7Dv6WQSxIKT36HNZ8OyLQxsKZ73PE7H2CEM18DUGEG8MknAB+NpDnzIzpUGnjiCiO+A1uW5xMPDkuDAQZ+xB0f/uRDO1/52A0r6RxD3wAdArQI0o2bB/86XPAqGPK9fOXzqBxw8uXbWWjfnvdWWrsDIz3lW+KRL8xSx14GXr8XtueRfiuoH7hewJsWv9tHer2spynnnks6xAbS0BNGXMqFF9ayjt/ztKvly5hBqtOlXHxi4eUnbIdZltFuuMBlUz5jI5Ol4/ElTsbGpyljANV/5cVgYmfIzEr5ibGJ9SHPeNW+8PmgXfVFW3sr8AO/BHA4HDDqEb43fj5iFwfAUk4aWYFTDmRS/lgpXzBCp90uTySndmM1O35lviYBNUBrS+iSZpcjfAjYAj6R3+pK+zIgRR8PfK3Kc3Aje3BC1kvqtxDt7rbT7mmAvDc2TwLmG5svHPahDFm8+ooKkyc2xVNGTYXMZWPScahxEGWS/3VdSjPiYk6aYNz5W3eUkX56en/XBwPLgZyrkROaD/sfpgkVOE5YsD++ejqkfcHTH9CZi/t9G4CDdtkjT97mI4cvJfX9w5/y8ztw8IWfdX53X680O230sh25H5fyEmXiR97c60zZv2sCWQnwsq/hXl9/xCzkKrx4LVnDHw8hvnrsv0Ga28KTUqyTh73yodAvb1/jo08hZcjaXAw5upzcG8gn8OPP4FGWEyYhfmPcmUBYA0JuKVBn0eFMGwPX0+KRJz/SCXPfWCn3wqFv7WcDxCUGN4xVFaeBkmbyJ82vUQOSG/xoNODOT237p3fxJG0DwpH5lJR7Gl/IUBMn8qRPeq6scrp4fs0vD9SZZWrlFleaKV9WsjoJa6xe0jOeaaVM3htLD3zzwCXtvTpI81EsvPKIS2yeeN73MvijL2WWG4NnWrrLvLkJJBfghSWmkyL0PNPSQgYv86CDXAwOPYCrTMR8JRShBMk2yVNUvkJgBRM6dpbAQkMZlHdJVxh9AfnEjUTRYT+O+dLkHrpcbjon/Sj0OgYfOVk5OnIKOKubfLbfflOMnxKJz6tr8OP1ECIEr1ohOZ05qTpfxZ3rFGXkVz5lIeZEdoJ56m2c7TJAvvoXMDVpY/IW+1GqM+c4AFYRGNDev38fqyQQsJ6lv6kOk1W0yKsvb5CHK1aMQ3b9KlcG+I076oZjFzJkPxIrP9MzHCugOSnDzup4JwenvE8TjHpab1+uMUg59gC3DNgf2Yn1PWIu4LGfusi/3+sWlkG/p5E7fNC9mOzLKVdCtkdeFeW1VzPlpY6FLB1qAy/lk/61QVstQ85ixrwy5cp6ynrMtwepJ1hMINL41D02OVf7px7RxXYIPv03K0zkcXEfk6g6owu6+5Gr5cCDTx4Xxy0QoEtANsugpZ9xZID5xKFTDeTAsELNrCe+MowvgutHfPnJH2xeu/7jwYF6ZdJR0yQmExyq8f9FCNtXFaoP8uMbYfevfNP2QqPjVxVS96glJifYsn5bMl4/VnvTPpO76Hc6arO1ds947uM7DWT0PnQoY6Xc89sLsn+XCZPLf1OrLYFlvion8r47RcqWDmZ5KndvzKDtQOSnglgzrFsaFl/v4BMVVnAsC8fF6k59wRavwMrQ8Fc2aJCODq9NcqQNrAZd4kQHUsuUwANHAyE2LT64jwMdSA50NmLglElZ5c09YRmTp9PKXzrkZ1mghmzQQ1aCMp4Xe0jAeV3upLX8r9zki6tc3ncc9RAeGPLM977jkMeFnsDN92kb74kNpJGjh2W5TzTAdVj4AEsfRh0tA2Veyq78wFqmvOYRw2cqpwNkTwRy13J0aFSTdn4IljoTXjm8JyYoQ8/PtBiz/5AjnqXiwcuBA73Z9HyOn2RY5Wf47+KQo1jNicGl+NNvYmp0I58LmmsGRmxFx0cbDVWrjlx+b7bsckU9e7RFddaTvG2gYGBEbnjzswnXM6/jXsb5nG3MtqHdoTvllS9J1zJWeIC5xld++Fu8jBz8KC5fM8WK1TonTciM7rm5F3WnGVPUqbaFP/QJ5vnUnvnV79RrGuCXATwoSAdypoElzQVchHhVQZuhrKiRYHKiv1VBp1OQuUcV/4xt9El7JrOKz9tDl0YrZKiJPFYLIwQF6AA469V5TjI/sk+8jsp+AtJMiBjijvUTPNQVX7bFRvriZR2HfNX32f/ZpvF1Jh67/Xa8f8pVKezuteYYAV6dxk9HpW+ThiYw/DxQ6Lvov+R5m35Eee7joEcAhjOn5GWboQwbx6Si+AePmizlAaHVX1rPQfH3/3dXP7VyGrq19hfylg9RZghcnYU27plx5Sv4fq4Qp99rR/G/J57lS/uG4aodMAnF1tI1hq5yEuMLxDVhysp5nfnsvK/DzAyEUVAEgpkX5QoWMNWRkcYxLCctDWlCgzxpEUf7mlp6QlrO3ZI/+P3qMMs0cLtdPnVkh5sDMjQxNoY8tr1F8OWJgs4f5ybIizLSXwftSz08SmdlgRv6tknY17S+zkHGRzKgA0E76xR0EAQ6nNCzNsx2/tpXeQLhjX/A9XqQlvEbqA9tBh4h4rn9vUVm8hmAkAe9l/L3e9PUu+nOQF+ND5naAAssl+Xd/sir7MJJ03zvLW/9S9AFzjJhiR/lkY/82L7zFh4Z8Th5G3e66tHLoOcrrJfD53F4fol9QAx0/JYWKznHl5dYieL3pGwrmy17enydge/lKg88kJ8YebU5ebS/kLNNItWF+FrHPXSZe3pLp4if0/GteCDPVcHzIU+Y5tUJdSRv0r3OzvElEzbnwla0/U383iV2OPDjt1FJaePXssBlAAAgAElEQVSx2gx+JX7NyuGGwzqrb4yv3aDRJ0vZLpAX/urF/WTvmiwzkWSDubD0MfkFU+aRj72+CnywwO/lVQF1QQA09Znbkm104l04y3v59DqLh9H6nTfyw+9Y0WESbM9Wtggpa0/JPDcit0+W5rGgxIjoNVnoO/mNRybH1B+6sLh3OKSNY/9YEcoPNrJtbPfzhAS56f/goT+gB/eUQZPQ/ZF2QD4wykZ5jAO32/j8+XPg+pBA3H189/R+8n1pSIc4P1KkT+GBgkNz009Cv3hYqfqrqkfCsCTyVF6p/T8kQkZsE1d71TzpsJRhcc8KLLisMCWN3PNGF8/2o7Bjqpi2r36ClXvgWYGbeNW4QL5y9TgItIm7+5rIX9Lw/nzKVTJo/j4rTNXweltFv2hAKNCUsMZUqN/jAOQr/NSB+HRdRpCuDV5aKigNYi7O7uA7GJwnrli7yY1x3PsUJXyn0xtCzwfWMg4ZI428hOh8ffqvBhZ51eELq36z/4A/d35BrDpBYMVDDtI0um8FYGnQ4HuJDw2u4zG/QpI+uhGAC1g+0Wy8LNde3yMDsNBCBkLnJT15LukpL7FBet4TU87V5Uqc9AN5W05sHvjcG5vmvuuuDNJI+ECb/ilDltXrCZoBA1VrD/F1U/GVnvQllvmzbNK0nBgdurykpROyLMqXNErtyXbiCqf+5MOLK3ynJtTv9k/jeHjO1ZPzdVy3bD6lHeTDBj/qDDz42IC2QBl5yMoAIt2uS+o+t46uc087AelyK3vCsVGdQSYnCOdzTpSYRHCmDh0yuOgJ/3xVk34kHe0bOpSfkQ4/Dm2x+SaOIwhdoxOvV2wrJtzp99MDURvJoAN9eEuT2NAfvKATsPFzMTm53PLjpg2ecrHJ72Wkka/rhWRYOQ9CjBlhDrgJxLqNokx4HT827dYKU7yCQ5ZaKQQuNgWzYEVbYiIVvfFt8K0RG4Pzm2YgaR9IAz/tNfs+ejnAqRN5wsaJ64WXXPgJlpw44W/4Xf7uGPXBvrB8EGKCRN1jF66Aa3Zjwh6868OG5Gl/k/09eNBALuqRNHRJE4jN18+AFR6awoYlWn1ycGUEzBMbqdMm7OsJv841gzAbNsYivPUJF7uvuqTzO//XHkuy1hH+02HMN897/Cj2V1PPJTdjffpDUg+c6EbZL5X9h/hL/txbRqxJPW8qylo9i9/rgTx4Akv8u6wwqbgMFVJmbtrkXsbg4DiEfnBep9XTAbgQnnJhelpYeMmPPNI2CmJC4BVCp9HTfO1D4AsMBxcaqZ/T0sGqC3Q1OPmkoUUjJHAvb3HqoTFmbjwd5Qm7OAoCJj1oKH/Xi7SBtHDkWaYMPU/9lIcYecBBPmIuOmt+fBN4YLgsE46ytwJw0JanPKBFEJ/8npamfIQVxnLulannme8gw724plOGlN+8HkvvUQxPwjRIFJA8uO06mb+UlQmFtJZx0Kgn9IlW6cF9LFm3V6jyIKY86JWc5D0qdzAXp9SYYLERvkw5rxr8uo0HhaR3jIMCWWViMpItK/0edw4fWo/Byd60A2DwBzZgR1wnGEMrZGAlJV6vsCnl8YQVGbv/hJ4K3mLouQIF78vtHD8zwSTrabcfTPbAlTcw+iuy2W4bybskeG76pkdec54SkwBes1zzJPVtTJhSN+ANptFD/uphHPTjR3itS2Hr4XKX9pWmMXhz1zCnWV0iH/o5wcgBVjxtwX3SSB8nbR7pfmEvLutDOGLoQSGeeaurClrYnPtZyIeTJWhon6AbflGEpr6j+XoNzl2+nFClfKuaJGX3n/WOb0+yVpvRDvB+/+5d6EtaWaQPHhMjfQZ/AZdY32EvE75EOyCPWDrgH9mLVDjQ7WXkH06HqU8G/sbrWB4AsOyNX81oX+GWzekXApZ6m80Veb/3P+QlIKtX2Mf6qXzyegCWvJhIK3dNmhBZaGznokYxSnvUCiX9EAF6BmlzDw/livzy/yirh3fhxO+xq+PQ+V1WmLohutAKGh3mYiDGyDrGdpO70JdCd7pdAeku88i3DDlw4jBQfXZsnvnys2LARSbKpQUMgwSNiosyZScm7J6evtr0zVMV8B6aBh4BHPJxAtIhX5S88i+W8We9hAKPsIwt7zHyw5/GSgwOvMMR4xViNmjuKfcCjjzwtI08gZnkXzSEzts0+ARi6Cq3+b1MHGPhhTWmnDLukaffdxjyuTevx5meZeMevYiFS8pJI5gUX3Vw0+yST5eHNHSRU7rq5RdF0l7GwM+8su46jPVAnvYQJ/AWHVYvC3gmZK2z6bRNUw4f/JlXDMR8zkvb/vHHfY6ItRr3cjiM+HT/Wu/+Wd3l8/znnDDFhvH6fBr/2tUgiFxevQ5udQYWNJQTOGG+9dU0PMDTj19eXmITOhu9WV369Pk5yoUhhrbtgUE9+M79cZgFGMKeVyphe1eU0mPiuJArx4Zkh56vgdil0f1r7ge1NboR1JGfPoE/V+6Bojx9Hn8K2QpZXGkRB97Ch3p+h12mobdcYVrC0J8lXLWz2FyfOrJqwKbq+PUF9kS18/moD/a3jjdfqS7s01YV4Bl8q17oAljlY5UKnbO/y3ZHXcapz9PDSWoFPmHypWqf2BV8An4LvW5r8MTpHx0Ax0WwrX/8+HGqS/lJC1iONRBPuvoW+Udkbm1UGnCBjjMLVs/w1XzYyH4xVmi+3l4Z8v1e/5BV+Y3DNvV6zmaDxZV94h1vp2rSVHUBDQL/mShxDleups39A+WAQ0/6E803EkG7JkzKgv8mvZm+ZeQjN74Qev7TP/9LbFV8gwfuVMUOHRXX+QZvfdYHoh3G2zxSeWE0PPc6HkrcKfJGJ9/h2LOwDFOl1CoKPML5WuNRhu1TDnKHA2cyMenIDoJ9CgwYu33ucaKMhglvaFFGvK1zdJi4YHT2TBBIU1mnY71z3+Q+Cza5sS8q9B3X8W77YWqEkVeOpczyhCYydz3gwY9TEiOPsgGjDTwHqtNWd+UUvtMGHroGyjikMnCrw6fsVE9W2Acc5ACP+5g8VsOiTL7EkzzTnovs3ORnvDrmPhjoEsAjhG1Pp/F8fY4BnXvonhjsaeT1Y6vssQGHPC95S0u5gnD9s8zmAdew09Y9OnH077SXATToANP5cbaRdiU/7Nht9cA+0Pp/uDvTXs2O4773s99lhjM0KW4mRcmQEVtGAiOLoChAPkGQL5WPkc+RN3khBAkQBIZfyJaX2CRFMeK+zHDmbs/+BL9/1f+cumfuvSNKjK24Z57b5/RSVV1dXV29HtLy4x4ynO+oEe+KFtFm6sTtcuDj5OcymesFPgEXh0HBqbfJZKzNq8vLy3Z5ed7On551HdNqeS6ayX9+fq4ZKPgoXoxG7XSxUJ1jqFydn8UM1eqqk4NDzjCRB4MgXG8Ed6cMMwbPZeeZVRyXi3DBKbJEj0IYMwGeDaANQh9th/v0Kz8M2zzA1z4VdaDjOPV4GDX2vsCrWbbP6LDD2OrL0fSlee7KAgaza0y3sI+LG9LJvx3FdQbaq5GzeNBD+4Bewwoa3d56XXhYsfSz1d4WyslzHGaJtLtVdMhamm+xR4fPhfAOfPJUBx7CqE9+R/PQH+ateJ6GQaQttKTcBK0p7+WUGTMflItOHRzwf3HcH1pgzxE8gZdRltgT57oArtuH4NCWxjMtr5GedKP8EsE0T81ZP9LeyW8d5ZnhfeoXD24tG8ADx34bMzyU2zwgznzg2XQRxjs44Z38zXW95bIIAEuWOfi0QW15JS+/o5yzldEJDd4Hlsub6132FSnz8MdtDxy6liKReabGuoLgsZuc9YEJS3/ifjdvJSeYPr/WMWG8V0lKtaRN/8T5R1rzUb7123ikuiee1RviKAcfHxYu7A3VVX4pRIAQlND7lEnlzr5N9SBrMiYvrNdcd2q7s1lbXsWECHUt3NmHgxN4vliYfFOIusPuEIB/7D8uILTamfn4jnfc0K/5iCNPlLv3CXc64u0IQ2hx4Am8QUfP4DAAYG6FQVrCtFEvl+X0nrgMm7bHM0oOyIzCgC1cZM9NZ4G7pw2ayOdw47Zv/NAv+NBSGgVhSptHdWtchV1pNi8EqBizpoECGL/hO7/zktblE23jvg7JQ3rnxa8jOOPt8Ilf/Qjc8eTD4aMw9rmz1HCJMwyHUb/mFWGOr/JFGHHV2QB2Q6LhOi9htdzkuwmeYVZaeFbaMoXidMC3MzzjFYw67ZxlcV78a/l3gcd0Oh1wUfrrFTMy47a6umrL5WWj86cTZ+RFx4fiIS9pce74eadDvsw4OiTCgMuPPPizNA6hCUVJGMuE+HLlA9y8mz7S17JEvr7zjswxQ0w64imH263hWD6dxvmqTxw/sx3c/MjrZz6X43RYccQp/tAbj0rrzc6l0zGuCtNh2oOZ+A1fp4mSmNLfdfgRUdNKHpcRmJSfMNcFYbzjwI8jPfWqtKn3SEM8fk3vZ2Uc/CHO9TyI6vhmuROvutOMgYuwCp9n6tF0qs6zbUdYxukqmOu0DvF375kfY03LlPrkU8wEclDAOEnvZ/DagZd3yuGy2id91Ra8D91OnzYhNGZLyEEt6Ft3mCC1ggeZ6TNYWhYfCmzN5qSBs6r3dKXsCVvqlWlOfBBGWfzzu2nWUnManXUKwnVUeWNjSTCyyMRHHRHa47KBqN0oWQbjJB1yiOMCSc80YcVooH84tMUsZzitd0ubjB41qKVOLNf4/AyfZ9PGs+s3aC5pI0D5fos/vfD8FkBuzVqZ58qsvgt3K4BbIgzXjApehMIgjPdIc12IKj7SsQfFlWEYhLtSDnzHS0fP48Zw0vLO9DF30GgaOTtSyRb3UaRi51QRH/+scCmOacN3xYuWtMxJY/zaV5LwSIOjDPzI7+9QOE4JCg4r2C59CjvwySMYzpT+NfpyOpMw0pte3sXLnAE0HMIMV3mKIq9onD6mGOIkEPGUEMUXTSoaCWn50UQEE0YHKzpeVCVnXkCr0qciMRzhKXWsMnUyY8M6vkkGXJfb5XI5eBcPShmNw/RgMDrMeP2O7/w2mAS7GMHez0A46avPMx/gNbxKH/jpVLmQkm/FffHFF+3p06/jK+ijfbt3ctrmR7O2lXwHf8lvBQddwAUOxhLLdLB8Ohu33TZmY9FZ68v+A70kCPmINgd9wxkmcLgMPPMPXP45Xon4Gn3eFwVczRQVg1xpPWJHblJODEN+hgWPpLJ16g94/MAb6YMHweO+XlQeD4BEb1Cm8CTS/CeM9ga8gBMXaoIDPvJTeNJsPth3ngTbwQGucORSHlJA3eLcvmte8Ju+bS5jcTIweOwBWOg146r5eQ6ehK5xHGH65fIMz5QJGkQjH0qWMRJGpmSp08PGFPvaOhzd/Ut5ZIaOk8+LpFy7HM7d5bMuyOUuvhuoDwQz6KNOKQPDV+4Iyk37XTnyUA/vzNZRBvjJAAHf6cDJtnY7JLfGEc5N9h1fIoFmPYmbTqa6wT14Fms9MiwSIOGm2zjwwcE/6J7nfVDItuQo+cIt67FsXPSV6yd94OigRq4cABv8wIoN9AGTdHFSlAKPZOypPtFD5ePVtezQjotDAaGXMABtCNni9ww52ls5Mp/2PqdMAgeacKq3bD/oRM2spn6AJmSKn2guJ4iVOftN00bYIT99xPO3soepAjfSa34W5FrYN3ip8OszIGoF3AXS+ewP0wLHsNzAHMYxafLt06c4NJD9+HrDGMKs7wgqlQRsGhUOJWFlwbuVNc/gluLgy94pvMo0+OPy2JeQFn6L7rI8wrvL5fJWkIYzjBu+m0anN4wuXaGBsJquS5NGQowsKHNAUaOQsgrD59qUciYChuFEs8u8paMxjabNaotmhzKhcWJYcbA+lHQ/woZe04xvmTAsfCt5FCTP9YJI44Y2YCs+G7phGIdnJgg3TvK4jCh/FLidTsYAC14UPiT7OhhOr/t0zNwMNO94hTac8YHbcoSsHtQJcK/MTlcGHOasgCBHnATCEIplHZfHcICLsmo6lRbLO14mCdUfirryVkpeZe/L3/ITC8AFR6U96CYtdXh9KG4eumzkhSbw0e6AE7jNuZ7/z+LoDSAviQCf324bS/U+iUVef9pB7XsWS8GEq36zbSMbhE11qIJpZmbt6G9IhzDQYfbtVZWUfyp9Uc6QD8EnY8pFTSed1WJ5kY6UfOgkdVjZuSo99BUDgbCAG8h596/SdNuzYLqtZxtw/ohLOZaM9/dwScTzUkJgk3ZIB+HMxCBPbt/e2M0nkcI5JmDAWOFPmoKGqPsqi+BSutLGgEd4jSPM6aIusuPOdOP9dZnFwHcefGQFvH2TJn+UFTwyE2BRnjSkptGZNii4vNLblExbiIDOhuvjxioj7QqadN1ZyjM8HfdmgHlh+oC3Y09aWcokzkYbZNDGycdHkjFSnZcvbIwOo24G2bDx+cErnPpFmYgRHrUppopT8Ac6NFtkfnjWne/qWbflDNM1PGpPU63bS+ePMLMmcV9B6s8UySiD6yxnn6CvXhszDQEJwkX9b/AHxXm3CwG5O83tscGs6/Fm+vXQm986IRoIO6nN3JtzRigV6w4vaIkGQzi/8fT6LIThdjRyjxEdM2zS6CXyswcKhejycUwyxUJrweRHWMfj/lt2HcxiCUMDMKhLx+ObjmiMfaMlPc54I6WCbvxT0zuPEzrO77Z6KAdp+VkhwMMoU99ZOazLX+nKMqDocUPchKm8ujGaspPOSi46XBQpjXa4IRIjhE5BHWeuvJveSgvPrnuHg5O08JUfN3bjTJ+mw2/gf4Xv+qn5DJcwns1bfD87PbBIw8/dgeErrtJjjUDmhO38vNdnx1Muyo0xdH7+VPeKrZcr7SdgDw6G0i6/yca3BqEDw1H8LPxBGZIW+pnpRPLYYwNc0qN5aweCUjMNLp87/yGdTqcPbye/lbnwD3p8jxMGjU6hBhXqb3iXYodHIbQSYcAF/n2bXZsBDQpdJ1HeaHe97PUtChik1ajcBkHSx8wf8Vw+aL51Zc72TR2wBIqTDECYjlr3RovCYy08ZZBy9iNu6hK44GB+TG0u+Uyc6sGMK7wjKOiPSNLmEzFQeO3j006P77rC5+cwp5E+TLlmxtH0UR+kNy7xruQ3vJomFKsNCm1ok9HZPBAQ9tv/cEu9SkN7BhfyW8pAXC2Dny0o3pvqOiSe8tjpHqVBmOLchuEROJA51t+6vIN7tmjviCl+pgeO24zxmT5oUP1tco+Pl/o4wdeYTQsa0Y+C0+E1pKh/vluIAy77v6gbZAhDu8qP4akugZ1tSBe5DuTAtOEDVz9m+nJmXNtT0iha5E37+5xp18TCFuNPAtpYhZG8eGCVcgvNUbP94Na8oa5cJodBC27oswLjNFMebuCTMv4u/gl6+4KZ4c+jlXQw1QWv6c0g4ip80vC+Z9mMysc4YoSKAuVyNFVgb6w4v2EDV/Sl8qPx673ggaYuPKeWmfpGFhSeU+gVpukCn/MTZtg1LWEIN2lxwLSTkBEWUQ7ufOdxQC0fcPlVJ/w1IJ+drsKrYSprgWVyDK/7uGJRpIAmHdn4dAbl4mcchk86nvXOTA2jNPqcDNeVF2VK3/lrPnUwSR/xliOn9TJPP8PUL7OBl/TmdbJEnulCSbsBEwFc1X3itCImPXH+9fndkfXQnYaQbqo8y+xUXe3lbAt5cMDFWW6Q8/0E2Y/j/voYsNLFUiOXBdLpsvQFreSjvJQhykW9BO2M+lUOeM4Bn7x2QAj54/0kXefcGptaFVU6Tt5NJwaYHWXw/idwQwPHuvFrnlpW4swv+07rd6UXfvgfdQR+8s7yMIHf8RnbW04YdduIziKIdnRJ4Ibf0Af/oZ8BBThot2GIunyUTXjKMirv9E7RHlLWsw7JR32AR+kwpGgr2VnyvFnFptoqoyEJzHaxyT3qzDDECxNU6qEEdY9BW8isAxWW9AGL9mgHXtpD5RPRFSfPfsdH9rhTC63J98eYoQveN4Utt6nzcv+NcdkHRi0b9Lnugv4eP2kJ4+c8y9Xy2jtxTgcOGyR1YNDh5ot2NuwEN9oEMgAM6pWjNK4vz+zQ4r0J3Ia36Yo2l/0HtPBpFS0njTpdD08Fg/g0qEkDjOrzzCk1hVNmAlKWdtRdG8WKSdmXx11ZgqG//bUL8NQ/oswjLaFZt0VlK46yksbXEslQ1Cxbv+k7pD4RFS94l/vARnEIh8EbznwiDfQwkHIYdcrPPCT9ZBYrQ6SZEmnhLPi+0aOs4jtz9FN+dya7JRIacWZCTXZTWI3nOcoYjQIG4cwgfBxwKqwaPswj01m5Ao5GJQP6DC98OpDoFFkCmqQA73bRMI2/W2q5Rk/elDvoKBO9PNPncho3kZTDHb7LRLjz8Oz6J76mqfyIdFaj1+uCdM53femo7+DJX+vR+EVzqQ/SdbBSKXUElnSmFR8Y/BDym2iGat0DQ6fCzJI7j9KpVJzQgHNYvuod+NDuMpOGUVHF63jB6PbkBBTDxDcdnJJzGZyXdxxwvSTXqSEqjB/0U2dxFbBeAwvdbtSJ6STcuJ3GYZ7SdhngI50QNCyXy/bo8Zcqs+9ZQmGy+Vv07/bt6P7pNdjOazjsgcJRNtvrlknSeIaKZy8V2TAgnwyOW+SfMvEz7earaLMSHvP5lSg/R8sxAsYTz2ps1fFg4oi/hgWLc7N59BJZF4w2uTmc27zTMKRc4frOxjJBnPYpZqeEHlAHl8sw5KNjoOPBMJVxmpdSQhHlkiGQ5YQvVLRmTPGR7Rz0usykwQgxDZxogrfAotykowPmnZk+O/PS75ZFbbZV5yVqtaTR6Yy0RYghv12tkxrnFNANfn461dcNKqItc4kV+PkVFAJvPPZ1SoqREANDpaaMO/EgTGnXT1BXaeOZD/FysEYzNSEEsl0xJHyHFzmD1tAzyDg8Jb99ng3bvso+3LWdshjU5B4e6lx1S6gHfp4ln+XsU+RAXhBo83CXs4l1pglaMVyoknHSJVqgl5Kif7K+5uUuMvLh7JPOH5/lGf2Oj0INOWptfrRQGOG6fRv5Kjjnmons9R35qhOtGKmp19Q+VMgY3NZvSdJOtKwIABlmyEfMFok+8Cb96JjRFJmIARx4kCccaV1GGaUDo5E4p6edAwv3rZySEwMF7pY/UQe3RD4/GAa7cPbJ5efn4Xd+Nb6E1TE3hQZYhkd6M5SwWe7C32yigcBg4knHz+vHlSbDC5hhGNGwcNBBfhodjq+9C54342WlO8zN3TAJ54fDd7kcTjoLRs2jDInfeQXH2q8ovaA7ctRnw8B3uH1g8QxP7AjzCMXhpDEPCFMDKWVyXuLIz8ig4iAcXvLjearTLTxHp+C0YdhCU3CQtLQm/JtEUvFGnj6woKHGEVbDd4egBQUrvucX6skHopqWZ5xhUob4lEh2FIlXeS0ryQfCnN8wCHPaFIkOX8WbYG/1SGs5giZgIp9cUik4u73uI8NQwuphmh5DbzKfa2aJk3H81uu4xLLyCxjA5HjwXhtio9MnDZdXjnb9DIj3zkALePltVkvR7fITZuey+x2Y/hEm2s2YNNoNl7zQNeo+rnu9TTkd5fVzV7/FYAKf6cXnh2EGfOJMh326OuDZaCQdP8IMx2HkIYx31wsw6+CKeMfhq8Nl6SThjfVJl4APTu05y6P3pD+exTUn4DDvXN5KB88Ox8cR9jwHzC59JjYPCOeUGHTRzjGewuCOwxriUdEnxlnp0qdvOnlJmrhp2/p5cdyRGPTmAC/LQPvbtW2oC42sKCdsjO8b8kkc6DRO6POSMmGdYd1hCblzXY5ySczRyuMXySj1H3QrzjM0A9ZiQ3imqWTXkrJpIxyeoYsoAr/xLm5Idx6Mdhzgxf+yT8xpXF/4lBWfn2An37RsVuofQ8z1qhN+mWfM8lnKeMhur7PAx7cwVe5Mr7Dc08QzM7hh3EU7MKxAfWiL4/i4MSslikseaOZ/Nm3bTb+yRBlcL4bjQ1Euo8tpmfS1AtAyZco32Mrrbc5dtuOzQ8zpcyZD73aeMjec9PM4I9OpOBUmp+FEVgqMTwnxEUKElQKjnBn9UmguvoOiLd+iyQ6KUST30zC6WpWPx4LHysXM209iI+Tq4rIdzxeyzK/W6zY/OW7L9aqNV9lg9qM2nc0lQO4c+CxBCE5Yw0gh9CGu2mqgSzNR4oc2nsTt4NxLNZ6xU3/UNttl22/9LSLWPGITm2qFD3hiEe8ZBXIKgfXt5LQ74lSoDEFYMoEfJOI2WPNUypUlkFyeAb/Wf6PdxGhV/KcOEr4QBYx+O6XjrvuTTTbMBKpRQOnIp+3QmLaGZwgh9dbX4aqNj0/aar1W3aI0iaOOlGaxUHry8aPBEceP+tOGw7bTvVVWzOQjjrusKBDb/DCR2EtFiYCDEhAMOqMcw5IPFzzsFdiGkV/yhQ4dYwH4cnVjLpvHMWB1Qi8MM2gaHx+rLIKdJyoVzslJboTebXV3THxzLQ4F0NmBA1zwBJ5RVmje5J0+QQCrWKEEGEtRQJYw7YAxLUsO5iPh5uOU+3jWm7bex9IMyo4P6jLhfjydtyvmOKaHdu/ePRk4V8sLDSK4fwy3GMdt2RhGjGbBt95vZAjC53F3bHneuPMGvBhPhy2nJ8ZtPV61EfuLtOx90L1PnDyFRzjuOwIODYo60jxCGr2qswknvnLj9XTUtqut9pXFUumoXdLeUJS0lelE7dLwmNHZ0pYoL/jpPHQqLL5RxWCmHc3zO3JU2Lhx0S7T9D7dujlsY1OsO9XsgOCx2sJq1dYtvhZwOEw0EzIdTdp6HZvlj47vt9F2166Wq9ZG63ZydCwZ5WQiMrs/wF84sZPBOTpgrEIzlU3YpF2tV6qzOXue9jayWru8WOreN1jN7MBoH3KPTHECi2s1r67ipmrEH10bfQLsjv007LOEz/xoG9Qfe5BwhHkGQAGpx+M50sREXTw7jWqWoAMDxkObzemY424u9MRoHzdiU4cYn/CSH4zonrNRLrcbnUSbjQwua5kAACAASURBVNA0MSPHRU7MNaCJ+bgzeaCd747Rh0D/ZBb3g22W0Q6hbbRjE/Ncy2RRTr7iG3oHmSHvjvzoJxWJJSNqGdIwUtO4Rg/n/WAeMIKfn8pR+LRfAX+rgTNFXENQY0N+6rvDOvQPxTcD7XOtAJKdvFEwuHNwzjv6O7uDwF8uwaQCdLUqdSrdONOy3W4Tg3vkfDvOGRrAbhngtjbXBaFa323T8SZmxxjAZr8U3I/6beOpZnVdbto1P975TdYxGKOd464YIE0navdX66v24vxE+pGZZm0fYTJxHifdaI+H9U46Uvz1t+fyqhp0MXugcOCi3vkcEvxCdrXaYwMSvqG/yrfpkNOTWRhkwPjt1spExrf/R0I1EA0zG2zEW5nyrrgURBqJGKd0ao/XCCTOeQxT6TPc8c4kJpc8xDuffRhveojnmTDjoXKEI6fBkW29JyzDES4jdrnK++/qI2W5y6F4KJt55LTDcPOhwiMPnXzlJ89OIz5mnZO//sCjdM9omZSZQbxhmr6OnuwcBDuAdpqLsGG+mp94l1vwiiyZLOKdBt98sVxJcaeyNS58P/ubWLxXPoleKYkwPIQ/y1zz+3kYDyx4L3rcUSYO4khPXnVqOeuhU4cowyISpHEZ8XnHmT5p6kJXsDjaWQxGss0lw5zffHZ68414w5af8kGlKW9M/CmN8wpW0uy8hEHvuKFwY5SuoZDKDTF9OerlveQHT3SjNl56moBLGpzr2GEYbjjy+6eZU75753JJN/YMpqtzvTMk4JlYaDctAlr+GHYHU/T0MJ000gU98BfnvDyD49twwMSZ9+bPbfBrevKZ1zwrDv4DMvmsNM8Wj+BIrydecqBT2i3lhg7/jNtZ8DVYyYGXlktFE/BYauvLVfEBJ8r5LA8jHFl4Nq7i/XWekU3TbBZY94CHZTTLj8wrPscFagbAGFcabmJU8hSHaBj4hMz3s0fAMruRw1g07Ck0DYT0+DiwVgzyNGRk0KTxC99rXkHMJUHIZFabeMgFrma6ZPvE8hwGLuH8gkYbS9GvHHKASVxNY8oFO+Xzd8JggiCIvcu5oPikR4jx7SJ//x6FpL77MKetPumoEMPj2bgqfPIEjvCJq+/EB87A53ilcePLCmUEx8gRpwoSLN4iTKwQO3jv+QIs02TcAvL/+E/FW1GZFkaipOlpggf+NU2NI8zaf8GMmyZC4HvMdLFMg6t4DIsRnWcylB+4jOKyA4EG6sz5TQe+G1pnRGedOQ15yM8UtcsiQIO69qbpYRrnZw+JHfVZ01U6SGPFTjijGdJyys60kgZZdD6XDb+mIZ3xbHdxrYHfBTvLwLPpJ4/2FiS/SE8tGQfxpK9wMJg04tdsxqHpcyKLaWMmw3Ww3nJqbt22q5glRK0Cg+U2zZJkh6M2NigH+DRR7Q4zmk+O3qGoL6fSJt8ipo+nDI4HN8/Oyx4wP/OkOiDee8+YEdLoPWYwuNUc59Gs+o7ce8TMdeydoLUGXGap7DRLZRylDkyP0+E7DBkHBrIDM1QvKRuk0wzLProflTF1gk5w53KbDVv4oKWtzE+469f48KN+Qu5quOkTDWUmwjBMW09/bffO/c18YAIfX+XLjgt5UVvo9uilcCR4l8PGOTUesOisQ3O6bDK8nY/O1PGljoh2SzY9hLlDJqyGG/ZE0OI6BEGG/mro5Old6YZyfYPKilGQs3oy8JhxkzzF51CYnfUydZL/rJcrPc9GOEScyRfz0CUNPzY+xyw8ZZAsIntcWUA7KYMMJFFyQDyGkdQvN64H/9TnquuKfVTVYIMI883UjSeHNp4iR+xjArcakJ6Z3WQPpHWY+o6cpR4xs8cMlU6jxN1PyLtp16zxDUYQtCNX1CX5j46PTErKT98GiZgt4hoC9MHvhMEEURQiXFSg3ykQhKLE8PWTMtjnpjbny9xF4btS3QoqTD8bN8zzs+M6Pzt4LZfROJjuS995lHnQ+MjPrwoIz9L5iU/KmULd4sjvPT43Jamwb4r/NsKisfQdqfkC1S7jbXiI994i8xiB9rPqtxzL72BnPfLOx2VIXzccQpOXbZxHkjBmT4EqAuL0OxTj6pvwy2kNn3c/1/LS+HCOh1bnJZxNin2+voOhPMrLUnIx/Jzf8EhDvH+GTTop4ZKXOCsM48R3HsOo9Iu3Mhyj43caw+Imc7aK8okUwR7FrBPGEHnXq62+t8VnUfbsSZKMa6iupTSql3QqR2cchlKqdDCaNW6HAwsFLJgOHPjABb7pJTpoCKN52LpQujRCp8GA4h9lI4zZAnw7No5ODslXjYanMvpH3lLgpDGVELNrGWZjDViUDQetOOOAfj7srffESxqnowMj6yiXe+iZGDzQrojQcj/7INkaljQQzsyBDKZNLGkNeQt8wliGgx9expdRjX4jjr7rhotTTbsKMvjjcjrYWy78PvSh2bQQB2zDIDxmMiJXsCflwTwudcVyqmDAamxi/sCTNI551wCntAnXO3htfIHXcqWb7Wv7E2hXetAVSMEH4piVcQzl0wZ8GR2UTUnEX8gbjVnmcqDlAiV2XU4Mb+jHsGcYev3dPK315mfkHaNtx0d9tc2TfblhGmj7SLQI8Ub8TNAsxYZM9Xv4KAUFJJxuTXo6P3fnOvXeusgrwVbbC90y0jUbyCN0zZjfnU01xws3bDC5/fK+3Ry0lEobZnl9t9p2g5nWtjLGZEjp8ugwqHj39g/BLPXb0ZXl3GgASx3RE/2OOYh1RQbvw7QlDCG24xkGuxIIJw3Co/ypnByOX2Ebh/JrKTZgG17F53yqUOMpdBLvNOTzr8MptcObG4PEqnungw+8pexqj04XMI0jIBmW3/5h/aA3cMaeByv1UHbE1x8pncf1yLv4nJsqeXaeWhqHqcMtcK3ULAdOZ7jAM17CbnO3xTm8mz9IGIJb4Hm2kHDj9LPei5xCBXAF2zfEZ2dJGGUij9PwXPnFs+WQ8gSeKJnzO1w4tPMlO7/CD9Hl/DkDY7zkNx5gqNNNmqmD7W7TNstlW67ipBwG03K5bOvVlToZRojsgWIzJbMn41F8ukH1130+JDZ+A9+dFLzBwNCpQJ7VWceSgUroKnTby5EiM2ym07JgHoHTz8El+k4GPOHAgWJGGTJSVf7c0xC8ZeQahw7Y3Mu+JRQsxhIdDM4jaMJl9EG3WM7uuKzrrHfXLz58Fc9LGuBRFv9472ZAs9xgpVwYSvRwlMUyShx5Y0eKyOtkyrCrL96YGZG8+wscnAYglCdnnMhjWaEc34YDDviAa5i13kyL04iulGfVU+Fb0BP7xyptVBdpVf/4OkEmc7RP5kuJ8zt60CK5Le294ua5ziZZsvienZ3wwjsZU5aNjNWAMITdPAh5gg9hyE+eO4NkTDf73qNJSasDOo6PW2OAcMGmdHkIsuLgkXYqZvk5kUsdYLBr5l6GNfcMMqthKWRig/ICP3AIj9tt1pUQkIJTrCDJKbapskArs1sEx2ww0DX4ZAKDNmp9Rl7aZn7DE8p0MrDsTYr2EoMQZEA6Ldsge6cIw0k+Ur4xqEjHtzIno5mM7jwl1xfKhfjH9NUoCqNVNWnUqJJMrjZ2pUIqBVbBNY0YHUUtixscjOFZafM5boztU6vh5qyWRg25kYx0XCjp9IZjWGa+w8FCGFOEEXYdr6b5ixApv1ZsIl1P0T/Ok+RY9AV+2Ba/vhzEUDY3er/L1yCvn3WpFz0yyzIZxykJ0rpegMOzOrAcTTOiVp1khx64+u4C/OZ55Av6OOVg2BW+w6xIxPdIKjiGVxU30caRSa+91zjy8eMeEcN2jYr2nBmRsupko+cBsMjnMtPo+eEcTqNO0e9oJj3xph9FgjOcYXkUmX86Om2M5Po/ChHc3LW0Wl+1y7Ozdnb+RDjYw7RZ+/MmXCOMYjvo/jJGpFZWpqfzB0scDocUmnilpZbHM0CkFx+TT50BUhQzsDglhEPJVpjGB420ZfLDGxsbGEgKk2GTxg2EwQsNzIKvGIjiLTMl4C6b/j3aFv6kVzSlUgafdFrqInXfxWCCXmaf0DeaPQIzcHYYTTEDRP5tbtolvY52QwcbYlOPVP4JZ+EZF3diRJhG8mhZRZXQyyPxwDGfqyw6r4DkH+jE2YiocfW50kY4cAnzTzNpNUORDaUx79isP04DuNuvxgz9REa50mbeXqeFDHXg93E61LOn5MEoNX9Ip7AuA/2oWzWGdOggwXe4WNvf1i+2Zr3AozDEUw60HzkYrzhZq73xVdCWx7vjZeRnfXd1UvpL7CUOO8guwQaXsRN6DtmmfTif2rNYEgeYxFN0DSRn2bVgQh+RFOLrGV1GmtRP5mPImpikHB2vMTLTgNXNAVrZoUFDT7ZlDv4cnardsnVAhzowvlNOAbjJT/tQBn60Va6L0HUl21Ebb0J3Oc5yjZzzm88oHzqVg2QWtsL+f+hHaDDz7sJdGxJ5blL8hmOhhPlWGrfBVqWrYUfNip7c1xKVHfR1sLMz4n1IO+92gouQYFzlng+d1MojvUH/9bI7t3FJERfhNnzHG9c/lA9+0wBOnn2aw3GiuRBEOTlhAg/8jM+PGYjphFNIAZc05KeunUbHuj0Sy44fxcSIAz7QgcI3G54al8moywaiCxL7OgS+8ZGfPQLmJ77joIFnjh0PHeF2PJGv5iXOcDTL4lNGGQ4NIaNhEBl/has05Q4d4oBlXC5Hxev8xo3PPgh8wyM9vDWNaiOlPA4nPfX2/vvvaxR4eX7RLi/PNRp0/chYWsWmS/ZBYExw4uewC5wYdJttGLrA65QqdeBlJwaQmiyh6xeDRBthVp4qT9YbM0Eqc3auMNKyZdrNI3xtXKV+kIleL3f3O+k0bRpN4BcuDZhHUsCSMOsRLunU7IHGu6JDvOTbZaI6/qhusnycAASmneCnvJtO4sQfeq8ib6TVBgCdWAv+kdbwojPcyigXHZM4YeolKNFR9GufL+QVvtXrUkyj+JYvppdX0+t44HNPzbflwOX24iUTloIr3dQ31UrnrX/UbRqpsJmBKbqA01CVPrc3yVrqVNNtPmE4rDmdyOnO/O4YcTiX2XnsK1yztJFOy3K5HMXogU+PAMNwgGtYUa7ojGVW6IJXrpkBerRR47nNl3F2W6Sbk8UvfTeD8NENEcHS4YTZU12eGgOJqWYsCw+03MuQgTAqgm8lBQz2GqlsqV/qDJNJhA+k4SeZTd7CC9OltJqV6z++i0zLyYqLGS1gsAOWvEys0C+whAZc9SV5sz3PVUcYP77wpo9eQ+fh44DDCe9JDhx/Z5bkTHRwJBhAYaqD0RY2F9jxkT+PV0Y1qlFZIIg3jiFcvbuiB4rNw3fnxa+OvDROfOIsDBYE/PjALgISOQUrG4066+zQo8HQ4L2fgNYfAjjEaxqGZXH4/2u/0kO5omzwGGOkNC4JXdwzBa3mk/O7Ti2g0O00PIuPA3gum+HhO5/DgF9/jsd3eBdmJeIKKmmg73nOMul0Lptp4ZQGTnQWHA6Lz9949jGgAMOyZJ8YGyrAIly40jgknnfhCTBRVtb1UdichmFzMaNb1Vkcs8VKqXkyq+C7Xmq8aTN+0ZBLU9ucmWKkL1o62TbU3ic/P74vZ2dYfrdPuH+EQQ/v5J/MwvimHipNpFHdbBm2BySVg7wJOGgIWq/hyheld+IiF8g4sInSCDzrVZ1xKn6NpvXcy33FAWz/+rJFOZ0O33EYmL1xG0xj9qRxrUHRjTwzGqaDcP1VOIYNbpVhIDOOxycNt073szzQTKmhk/BtZzBF2mAWNP+6bpiPvITxgz5kqsIj3E7PRf6paOcVlc+hg6LY4INXlh9gYLCxfw8Dzo7wSotoRT9pxghZCKPfS3LEczWMZv3SKKH9UY+aWcm2Fzzt228pYuzDMgE3+NVQvyEaU1z1RVwP1/UTvIz6ZfYQkwC9EHl0dUZ0Q9cGG8aDHqGO4B3GkviRSMwrqoBnHPH+WfbYJxX71Jh9Sv1lXqkSc6CDUQyYbFOmgUEb4dUgAodWpqQjeuOHPKaLusZBe81baVVbyj2wMsj+03/+LwcnMAG/a74q7Q6iKAgOxaXpehoBjMmKvhrf3elNx6G4meaGF+PcswA/YfzxImZAYJ4YmA3ZI6Dl+kpC0wlAzkxQCaRZXfsadTToWhwUz6/jXE/49RkacRbECot0k2wbik9do+bQKZNQvoZZ8/M83sWdKKGAY+TF7bhY4sozjo7L/DEthsPGPeLsEFArIQuqy0AaYPKDn/jLEZ1qzCoIR95CTRj8XV/FxYaGP/RZ0jBtVSkaJ8rKjYYlJ6Z2KZsaomYy49MAwHAeaDN9Dqt4axjpcOJVJiLeP4J4hhf4jHA72Vou1UHVtOYN6eM56CMNrtJFmN9JbxyUhbzi3zZOptDZo2a4CJCTWY++/KJ9+umn7enjLwWXPPBlOAJbL887/oGLePACXzNia+76udJyHvsVoEGYkp9sqiUtSo98LBHhWxlv9yu984mi49m8ncwWbXl11a4uLnWvzj4tLpdTxCZPxY/jY9GxWwdddfkNfbHmolEuohzNu7bPbNlkyt4K7vo6FX0uFzyDXvhBWZZsdEfXoNA1uxY3bfsTHavVUmmt1LX/AnnIJb/J9kh4wEme/Z57bbZtJIW0b1c75Cd0z2G7a5vtKu6LYvaCjijbFs9x4mqkeMv6Lj+UrJ2xzkPXvqddtjZdMIMD85E/GwRoVQwFZkL7e2jgJ3VTHaecHGZfdKXM87X6+l7zkn6S+pk0ni1BTTkPvTzLPOoAx9zzxX4zlkc4tTRqV+h72uMkTpjpNvViOPFpEuJx4OOZeqP+kM/V8mnoB11WxW3rzFtl+h0dccgN+U0ffY0di7h3uatDGFxeSnberrwyPLN+Uy8Aj3h+1BNO5ccASNSKg6ZqjCQhpHFd7A/Rvig38/KUmyUrHGE77ga7w+U+eqUwzGvJfaq0bJQ3j2krm+VKeoY84IZuwnHwn/o3XwlzeWSXZ52Bd8+Hdmkjk5nuaeI4HbCOj6J9UmbNuMogjf1H/XaE+EgwA0c+Pcb9UrttXIq8n4fMSyY28Ykn+hbe0cV8S9Ll/p2ZYRL3fsM/MM3MHYJADzzPmRlUsh1hOj3iaf+MqGkkeNkxEE2eyBeCLoEuxoxhf5u+abf/m8KG1ttcDzuEXVtKs5HJ2CiGxLDM5MVUQnnbEWaY+I5TPRY64C+Ojxub18qXPCeMTsy0V5jkczjp6o909cfHYZ2eRmJlSn7jdbxh8k6cw/VQcJLOaU2X09b3mo9weEE+noHPc3czb+Gby0P+o6PeoDM85NT4Dc+wibMcBxxb1BQAg22jDd1PnjxpnHwzP0wTcFB0vBuHYdo3faTds8TR7ePykd4wipy/8sb0EgYO8FPPwAbO18unjbtTULpTbhdPI0ClKPLjft2GDnD9M2zyYBhjME3GvcGkWX99P69vF+CnXPjXXC4H5TqKoqKNRD3WMl7Ll/LChbseYcd353IvVKIGpwwXlv2yrcGXmOWJvPHed5LgMd7wPQ1suYx3s6tL0xkCIM9figcwjcfl4L2GGWeNH4Y5Dp84dDT6GzicYAvDXci6MjhtR17mxbTxXlK6feBJBtNg4sz7ZhmyQrhwJA+RJWQD/nZjVm2w5lZQ1ogB+Gz5hmWuNNWy+TmuCYg3jCXRGNUX5bfBV4w6UpuvGAo8kxejQMONXJ7qZxyTlxZ681YXycYJ84AXlSl+p1FVjRXTXP1ec/cyZdpMJ+/8zH/C4av1s+OI5xcyXbE8/9mw0QcjbXGJAxjkJC6uA4l9ezJ50YHdXXI5UJN8xECb6xLQIZOjWDJl6X490jWfao9842+yWOhbi8gOs43/JAwmWexYldmwVXlSJ8+vBFL0ldlbkhEWFrgr1xVmqGpoCMngnhDS2QHnLmc8d6W5Kc403xRXwwJ/T0+N83Ol12HP+nQUs1AuncFBU8qLDbPMwAInP/OHqVp1nIPOpqZxJ2RaDAM6GDUACxjuqqQ8DhE2G8fMDGnJZ8cz8Mjr/PhO53BwOx5DwO90pOTX5tpUxDeVr9JunKTjN3SVPuJIA24bJTwbnsor2vp9SxU/8cBzOfCrAyawyENaHO8OIy+/2SxnqjRTu9e9WexVwlhig3fL72bBG3AAD950DoNBe9li5oVn49MzcDWbQu3lSJrxMrMy0FeHsAkUHH1HxE3F+Z217a5dXi41y3B0etJGzDKmUICrOrN/m5/MQTkC17XCszowFON4qp9nlxkI6Ki/NnRfNwzJZ1zieUd/zEBqxhgeMF+X/FIeLWPBq6h30SKDgVv8MUAl1bE3hN0FeW2Blr04+OBOib4c2c6lan1Dze3O/LOfcgsdcAecOPmS0UxYPNGaNFIJKmOJ59HlHz4Pkul1OtjjZBqI5JlDIDaaan7Vpuu00E0Nkk+dopYeYw+TwjAo9K1ARA3+Y3zu4rYBTjjSXvIWeWQUma7yp1kgribBSBHHepkiDkctEae6hb441lVJv/bs9uxBvfspQRvsSzRvRGcadmNOaKUjD2liNiXrkjLGoyiEYnA4jfb8MZsmeenLI6NpcAWC8VS/rvC43k0n6TZly0HUQRADf/ihn8WrlEXyWD9UOBVnfYbvfC8PWdQMqmYT+ZZjXO8BTcIrXZdGFG1poIPNU0+EEE/dLM8vpH/RD3NWMmZz2ctcJYIcjLh5nvuajo7+aRhMFmQJeK591q7D8bUS6jMiJObl1BsdZFRChMfplMjhyuGtE4j8mrOFolZUTV/DjZ8wRorfxBkmfnV+tx+wa4rnPzvvtZTdl7PjCCjtTht7E78UQTFOWP/2DzhQaV7xPqSLd/Dav4Y7X4jjqLrS5WiUevX+MeFJegyrwjF+x5kG3ufz+OSO8ZOWcH44wv2rMHl2mmF4jcNwqe8VtsNNDw24Gk8824gzDfZJCyyUT4XpZ3zD55l8+C4f78Cg893ttlSS9qWslleN2aWvnzzSUto4jVXwkB5jycYk8NdXwStmacRn7l0qP+HolrOzraWRSn6XwwYBYSpjnmrDAIEPyBk3DC9QXCxfTseacZlM4pTlsNzACPgxPc9nMRTm/RH5CZhtGpWkNc88e0OnTJkMSwAzXRfOp20Sl29dj9mmMI7oYA07aDSU8He5JDVm6YYRrqotlufonnl32QJSnASzjgN3T3eWIapedKUYdDQ4feRxXiGpk2QJ8/pGXOMxHQC1IWAaFVY6KwwicPpnGPZtwWo1APlELpN+eSpADkBkR/cGEzDRA+RlX9nIM99pVIKDDpt6xGrixCrtiZ/plR3Bsr/uowpDS7cxjmKAxtIoeFgaVLl5RCb87c/ndKPa16QZoqhvM5myiXfII4D9IxntVcHIQerQ3NQM3R3PaSNpIJHNd0wB2zx0+0LM4nRnlEXUwFsVKml7jic+XGsnodvJRhy41FazvmkjhFUdBf28kz4GXpbk25FTg5RNOGwwg08GdwgLeDCGJAu6IiFlJsGaPnx+FByfpX4MMRlI6AjA2Vglb9JPWf7JzDBRCfTMlFUNQTLx60mC8t5SV2KsR2/Z2ZjhNZ9wpmaKygiAhPOFcFwNr+gyWw165nmYt+KucTX8GSDfMMCw1CR1V4cNCYSdMtEhhLBDA+kRKhqDOxPRVhS+YUIKcf4Rflcc0+5MwyLcamxsDsxTLFZ+Lp5wFn7fBNdp8b1kw94lGjA+a9eUQY1kGns4DKfSSiPlN3ROSzgjF96BVfMSV9NBN7BsMFWYlZ/mmfFSfoe57OQlD2ngl+EST/ooV3yPybRtVlcymNbrZVutrnI6PTZTOg1wKA8/4zBO8MBL9oE5PbjYl7PZxQdLmblR+ZgdzL1KR3wDLPkjHuVGUp12ot4Pk8ZdNEt9O3LU7j14qM6NOuI0D9/jy5ZffAmAaAQ/OM0vdxCEYXixRSS7QqWHloCnV/GKMkIbDp+f5BAZ1kZV8MUpNk7q7LSeE/k1I3FDIw88gqiELF73dNCeQj6Cv7IIpN/ceUzyK/CB5fa/4BF/1VbD+ANm4O/LRU+jvUwCxUbm5MOdtNOfBCzhSB7Ba3DwW/M9zmwnrgOnhY/To0grwxCVjSzY2DUP3J7R667ArsiphzTTwnfiWttpdmCnb77NZgvVFbKIfPJzm4AebaanDQObImNZYHx18OPB79DpLt6GyyDptVfkQXnTUGfmCwcPCEffRF1cyybeEeIZbp8EFH9cJ3smb6fa30Ra0QbvqPMEB42m0zz2O2lcruvYf/032hFO5cl64931b991bh8dEvy/G5fnXQUzC0U54KNuF1dfFDDARYE0c520QB+P6PaJlvhZyp9pUEfcgwcPRAc8sVy4rRM/X8QHxsHw/4XBdJMwVRbrzEtol5i2hmEoBK/z+iKemumGZ/AMcfEuWBnHuxs9IJzH+fxu8LwjkKpIBxbf+UrQM4+35a0Jb4Ij3EWAa/rnPRueYHDSyRqiUxXBq5twEOb85p3xOfymfKRxPM8uN0KM647364PG0XIYYVi4ax5lyD+GaXgE1zBOiPAOHHx+pK31bHiO5/2m+JrOz9V3fvuOcxnBazqI47kqJMKcl7RODy0825HGaR3meGBaMZCOvHTx0ZFsNAonjzbPsgybm6UJAwbpXXbyo4iAyQ8YhNV0vocnwoMa4vmRhwZCnH82lDi9RBpGf3R2hsteAsLXGEt8hVb37kXZCR86HZmWMZAxdCBKB2LKw0gVMwTF78ENZfDMUk8bEEyn/RmsZuMuqFUObc+l9rKMmSeX5Ciw81J+Ni4H3OjwoE3xOdNN+TEMtQyX+6W0MTZnxElbHfmDFLfDnid92j6P6kAEkM7GvwpFgdqkb/yii6Q9RGa78mvyOSOiePbl8NPekqzHrE/oA6foVD0EnbHAH7NF8BGnWYUklfSSleRBUHhoB/S7eSCjiX0osYQpPJQC+WQmFnmzTtZ9h/2WbS2B0mtqiTBkWJ89SRqhRx01PgxAl0ke3wAAIABJREFUfMwuUXvLH6Zbk2fiP8XII/MKH/WDD9eF25faWt69RV1gfPHP5zw1K6daixpB8qBRfJM4hl4DjwwP2i+zNaIowmKXaQbc6IVBRFQvP31CDwiJ88/l8LvqLvXZ9brv4dz1RLWY1fZJT3jcYxXll0xp1i1kjs3tIWfR5qvckl/00b/loQIqlg3h0Lhl3yQGbe5rJf3/FwbTXYw00zy75LQoLykVJLtsOHb80IdxCGT4wVZXtuBkhmB+VILjYa6fiQ8YPYYa14dmZanDqqF3Pw9hkxqctzmlvyP+pnzGYd/wvQwnvZUw6WhHOf0ZapQTVmJlKibztMcEv/i54+XZOPpUYSwQrm8p6Z4bTg71jRLlR0dK50864OHzM+34NkYMmzDHE0Y+0kAH8DBQqkFBmpoH+Dj7huX3GsczsEgDfPsCkH/Aj6FR+WGaSU+4cdgnq5+JN27C+PFuQ4t4nPnsfLyDB8WwXC7b+flTvTMhar6KJ6uVwoFhmMYn2jhhJhrpGMDFDx5BC3UR9Yti1d4g+F1mIqDBvBGtOcumJRCm3NcbzVCRn9E4G6N1/DgNN06OQQ8YTdc1/mz7zjnigz9iiutW389ChrwfLuqKKx/YwyH4A7kif+CN7oeOypdG0i5QvlwRst8GLBFopImXcsNT6iS4FktM3PKs/TeaSU15y03fmv0oMqguNOscLqiMaUBYFiIs6c024vaanMs6C1yKE454t8yY/PpOGTpeJF1OR1wsu/R1Ay0uM/6mrTvWSG9j/2BUlNklw/e8Cfg7g4knjFsCgLTn0xg4/h662VLkLHD3naiNWu2NkQBhVCEfGILMYnPysfIgdAshbldCdcefyB0JMMuHDiNIBp+W+Xr9xsBB5cy6RD6ihcVkgOoUYCr3EGq8Kw0GYMoqs5I2qjyh0BmbN4OQgTaMqvXfX5tzXfeSB/zWqaEjou3x7Pch7OF7xUVfrLzap8Z+pVEb535KcPGbMHOVRmiUvNffIathsCO2wLrKOwKRH+SR/I2LLbeYkvt2dnYmktA9/yQMJk3NqVqzI8xGq0Y35P4t71EpIXm1gngeyqOE0Ip20Pk6L77T3SSQgpsNIRTXLYR9g2Dj/gZZbk1aYUU5UD402eL0odC4ywdBI50bgpWoy2l4+MTxI73feXZ+MDifnkf9splGrTS2HKW6swUvznAMA9+4HGacppEGjQMGnbKU+GajZTkMmdPT+4rnD/CHDnjVVRp4Br7LU9MaFj7lcNw6v77dj9xC/YPDeW7DZzyVHzwDnx/PwDAcwjxshh+7/UafCAE3adk/RBrz0PB555m49SpOGep5vRbfgE+8ludanESCZsYvsTwXS56iRZ9E0/SE6PLMEr0WMDDmgH1877SdnJy05ZrbxuPqBZUjyyNYpWzklctj5VrWJT7F2Om3203jI5+5ci4awljRtu3uqoGbeA4MLbnRT+uyP+ugvq6gQ78CQLRlOBcDeikMWOr/4VVMdqjZkR6eqx5SIyGKMiqKhnKZbESB0mH46Bq/h94JfCYt0igXGZVetDpBts3y2slGD7dvv+QlHN8/QU9dIXyM8IUp8lkf2mhyesHJsgqWbAWmHkKX9APbrAPNyDTJIG2Q/G7fyBMwcJNRGPJQEfzE/tppM3ewIOinPuCruKKI4H/fOgXumT8qY9YnmWXYefWDck9jRkPlSz4BhHd+0GrnMBnjScN+G/wjTcweeZYpciEzastZn9BP0VWeXE41/Of55llNRxuXoVGWvU0n/mq1Vjw0SH5L3Ys2CLrDYVDCYwYfOGACC5wymHLA4QGW4vLyVwZrGDrbbQ5M4FEaawwUkIfp0UJ0oeuZxQWNrl0gHf3aLox+nZID+fPcTUyqeQ77/ig2dKLgjo9j3ZhCXXE6YbttC9ZqN2t9SK9tuY7/0GaTaVtN+eTCph0tTlUwCF8sZo17Q7ibhHt2GPlRODoTboZm1KLTMliDuTmU78dgPTMgwPf9JD7EMCyryzVuedN0UQaRVtXUttiV2SHTxLwU3bividM1k1HOEMRIGwF3pWjmIE8QrVe9kuekhkbLGvV4ytNNzz7S0Y9wgufP1teBJYtdnO6iwYBfd5XkXSMbGmk2Pil3hCJPikiAZ6GIXafQjtIijh8jCMKAgQ98jp6j5MUn7mTKUT835cJ7jV4Sx4LON0+DqIEgtMgdsOlsj2badDydTNt6F9fU22jBn+9HuvxNo39l2zdOPlF//qEBwF2vRDG98Nnp3LiRH2SJRnB+vla5xAvtuYh35I2TEeRF4VY48Ir0hO33wRNohT/UOQ78PBPud/FLb+4cUOhX2kS/WBwLJtLL7ekx+gVP3BcCzdDhMgRuL4MFUPDH8VpmiTBe9jL4CIdeyoLjHVp4Z1PsiuC81fz87EzLF1r6Oky5FzHpyhmmERvFQ+lqcaDUw2G3bdv1SiN+llAX01Fbs0yy2zZu1OZ7VeIly0zTcVuuVm06m3dtmzuYTiYL0cfdTdQR7uT+PdHKe9Tzvs3mXNrY2oZlI4w7RuC5/EHdoUDdFimrLtZLHvBOvbCkMp0ciRf7EbMLYdxh/KhjY48bs6h8yBZjgzvHdpFGH0jZ7tv5KK620IWzeQqQmdB22IiGOEQL7JFO1AJHM2982oTlLjbST0O/UR/IzG7LZQlcktQan+lgNhXjlRk6qpB06BDVX57+g0/ICk2LE0QciODG6uX+XOUjL5eoUq75JO4/Iv88B0KHMW0qBg/SQCEq8S25lHfYGzIWy7DUx3Qx10kpwlnelM7LTolPtsz4tET+g0eRrh98TTYz8RX6qRfoDNmMC0e1Iiijeht3JHGCMT+WjJ4ZT+aqZ/gy5XMwu1HbbmJWFD24WrOPDrjRTtn8PeYkHAgl/7EJXJ3neMqhUH07bHKYtN161xYy6Pq+hf6GjpXZRGa/j/h8yHgcfVNeYkwDsb7gHizxaT6XzNE/kh58PB/RNnNQYh2k8kMeNBYH12JplmW3iMUokDxgzKnyQy+jc5H5ue9Jgl7aimaqcuZeU1bX+xRgVTcdbbT2GBvGoSnqDhmmr324ONUpNgxcffaW/gVBkd/ayfEi5ZXB2KjNuv2PsUQ6pjazfxL92Q9DBbQcxnyAmT6YMiOZ3C6PrO/amsMqbduOjo7b8XwWdK63omM2XejOtivuIaM/27W22bd2RLppfM6Jrm5zFTI/n8607YM5uPF01hY6PTtul3wzs+3berv+dmaYEAwEYrtbt+PZcZvPw2Km4SD8M0aYSP162/ZcCHhyKmsRAwrlj7HEOI3NbYv5sb4ttt4s2yRvXERxbzYh1FKAmtmITkRKzwoka1kVjpGQAjcUAAuDw11JDn/Wvy5Aw3iUlCo2O44ab0Eg7DY8lCmclw4C323pK/zbnk2POsnsGIHntqC18HwhbcQFXvLYEe57Tgj3z7yTn/x3GHlFezYCv6MkcM+k04p83KWFDlC8lWKoNeHVUkwaxcABXmwEjxmcIWzeVX4XulPIYSiAB97b0AEeYfzIh/zSuePskzZkLju23a7N52FUOa/pEA9Kef0ugOZR8SutpOUdh2IFNjTgG47pM18N12kI50cbIw8/3p99DkMPg0x5WYw4xAwQH75kVse0kZ/yA8NyyzO08VP7pJ5TB4tvvIKfwGxKvNO5qpPK8gHXZaUjgW7g3bt3T+HQIDhp7PBs5zLf9E5cjTdfwMezW5/z3uR3swsUQfLEUdEoTLzn97hYfkx9oMJiLDJ5ptmNma5XoBwob/ZKwHPSAcM8Njzo4BmewAfHVx6QhiVV10mlnXSUjz0+MtIs/5kI2PwKG0VnxU9S8zn8nlbowcEb4GtZi7aM0SCNHh2VT7caHwMl5yVMnSE5JKPmaV8rlJ9+BBcwkAMMZAyFsb5jqIHaftdW1A0fY0ZWWMKU8VWMM+MpOoHlvAnpcoZQRqz6D0qxbyz55qpcDPQ4ucgFiroEki1PoSOgz7yCTsrIjzDLHL7TOD1thHTkcVhNx2QDxghOabIZuQjczh38jPy1QvuSR35wVzx+jti7/9a8pFS5spy8c0ARWZLBqx2BDBBiqTRoDR2QVSkZkU4oaKGn8qdE6RG+WE8wWTHaT9p4FifbaCMYY8QjmqKP9p3bLGhrPvFY60VDU/dtGszEfs71eiU5mh1xvUziHRJ00/tdBSC9RhQTGk0ooCCYaayJFMKXH72vSrq4uGqfffaZjCLuO3n7+9/TZuIHr7ysae/zsyWyroJuNzF6Z1TF7Ak0YJjxIy6ELBqvBKYIEw1YTdlGkyVrUDgLy/PK53SD7N2rDSZXQhcxaEAVD88WDh3pVtoQFo+wgFOVWYVbnyt9xkEY9PA7FEPFwgqPalqeTdMQHuGGhVA6Hp9fnJjrKTIchJt4zThRF/rauyqqKztpGQXhSG/4xqF4hELzpKkw1ShRzHGslLzCUww9hwV9oW2QS3DYEVc7IsLB5zTE86OhIeM2UJBBw3IZjQ8+2ZEXZ37Ud4cbn9OQn2d+djyDG994iXOdEIYj3jTzzA/6kE98pyON85KG8tEpzWdH2vxNOqfBwHHzMQx84+MZGLRHZsrgJx0Q4ZxoZJZrNMtOIvW5Mie94AYf5cOHDgZfGEvQABzSCJ7lOQkyryXTskpyuQME5R04dsABDz+eq1O6rPN4TnkgO9XB6FZ7hrkzIWQD6cbRYZOH0b6MK3BCr8LC6KVsdLyhu5pmTRkMMhtC3ir78JQw1dMuOtRaZ8KZ5SIfZSEPv+oIhx6MMmIwamzMQptmAQbLMoKTbYqchhl+lBtaoO96XPKr6hstycSSrflNHtGVBv1+Bf3RlqEx6tW6EKM6Z0fByehfRlkYS96/RpnIq+/O7bcxG4hgIENZfexJYtZN+lV765j3wrCK2UmS6wcfS/mpN9UFgeIk+xJj8zh1zIwEBiP/WdpVGm1ShsZdW8wXMsgoB/WAccbsCHvb2G81Y4JBOjZ4qy3ZKqtASb929MA75CLLC13dKezUtWnmReZb/lIHWl6Uf0uiQTByhBkrWjJOcJjh0synFLNkghm9sT7FNOkGDGSxvBg07xioaUopWM85MJEBJozO0fvkpR3P5kyoMCt7aNM5e5DmIlS40GXrZRvPOe02bRNmH9HRjFiQJX1cOPopcEkH6W43bJdpHBLQbFbsRf1W9jBhmS+mi7ba7dvqMi6BmklJzmTdzXZr3f+wuXzaVhdP9emFyVHMRKEY18uljKiToyONS2hMM02tsuxDwUKQUDQ4OgCcRhmMvHO6F74iQLhQWnq8VkmusNrYI9Xtf6+r1WfTVVg0duOoSqWm8TO+XeTp3x1e0zjsNt94HU9e0dNNoaJAHBvKlTz6DEMKM9Gh5KOzonEAwz/TQ776bKg0QpxoyfLVdM6Hz4+6ZnnNeXh3evvEc3ScOIwunJdXoAulSFqVtXQahPEzTuOwT3h9dlrCTAdh7mCVuChSNdYZy4l9x0H66oCDMy7ijcdpgWN8wzKQlzBknzSkxZGXd4wJnOHjk95w8LmniHCnIcy4HT6dxmCEzcrgiLShGkkPLn5OT5jpwCiKHzNgMQsWBwQCj08mwRo21Aq3Z11QaBkGfOJQfjgtCWYd2bA1TnzrA2hyeZSx1BHvUZbwea5lqfl4hlaVLURD4FiGk8Gh/jeMJfFQnW3se6HNiE8UEhxqV1FPKnfWu6XDdMDr7SbqeEgLyAnb5LIkeVw34IIn/Eyqy0kelSHzqzNPxHjSjbl8U+lx2zUP7Zuu637khJ6Ky8+mnTymGfpMG3TzLJhqM73epCMjHL7reDh1qBrIjd1j9ujEvUqcHmxafowul6UTDKrZNGQVQ5aZaTY7k0dLq7k5SjAJ05JuYGAEz9iMVsYsPKEs/0CizJ1c5uJ4OmUlzWQaBjhpfav3jk8AyTiNrQKdUS+4sdeIMM3KZdt0/VXewYfxNAYw4l/Wm5bbrMyTDmQwSmHfNRhy1L/FU4/PUjBMkekyGg9ZesZooh6xldS9oBfgaQ78ysDc0Hu8Cb+TYKfI8Gz7tCUWqILfYTxLH+SS4EwnDnsdKplCl4wnWiqU3kpeH6gX6k7tQBsPNUiDJuwYcPDxXgZ7tHny6oQqM8Xf1j1M0XBZ148r6LHk2Fl+dvZUF+Adnn6uEePfvftOe+8Xv9SMx3deeU3W3YMXH7YXv/NKu7q6bMdH96UEt0whT0a6Zfj+/XtSeBhJjDzBxQ54rH46ApSmdsJTYWlIwe5gQPiezqwVxbMYe72ObnmLzuGWyGc6EdIBGwbjjKv6fqZCUCjVpZwkfSH8Nf6bPoPDZaVB4cKKj04Uy9z0OB1p/LzNr4XzTjqntV/h01k4X2CS+lMewcSo9ehBCWIkTqPQ5yHolBMPDVQKiQ6c2ak0PmQsZSMFBGmM0zQq3A1OH0AOY5t4fuY7ZfA+JerL8dX3bIc7cJeb9JGnr+OKFxikdXoVN/8Qh3Ma6LHj2Tx1XtNLGtPpsGXuieCd9HbGQZsxHfadF9lDGRHOfTUMUDCeJuOY1UFBMvghPT9ctPe4AJBnLcezbJCLWz5NydCSPoMTcVClmdjuVuwse/LAbQBYGEwYgrVeKLPLhk968wEag49RDhEp3kdH6/2HzudykEdwixFq41sGEq1EijQ4qsFbKk46XhlXWY9pUymha6CGmU982wr83FCO7zKYlsB0/S9lddlNO+/k4QfNonPQ9oDNj9uLqQOeVb4KnoGpNglJKXQxgptvlUZpjpQxcKoMeUoxYPdyDQx4EQt0YdBEbHCIcM0Wab9YXEyq027CizGCLoi9eBEUX1WQAZh7xaiDzYrZSSkVXU6pacA9ZtBO71N9JxBcYWghxhhPKiNLcdr3ZZpyoKh65ZnZ3VjSVjloJ5SfHxdiQl/bxawPPE42HrjsknrmlN7ySuQf8iAF+3jgI7zjebeNqzjMc8Kvn5CLqze0h8h6I/cikadrbzzrdLhnzEI2hj2IZIWaKRMMWdU3eiFr0ZaovzCaYqBABtE72rc9S3LR0oMLWuKkgWc7sm4SWUEV6aM+SZfoU547Ykyn2B58Iw662K+52bBPbqZvzCHiGzZ4s0xH3e3Z5jPTJAArOcgL8q5tJhNumd+28SFWDGS80h1to61EFU/acrXUnkPa4bcywxQnTMa6BI4JgIuz8/beO+/ImKGT+du//4WY+vjpVXvhxRdl7Lzx+ivt9GTRHt4/bevVRXv86FGbvozhEMsy282uffrph+2Lz0ft8dfn7bvffVsXTAGPnZooIO/wZaI2GBijJ71kIwAiXSXMHboQBNfSMLZ/p1Hc6bIiDQ8BQpD5GS/PNZxnKbBrtJnG5yG8mRpw1DU8cIMHZzpQanZKTxxByS8EmFf9GPkzaZ2Gn/MZnuEbjuONq2e5yxV0OJ70wK7vFbbhcckYDjyy/hF6tfcoX8UPLN4NE99hhPNDdhyOH1/qNrbeN+9ITz7zwfAJ1zJLLnkRT5w7/5oOPENHfKTv6wkY4HV6fN7B43DjAT+/OvvkztX5wel8Q/y8g1/wujX/WEYHH5smWUXwjI/TYtTYsCEvexc5XUe8b7qWIkqDAyUFPcTzgx6JHGVNY4B4wcqZNPA7zHRTNuFIeTYsL4+RzuWu6Rw+5IP5aPjkCYWaLSDrLGiPTeAaxbN5VnUdG1vjMxqJ252BZ9KSx1FX7CWKW9JZGsJ5lky4kz+BDxoCJp0B+cE5rAsluuUPMMkzU88YM8dIIWXAsWFag5R4jbCiH5QmjR7zSt2b+NLLM3hcVzyrfhM3dUZHRbx/rgfL6m4Uy7iQ4Q6XtGghGXMpm7AsZseC79QVxgIbpukTiGNmQ4ZNzlpThpiU3reJPj3DhmT4Cs3oPuiizaXe0EwEcFJWdQcW8osRg9HFwDwGwjag1jkgkOyIablEi8GWnwYhGD2LcWYDn+VE8oxnZQmchLVdwk8ZtbG0yNKd+W1f8m96u8FD6PEEd6snPg/qfJhY/UO2BRvclMG0oCN22rfWWtxaH8txwKFO4rMmPVToro66GIZJEhInyflhRCIztIcJP5beJuO2Xu00wOM6AAwkjEY2/+/HsdR/bxFbKkQ7sspsIf0i9cY+t9zHOp1Ntek7vnUdskc6Bm7++sevZTCF8NYiXn+mACg4puU5Qnh+fqbvUL300kvt7e+91S6v1jrR8vYPNu27b77WlldnbbW8aH/zVz9rX375eXvw6pvt9994q73++uttvzu0L774oq03y/bRRx+0jz/5sF1eHrQLHsLZP8IME4qDgaGUqBpazGRQFbZYQyVFp2CKXRZXUCd0TnCDH1PyN0RkkLZLlNEdOPihZFQx2QBIbnzEVxoCVAiSZVO0ht64HTlld4aChzBwgwOoxmUarDT9brrIY3hWkqQhjB/pCLcjrL7XtBpI0SmU49bQwkZtd0zA87eGtA8k9wagnLD4NUbLBuaZJRnIwSrNLrqeTV8tq+l0ozD9+H5mBEm5h3XlMuMzy0TnRh6ndX7tZ8iZF8IqHTyTD9/5HG/a8I3baRxHWtcDsA3f4RgutD+7Gk+Y3x2Pb/zurGdTNq1j7EEHywt06gu1NTrU2knDR3Aul0uFAx/nDj1MocSRRgP4KJf3++g5T7KSXxcK5qZ2YNHOSWO8tHEccMBDHsLgC74Nfg2asx9nmU/vjOCdLukAlukWLwQ9/hAecZE/QmMpiDajMihNdtoywHMmGcXOkok2eqfChX+5qRcdzSZVwc/Tnq7bQsK19gR9asBJM+mdx89sdOVZaUtbdTrzJzq5puVCTngxM0tbwsdlkxJ9fibccKFbe4002AsegoNlKAxAnRpj8JCTPRg/iqufrtEqQOgkTt/iwqCxPnQ5kiZwylhRUtGmi2bTYIUmyYDgWh6YSVP1y9hwfyA+EKHON8rFDA9GFzRoBlR7jJDVmPlGB3EajU6dUJbCAOBZKS3z5fITk1zAizjgg2vXZnlKF14pr2SUjjoOScz18de+vNEWoyMnzxydnPWDAYJBQGOVaGiwHgNe1SUzTLxCI2XQ7/oKRlen2VaUJNh7618VJdP7WXpXRMRsEdIUPO7bgwJSJxodSKKN9bKldphyWIkI+U+9l3oS3WCZxEdfxMEkBpYjfQuOjeCIBANr0vOTnBS9Yjh8wBs+o1s0cZAyjzygI09fOG3LZQwSfy2DqRbgpuevvvqqPXhwX0Tdv3+/PXz4QIiOTxYypP7Vj/992+3X7fNPPmzbw7r9xV/8RXvy5Iv2wXvv6PqBv/nFL9t/+A//sR0Om/bOu++2P/uzP2sPH77QXn3t5fbw4f32h3/4/faDH/xAsFDUHMGlk/CFcpJtKqUQ13WiMO2GinAYvplfsn+jR8MiU4XnijJ8+6Srz1RUvPfKosZ/I2IyMfn5QcPWChE/O4R4jEZa+TakDUGyYBFH+fxzuI4qp9HmUZdwB3jtBwAOPzvyOow9AMDkXUJbZkWAs96skfquPNBOWhR02+7bPGcyTB9xwMORHwdchxuXy+F00OQ400J+GhrhPDMw4IejMWFIWQ7Jw884eQYm6cwr4yIN8TjDdhxpaziGg2klH/HQRDjGC6fITLcyDuppt4t7UMgD7fiG3+dLpVTgK+1oJPiml6P+OMoEfvi6mEYZdrtNLDXRc7CRVjMx2zbKb7hRI6Y/Zgij/MCBF/jMIMeILk6qUFbTSBrw4hNmvoqgLLOf8UmDI33lv9NAC45UTqt31bVTxcyAINFpxr5v6RoPOgS/6576fVBcm0I+6MSpA01c5GHJqeLtMfb0mF/Eud7hueUZOC6fffI4n8qYXzqgM+PEGoun+p9tDmmAjuBWT4Vp81J4lCFgA4B4cE7H/eyn0xgKNDOQFvxsQ4Txs4tNvyJCzBb9ZSO6tgIhl7T7Q8woeRkKYwgjbrvnpDVUxdIb/KF6WUQhHkeHrr1P+iJ93OVGnRDb8QxjCv7JMImyIpdqMyzB5UwKhhRhdNRLrv3gA7PT0A+dMcUAM09pufyUO/quOH0MnRjUjjcd+DjSExf0B208O160p25k5ouUETesTYHQH+Jvj+3TDZ9kDGnQPIzhvdftwA+6MMZ7g9+5alkJi5I6Nnzlz7hKK3mRuQP6XLD37eG9F3S9AO1xOjtq06MjfXNSW0lYjmVf2phPo8Qgiy0/2lgvXReHyWJAvNF1AkeLRTs5Oo4ZyNbaFR8gT75OacwUkIpBCFFWGCWTadwrQYVOcyPo559+3D79+BON+knPbv8///M/b2//6Q/bT370k/b008dtNlq05cVVe+WNt9puMmnny02brb7WRu/12Vnb7a7axZMn7ezLR+2NV17V+vDL20W7evS0/c+f/rSttpv2B2+90bi/4+MPPmynp6ftT/75n7b50bGUxHg6l4Wthjrat0ePHotm3nX8+cAdPft2uV631157rV1cXLTF6KRtd5s25mOKbBjU7ni0PNPFh3axXaojOZ4v2tXVqm1Wa21ih0k0Ctaogc+PctORBL+ig59Kie7bntMck1Fb8u0qvvFDTa+3bTOOi69YZ+d0IDxfs3Nfgn5o4IXnvM8nMz2fnBy35eVlCP8iZjUk6GmwhFhl48gGK2HK/QgYE1zWhQs8MdJdcP/EZqMy0NkCE4NF/NQsYYx6KDfwmNFbb5g6DgUZeGN6GomiiMwY2RkXs0XckYH8gDNGYjFyAy7NhH1L3De05Z4UFOtm22akzdNyKOLNetOOjuOeHIQaeBpRM7JKQwRc0CI5Bu4kDBrw6NfixCY85z1mRMOQWa2C78DlBwycfdKbN9Q7aagr4okLPiEH5jUddHSQwGH2ijQ40tsHJu+UleDwgcf9NoGf6wqkrHWrbSxDU3Zwf/31143BCUrswLLEPm6k5btIsa6/keyD4+HDh7rFmzS0J8oBXJyWuCeBn6EpG+z5VtvDl15Wmk8//bS13bKdHh+3p0+/bk++fty2y8vW1qs2Wi/b8WzWLs/PtUxkNZbtAAAgAElEQVTBxyu3G3eO/UzQeMcHeoNn4O74OZq0q8urtj6/gIB2eu+0zY4Wbc0uaGTj5EhtZbKNL54DA3opE4Yb9bjfbNuU07jIa3A39jQym8O0/Ki1E/g5pe3FeguLIpov0P1tk7bYLbVMxWlcFDFfBtD+k2nsMfGFlOCEfvCv1nEzO235eLikkAfRmEFBXuYe5U4nbbNetaPj48Z9U5zyZAHpsDroBA93LzGjJwNmz3LvWAdiLjQbFPpEs7CSyTjqzgeIp8CifY4mbUfHza3X7MNAd6MLmT3BoGPInSfIWEahHFw6dLWjTHnB327Vjo7mbb9bt/k8O5grTnqFLNJmGSBRbtfFdsyX83atzVubsjSm7RIYYFyStWvbfd5rlocbPF8CfoyLxqpBGgbIMrzHxuEqGvAcjQ8yKtDrfDZQM2Okow1O2Z+1a+wN4xMubOhljxF3ezFzjdG63K2EZ66Z2J020W/HI+ldSJwLGfuQkBloom1wPxY837XpPO8Ros3StsGrj7xyzxGGHMvicYo1djGFcbZltm06buN1LN1L76Jfkn/Qw2D2asuHxadxeWrOPIKHe46Y0eLuIBzyQplTRWVYaxsZ5prfkRzLZJSdgv4btXvcHaZ5p5hxgebQGTmYKCdGUWMx48sN2jG4oj6xTUSDlryypbGUCqek3mK5UmZwJiYVy3Gj2UFL9pq9Qb7V7zETFzrwMMoZ8mI5kVfqEhHC0J9P2wrDdTdu8+lCOtX9xGa/apvdRkt0M65fO6zb5cVKBtW9xUKD2ukC+d1ptpl7u1ieYiAHnsX4ok1m+7Zln2zSzP1sTPKgv1ezY81WbZbrNkXpILggx9qmgVt46RhQECgSOk4aiKxjmt8+TrPcOz1pJ+NZW55dKC2N6eTBvTY5mmoz3tXleRvNZ22yYFPWoT39+ml78PB++/jj99FibT6dtMVirmU8jvFBMe87Nsph/evY377tOYlDR689DyE8VNbxcRhS7pTwaWSqyOwgzs9o/FwOtm2b7ZWmiRE87V2RDj3E5xdGXCBHhZwq/2YZ9/CM5v3shhqprdzsAGndyAjMlhVOODWRIxtoopNwJwVweIyDVixf0gRN0TqoE8LUubGhrszOKGP+IZx0Un4ZZhpruuc9kx9YFQ9hd8GtcRW+w6GDclqeDA8cTmN/mN9p8W3I1LTApNyCnWMUxzuvYZIfZ774nXSVPtIQRrqhM0x83E1phnn87rzOgw9e87qGG7/TqJz5zTDCzAuVO2WEZ6c3b+0Dj3bsNoFPWqcPOghDhjByomyxZo8uQK7D4AOm4TLSDz4+W5cur8vf1VPKk+WV/KRlPwJ08LMjXLMBGWB6TYPLQDRhvKsjA4erL+uKfQ0TZCA/0nsYca8N1iH7HNjjc90JVsqC+K1LRKPNEgdtOJ6hWZ3odRBdvGDRtpQ+E9mQxy+zjEMQxuNwv9t3ODSiapjNYJCm4rM5mc+8TGKJCEOHPSfExvgfkzH0FsYTn2LRTI+MqtDvfPJIRkQpMzgpk8qVBOjQBToNyOQfOHeQBMcsRezlgRpSqzzaQxkDH33LDZmmLWqWsud59KKcLstrRdIQZNsE+IUradT3/ehsaT8URGajxKTbR6SrIjhDl3IfFEUBLI3s9aLKmZfALFDZhV/sVMfPUJBEmlFROeOgA+Exs4gE0FZCF8kgg57RQRuJR7odNi6E1all+KGFNeQuys/wFNmmLnGaT5LRGWugGCAxAwbuuBSJcsNfzrZhNMWycuoLjMMRBnbAi1K7fl16h/72fpWZ3wSa81Me/4BDH4kb52CSZ9LyD90Av5zedacMmY6BzV4bl7iSYNbGIz62zrIuI8m5ZGU+m7fJ0a5Nnzx5IqAyhLhkMr/Wfn5x1n7xi18o7oP3/l7W+MXlWTt78nV7+aWX2sli0S7On7avv37UXn/8tP33//pf26OnZ+2rJ0/bj//tv2t/+qf/sj148LCNJ/u2WV9I+MejTVtvrtqrr36nffLxg3a8mGlJ7ukvP20fffyBjJnz8/P22u+/IToWi0k7PV20jz78oL380isK04zEltHdRJbj5XLZuI4AJewRIDB4fvz4sZh5//SeTuEtjibtxQesR160dsVeiXvt+Oi0tcNUo/F1XvB3tDiJRjyhMvh2VcyAwHScmW+mh+Ufb1YYkVJDS3U6dFRW7FRwdFRegopTGDRJBJrGzybamMretfExsw5h0FDh7liCDhphL9wWKvtQxXP9mW77Lg/0uYzE8VzDKkznEfzu7pFsnNkATadxGzbvwDXs7gQcJ1tCp6eqCAVBOtNjWPbVYeVFpoYpmooSAC/plLaUCRgOj84/Ol/qx7RWv6M385H/13XAqfkrjS6LcTkO2pBr2IuxzbsNH2iEZvztOka3+FftUuHAYkYO//xptHHwXJ6fKQ/P5OV3cRk3ngPf7V/7AiYTTU0/+upp221WaiPAZGYSOpBPbjGuZePZP/MGVU2PvmPPCqPm0aRttv2loEcnx0pKWXHkx8EvOjLeoRf6KLPCS332nVC2TeUWIOXTkFzGkiOi4z4wE8PSoe7F6QcLtT7Axd0t1LSWf6CHmQM6WGZ2MbwGzvlNMzdyd/uEcgDATBYGDjMSXJnhMgPKz5aX6FwVk3vNaKfxUzde2veAFL3aWIJ/0Cz6tIQYfA6+97qN/dIYzBOmydNcJp/LjK+9SUxYoZfU8UenbaPVdPjUFu+aDdU+oKxTQQcXS158ghgYyStmzcQ3rhAJvaRTb1IQubEb8wV+YgrsMZaoI0QtVhGgDQ4j4zJCiDtw/1WeOmSAQJocrJpGfGoVPsnJGuWdmXXXT9z2LbmgQ46UMuR4dF7xHqMFWRNxkZJ8hEHQybw/BUlevpwRMpADFZ3oi+8UhsGY+jy3JUz8/UO6GxloxAdB2nAd6lOnBnXDvGaGWCEa0/WpTcogVLtL+aAq0tDIov3GnuUZAOYLYUnic+GqPrV0iiHoX6xQIFToI+AxCBqt1lrlYUqIut0cNu1E9Z/9Z+qNZIno2eziFnBkcDLFlmDzuO4slwE+4zT+etPWq22bvvfee+3tN99qG4RTVnprJy+80FZXl+3q/EKj0y8/+1zLXS/cP23fefnl9uDBvTabjNr5OXsWdu2T9/9P++CTj9rpyy+26XzU/uCPvt9ee/PlNtq2dvb4on35xUdttbxsv/rVr9rnn33Stqtl+/DjjxpXkbN88dZbb2sG65/9sx+0v3/3nXZx9nVbp4Fxcf6knZ9t2uSP/7g9fPGltlldtPVu3x48/D1dLLXYx3dgUOBcZcCSBLNO/Fi2QEk8evxFu7w8bx/+n/fa2fkTTbOdHt9rr7/+++1Pfvgv2r0Hr+gTLSgObh3HWOFoohQzE/xFYatislOg8oFPE0AxWCGEMIy0jhqjgRBCS4ZhWIDopHCUQaPFrFQ6LeAv82I7pSdOqZuWLZk+Hc2uN7gqlJn0Vg9aUIqUFYdPftMY4b1oO460TuOL0xyGTw7SwlPS8cwPR5nsFJ5pxe+Mc3r8oLFvbM4LHPF/0KmaLuOLlf3sgOveCGuVVHcBK2b2qAvyQ9OwI6+0mZa7fOcnDbQFTyOHcRj3kHbiYy9Q0EFewrRUuo6lDvYQ0ikwQMB5JhNFQvpDC2OLfLjKT8HfT9S+oQFZ9E/G1MVF++rRZ+ogOcxxdvZEs7HM9poW01x9Ico/0GHc5IG3hCHryDjLcKYJX+0IUlOpqgxp9PKMg1bRrjSYMrk8HBNNSqMObjRu8+OFjDTTAA64Ihll6j2XzoyHdNfSeukgjR0bbSChbr2XiXfnCyMtaPJMAJ07uJ1/ZuNLy1FRr57hEI2+nwzjjHaKsQMfaKfdvUB85mTaDlgLpX5JJ12yi2UhMYTLNdFZSpdtEbB05rmxWelgvT7+G7KCwR5GKYZLpKCZRhhLWMxwBTy1/HxkSY661MwTeMmr/GqwepQRxrUCuriS2brUuxIC8mOOwcGAxayR6ieLKzMLo4db43WfUn5RXnIf/OYepfHOe4HiMzoqb/Kf5VqcS4A0mZeh0z1D7TQpP6pPjEfqI3ScDRZddSPDq1wsqYt7A4s2smPgTMZtl/dsmfcwOc6+BLP5ZBJL5foqSEfooW2ZnZKh0POHaggMYWSqLMG9OAwlwyM2smsyENmSzu0Hu1GV2aFRSx1ikKcAdMTy0Ovza8F+0enEjqWF0zXMie/2aRf8cMgB7U/6FX0gg2eq5dnZgnaZM0zIkPuIzCd5dTs/RP+pm8OZ7+NzUNIzMWDdr+OTW8fHp23KSTY2jaJkl6tLKTKUGO7VV1+VYvr+W2/o/Wgxa198/kn71QfvtbOnX7cvPv20XS0v2nJy0e7fP20/+vGP2uz0uP3h999un/zqg/Y3f/nz9nd/+7/b+7+MKwZowOynQOl+/7tvayM3Yb98910ZUxT80ZdfNY84Hz950i4vL9vJ4tN28eRxe/B7vxfrkg9fbG9993vtwYMX23wxb9tVdAjQzR4NlCn56EAYEd87mrY/+IO320cfvtv+6i//ok2mI12U+Zc/+3n76Fcfte9974/bCw8ftNdfe0MbieeLRUyjcmFZfm0cmNVRWYTxWx92UgpUJIMy6TZaGoqNKfG8p0QVq34grd2scPhO54TSYN8C6VBGVBq786fH0BNK3DiBbYFhTye4nabSOXy2wNkn3s/2Hdb7ViVDaPFOvup4pwMzPRyfxfndPmUxTsLGXlqhCXq/A7BzjwjpcYJvYS9wjcP0GPZiEjMzvMNbcOHoIP1zHO+kscGkhL/lH9e7cRmc+UC4XX0mDLpY5sbHOQ/yslzGnqzN6qoddiyBx+ZEZB44Npg4Nk16+Ed7o2zEAxN/PGYEFXuMLF/EgYuZWjY9onhXq/hcyWG3yb0c1E3MuJDeP9NtPrNfR6dbdSIpNuuzx44L+ebHR7ozhbzQdsh9dxohJg10RkFnv/QYbSR4As3ClUvg3azLJNrnfHFCbUeZ8/uGLl8bx34c4PMzj+2Tjm/HQRsu3pkpi/Z5W19BOn44dWfSDez0yXJi+CDDHGvPb5MZvq0ScMpQSuNBC3vdbAu0RtuImZnsynJJDNyRjR1bMlm09OJ2yXIn1EGbR+0TvouJToMuoOtUPLNoMWgBissEvxnBky4ModQ/5JOBFWXneSpdGGkpI+k7OMg0fEIOoQddSj1EojjCn98KFUHqnrl8MMo00YxDXEZIfvYxiXoG/8wy5IyW5FS1welbHiCSQVFPl2kjKtW3cshQTZ0BjihZPFAOrtWhNgCraxqgseNZfDRW9ZH6TtjzGT7OODWRfON6BEpA+9gxaG/wnzYaRhpwdEpO+PjOWny3M1hIeuig4vjkT7ZJbVRHVjCWY1kuys/G6ZjFl1lra0uzeDJRu3oKRvxmf1X25J/Kme0iOPZ8mNq0jb4Y/DBU4R+TK+obsGskOtO4bJSTm1vuhgyz0bjJoz2KOaOtaxv4xIr2/8Gf1APsgePetMNe+9hmfHeS02e71bqxAQ3F8PTp0/b5p59JGl55+TsaeR7Ppu2rR1+0R1991j777JP23nvvaFMgVXvv3lH7V//mx21+tGgvPLjXvvzqq/a//vt/a3/185+39999pz198qT93ksvtenJcfvOa6+3N998s73/iw/aj3704/aTn/xE05w/+7P/0X76059qYyhGz9F8IUFBONdssF3v2t/+zV+2ey88aNP5UfujP/nn7asvP9f66wsvsqH1XKNi8rpDlCDnssW7777bLq/O22q5aW+99ZaWFhDoi7PH7a//+q/biw9e10hX+6UO43Z0PG+rTXxwk28G8T3YWukwvDoaEDLGplfS0aLUsGiTxKlTsiEUyt8dABVNpeJrE2VR6PdOTkIQsiMANh/T3KRhQVnZ7ErDGjrS+ufOxe/VJx/vOJerxjuspnO84ygLz34XsPxDWKdgSpjCE2/FL8FPmnjmR70YByDUsZa81CXOeRNNV34peliE8ZqGLvC27Bvg2H9u0haujIcm3jE07Eyzy49P2PMcaYy3wjC+WjZg8W7HM/JDHeKcBzjIDbwgjX3LP2EMgkTjOC6VJK/S7q+fstosL9s+L88jv+UFfMBY7TcymLhvqTpouM3VOMMkDHjQyiwW8q6ZsvwWF7TRQVCf9Je68DKVInkMk3IAk/IThqJTXGcwhSxr8zBlpnGqA6Ou2a9AhxLwsMHB6zqlPLyDw4444xeNKe88K31hQ7AkOjc6LBkkaqNbdXTAgm4cZSQ9tLNsxxIJjYU0mmVgyZU2ICUSnbiicqaJxBRZx+wxirDjchZDeSzrlj8MnuStCKDNS131M0zQIl6yzM8pPoo4ZZY9ZJDDDdDH7J3DWK5TH5szGQEzWj3lp/MGpmhKxDYogIVBhaGjaQBkIQeeJCU/fBRdqiz0MstvMdPG5ActFC2jPVejnIEiTPKAYRf7cgWfAyBcc6CDPNFxmheeWSrVKVNTW4NT3ziOsmBSYCUxy6MZJhlsWe5MjxRp4VWXJTLrETKD4cJmdfxp3o6vL6Wg++g9SAYoTiEeTWUgEqSBBro9jTNknGsPuHJFvA4TUR+uh0+kJI8u2aRuKayM3TCu4HXUJzIASvIw6sfPNkdZXPAss3n2TXzJFRmSN0EKfebdUNQeMolhWAegB6aL4zDSR5OmWaI5kw/Ttu3ghi6v7ZzDM/Ak+t68GFkrLalTMJR03wV8mbaL1bI9Xl60KaPRxWQqxYW1jWJgaYtGyAwTBHFTKen4Dtzjr77SzaSL2VinU44X8/bl6ryNV2ftZz//WVtdXLaXHz6UofODt99qr776r9vZMo41s/S2b9P2/i8+bO/8/S/b/fvfUWW9994v2xdfPGrT6aKd3r+v28HRBCfH99v97z5s+6vz9vjJ03Z8NNWdFm++8Xobz4/bYhHfoWL5DUZySg6FjCJ+4YUX2g9/+EMp5h//63/ZPvzVB/rcytvffbN98P4vle7+8UOdiju/eNr+L2lv2ixLcpzpvVWVlbWf9e5r7zvQjUWkZrhhMBqORkOOmUzzQWYaM/2VMdPP0D+Q9EE0kwTTUAMCIEEQTaBJLI3eb3fffTl77Vmb7Hkjok7egwuAJuW9dTIzMlYPjwgPdw/36qOqYSB2vc1G8DcDxQn6libPs11LZzKgvd9hUmDyc1iIGUR1gUh6ZtrFwqedgDscgyePHuvx48eOCheOdvW2NjyJ0wfs+LnTL3DTaLPOuL4gMfXilyZ/8kmIV/4W4obRQJwUL8XlHV2AdKVw3lN8DgUAI97TRbz0fhZ+6Vv6Dvy4vHOKWRhuTHg+uRC+p/jl9DyfzZ+8COfHRTrgxY9nwoELzxBEnIZI+aR03FP804X5lCOWBp8L+B1/1gtkhFEqIyXjnYv68ONKcVxPcSQ2nG6krXwjHJyBizQc9p0OsTO4P5sVxhM2EsTt9oLz6lQGaakT3yiPTQErJyd9OE1qmEQChTIgMrwPDyp5wV5NWBW9pHm5+g2znmGc18OExhTMznm1dD3rcIejx3F0YiCQmD2TiMALHAtSlhnnyYs6l3EtPRtuEXZA0O1KHGDwExA/JVpgIzM3MeW0MU2Cbbkc5kVUByjLB0Ui4Qocw8rmLlv329n+g4NAm1P9gakXXMMsEIiUd7oohfycf5x7/D3itJ9Pi/QT+THvpNXH9S+N23V3ldPF7zY8aAXvsItP+kpwpkwWxHJpP3VP5XOnTRAagQyIa3wsIyzgoFbk+oBrqZGUHevLqU5ygGMFiwCdFQiytHzzTNnGh7gZxbxDZs4cdori3Bbh6fhMHZHDOJtCoIIVweebVU8gCHGTUSPtqe2+MnhSXRH7cQFDrjW/gmEDLqB74jrzHCPFO+911gObX4g4nogdNkLM761MswVGeTECi8NgSKxA6KNzZPgxDyO2XAbuU6hIgMvMRGbYpIe1KFDiAYIQWTQdnbl4kjTOMwHOtad8eUJS0a/u49J8Hlr+//UvNYEaC3BMOOWdsCEYYfZPzB6cM97FQ1GTeMKZVbjKATi85lTg5oa2JDwge07f0zbmdp90ZC5dzSJxRLs5pQmdgYiPzflSx4d9PT460MF0iM5cUA5NkzoZpcmY3R/h/JiIXaAVPRfWA8LfineItaUa3bbjdTEuyaaEXdpyYSJlNByqmODuoKFFMdfW5jlNpjNNp+yQpUWBqfK6dzT1KgsDO6u6vcCjxc/RvsWsMGsYB59cKApSd4gMD6Zo8I5vAJM2pLbgDRvlbpz/npwMtLGxZXEeyEh4t9W2UiDECMqYtJXJvJqFhZb8+ZFv+aJ8ymFi8A4jyevBV+9ATtnTCabcUx1JD2wRdWDEjFOCSam9KKZ2ytho5kHPw3anKl4gETfSbtKzkJ69COfiXn5OYeW7I0aYpfaV06WwlCblV05Xjp/C051vCXbPyqucNj1zf9ZF+nIe6Z1+TjhQhnPKhzDisvDy40r9UK4bcQhP9SDfBN9UFneulLdffscf+jjVoVzXcjLyLdel/I3wVG/iUTYLF3kmLlK5zsRN9SSfMmxIk9qYvrHYskhyRJ+fHZpGJV8UZNMckNqcyrLY+Df0FXmnOqRxSF0h8MiPOvGD+DdRlkRNcRFO7WSqJT1llutN/oSltvGeLtKmsglDgdlEOUfesRlk8x6RqIqEDPFTXpST4EsZLJDAKP14h8BL4ancdD+FTxh/9AdtMDuIenMqBzzzGe7TjUVKn+4pHxNlJvaYaaJVbORlMSzhVGozeacfsE5rOPnSBl9lYgp4xQ+nZQYYAi/S8/OmkPSkjT+HRaLpLNwpJ+XH3flEoinV1TClk8EXOFW0yziQ+ifcnbf1lljSw3h2GsQ04eya80/lET/hGLAI4pxQzrrO6AAlDl74FEmj0NYYpLqq/tHfdRvpDP3P2MD+EuHP+iV8qaAzMWc9hPGz8o9nwni3KQnwHyfL4AYcSHSK12OI9qJ7ZaZIIChN/GH01wpUgWSFixWV9Nm4Wwk+KqkDF4h+413kchmHESfCaV9fcf5jVfstY3sd/Z/w8P87H/TWICEtPgUu4bncvtCugNz0O6Jl2sfYo/yEbylewg2+IWlgWgfG4B+0elCNoQfotJoKK5BLlf/pf/7OikwCgoWFBHsrcJkobGOzp6zT1qO7X+juJ7/S++/9nTr1sEC1OpvC1kQ9X1oHiRN3nVY7uDDJ6jp37pzzmM7kHS/EFQYuKevjTz50GQz2k+GB2r1zunr9dV29+bpdodQynE4OdenCtiajI/30p/9gRUSIrldeedXOhr/+9W96wbhw/orzPHd+xxMwkzANhgAKi0dNH374S/3wb7+no+MDc2bqWVsvvfiGsIn48PFdnb+wrSvXLqlYTvT8iy/o6pWbmkxh51Y1WdTVzDOzR7GVAos2r+EKpupJ77gIhAvtspsIm2YIXAE6BlYxFwsGMHC8+Xy9EEyXEI7ohUz12Ue/0r07X+jzW59qo7vpAXDzpbdUFCPt7T80NXz58nmmPh0eHuvVV1/VG69+1Xk1m231BxN1Oz3MP5l7Rvl5I/RrWrhTf4c+r9rO0m/DexCUy22JR9s9Edv/WF3TWVA+TvmlvEBGfvmZE0rpe7qjvEha/6zOEBastLCA+GxOOPGx3qRwVDxN3madhok15cmdsrmAPnVPCzXtZ+EG91gYEx2c6su9vGBW8+CagjC+pXZy52LCI2+IK/IlDs/E90bDSqlRLFHS26Ie/OBAgLMp71TPVD9wnk0DCywKrIjPEDHjq3E2meqkf+B8KI/y+aW6Ur/qIpgjIN9URqo778qeJrrTNzeOP1FcR12D/RbqHRZi0qeyeLZgwHA/nXCzSj2cQi0w71E3V5SdfSqHDRIX784jwph3+o1xnIgC4rnOkZBifJen+7PfEgxTvsiYHAebSwk/OFodiSTCKDfVxRWbB0vw5EU/sWHhmb51/zXD3WnjKTQWfb7xIy9g5PdYJjZuEoeYU1HMDRw2Ma6v2JDOTDgYbyfjmFcZTjE/OBeNZpznTsuhLvwos5lHiiQSSYEwOdVx4qQU8YjPIs+d+tNG8Hg4mJ5yTsCnuOAyL7iMNCjXHLzTBQr4MTxT3u5nM0DieGcMobe0zhPCKRILMQwYAL8MqQacSNvUC+kJ59AL+TMfQDAQh3sg9NAxOuWKwT0gP/qENpMepXnGRqMOAVTx+OJu3JpN1ciwC9bQQg0tOMm7wLr5XJnGFgcWtXBitZ7X1geZgDh1ginQ67V9SruJRWl03xYLtRqZCSTgsZxGfPP8Fk4K25RBmF60GAbOFL1vRWY4RdBJFvatVF0U5ooErnymybSwPUPsR0085jjpvbR+zxwNJ+ZCNhJWS+DUIOMOzacwX8Kp8XwbVUxS93osrIm49EZDg7pAGjfpC+3nMmfrzOaduOnCzAcX/cUFDqbvjrXKrEtEf6Ggz8GuTq9t3ETHaDabqNHqalFtaFVr2CUK/QnntFHPdTwdmenAGQrmEpToN7d3vHkyFx7OVD23PiX6wtPFQof9E51w6K0o9ORkL5ziZNNNBUEarjzPPAmgmE2F0WdCDNc7t2uDeu1OT53eprp5QJDheKSHDx+rUsUlSphUILSYUGgURu/ghOA/jvzms4CgiJGOjk7WgxQjY3kt17f/5Fu6fO1F3bl337pRH374c7WaVe32zuvLra7u338ozEjubnZ069YX+j/+4n/RaDTR1772+1bkRgyHovedO18aMHBuGBzXr9/wKYrpeKjFbKLqqiUtZzYx8M7b39SjvQf6yXs/1UPyr9f0+eqOOq0dPXi0r62tHW1tXcZerJGII4dQoSiyIhtGjt9otD25QKmz38CuEu0NA3Jmdwi88+NKAzUNXCZHOM79/tBK8S+98C1dOn9Og5MTs4x/8fP39MorL+j111420YSIdG9vT19+eVu3Pv1ED+/f83sDYnVjR2+++RVdvX5TG1tMdmONx2HCAIH5pZJ47PEAACAASURBVHqkuyv1W/4Qr5yW91T38nMK+y1Z/cZP6/zThB2JHJfNTjzCjncu9BOY+Lmjl+GwePdL+U8auPFOHiwG/Cg3GZ1LbUkwop94pnNSmvQt1YN39MocLy7iFE3eKT+4h+TFxVhLcbmnXzm/FJaawOB3OjyvM8kVQTTL4IdgCt7uOWW58jPvYUgHnJtNJ86KfFM5CQfJl8Xl7JXiEY4xwFSndD8bn3DD6ynhTFg0BsOgY4joPNmUodxUBrBKF3mkH2Epztnn8jtlc6U7zykP0oOXrrc91wdjiaTgGy0PhinpH360lbxCfqSjdoxR8iRNwpv0buLGNTgV16RyufPd+SBCiLi0dsILzqY6Msck8yGuF8RocEQMDiAOBG5czBfkzaKeiHTayZXK5pn4SYxorhDfE3dp3cbQ1sDtibCKuO9+MmEU842LGnBL8GY3//QVI7kyjKHTr9SNtL7TbubJSBiFWJFgtepzwMvUnpQm3WkvbUNpPMQMmyPnQxvBSXDXoreo52bcsK1z40W9URcit0adXSWHd1bKbIuHPJc2p7Nix6+p6lpYykFrq9Wl8gYnSqtqTHDyulAVbpH1kQIRhkHgBe3FyOmqojZwQqKyWijHGiW4xGawHsXs5h+GOjOWjYMVqYvZAU7TrSo23ohJDrCAH3GqeTikhegNu1ts5Oc++WVtKPdTIkZST4DT2F9i808fQFBRRxNdxkkyZzwkyIaUwL588V7u3/Qt4Qbv5efy97N5pW9n74gcUfD2GOIIA9wju3DCMKnZQWG8Yz4V+3CRcEeVBPoD/AymV2rySbes7tPwCGc6nZ5aW1smFtn4H6DDfbBvE0mUaye+KM3HcZpRCQiYtDM1ZZZVrQPEDmpaTFTMF7Z+PRphTDJT3upaEXWxGlqn6MneExNajRyvv5mwe/Tyyy/riy++kA6PdDI4MoWH5enhYKLxtFC1UtfuuYtazFH6K3R4NNT+3p46vS1bFqaBn3z4Dxr0D6U5/ulGqnNSYLbQ8eE99Y8e6PHjPVOZH3/8c08M7TZO8hZCJ4lJDQJwOoUIwcpnoY1eU/X6Qq1WppPjvn75i5+of7KvvN2yb7vO7gXLkH/20/c1HMx0cLRv2Pybf/XfRYCDnRBCC/GPjgOgiBltOymeQKJcLggr4uBImIkthMWFpYRlnlAXc3360cd6cP+2rl48p0H/SBvdpgdlu1VVv8/R8Znu3rll7hmK3jgvPj461vu/+kfdvnvHFHNeb+nDTz7Q229/TV99+x11uxtarQJhQF+nX6qLJ8TSIOB7+uYH2uFF5DQc5KFdCeHTM+8pLKXlHkiFcsizn103s+VDWamcZEXbeccymACi6o2RPZWb7uTFc7m9qVTqS3/wvfxL7SAe6XjnPsGqdWpz+Gj8T/mBa8RNCz9pUh4eT5EgSHUhL650JzzVo9wfKTyl4w7uMVaZCBLBNEOUFsVz4FJ6T3lSN/LlR7xy2eU2+8Mz/pCmXIf0zIZ0/fxb0lEucwwEE/UPBMRp2gQ3skj5cX/WlfqEb2v4QVDH6zRdEFWwba3YMmNcPMk3jgP3An0Rw9b3lFdqN4qzUaxKXfklWIJHT9nxic48USxPccp1S6eo+E6e9CW23uAc4ioF11HUA/EAvwWHT6I4PvVnamN6p38oi4sw6gecUl+vv0WQQhj5SnfS+URZCGaBQYkYAssKwCm64ZZgne5sDgI+B3twZBoUhkMyNjandYt62NaOSsSpCfakD2TuArAIASZOIizQqUIswwaJBd9kmhXlI06T1uI5VyH2Mwr8gVgyvsDtjdQDuk/4flvgYcD+xIB34U2zdX6ws9Vq6sLulrlCOVoxq6Vm80Kj+VIF7arUlUdr4WwG0JcBbla/ZJ0gznypNjq2oF6gmaJVcpi76CwBKWAW5is4PTQ/9bPmC1XhkuGmYylx9MLf4bqvpDHOry02DsRSBU5clquGsUVOinHQwXpkCT5sMrHDRBlB3AxMiVNF0R+CY8X3ELZ8hoTAsIx44dqX1pBScBjPAT1c/3WbypF+x7PHmPE56iLGFQXx5arKet5kNdYMTvEqchjzuiqRUwu/EQ8STBPFDG5WRd12V3kjGL2+s/fIY3EwHas/GFrBG8kZxKMV88PuxLX0Ks4ElgYaDeIHKxbxUWvRtBuAXbhOi7mVkvucOBuPguwT43btruPD3oLyK3KO3AZjULANsQMzm1esu9TtbOrg4MQWNZ9/7mUr900GR3q8977+5vs/0NUvvtAMFnil0N6DO+q0cxMzs3HfFT4+7uun474nXeq40WmoWpuZXVurz7VYFZovhmp3NvTCCzfU7XbM6YJ4g/tEmwYD/NBVtXcw0d17n+vq9Wt6+aU39MKLr2syZZdeUTEutLu9o9liop/95MceUJevXtHuhfOqtTumyIv5VDYQ6mOf2JRi4EauRJSzU8dV1NlICw+wZkLjYjLb3twwQXl+d1snB3v6/NbH2t9/YCNaJ8f7unB+U5988oHu3lnZPQUn/aCUd56/rmK61JvvfN1txIbU4fEwHI+Ez77KldfbWkWRCv1KHco/wqrROSb1Sf2fnl3JOMHwjatcfweU/qQ4BJWfS1H+yY/luqRElO3yPWkGtjsTL2Fc6Z7K5s7kXw7nOf2ABTjBldL4pZRXWoBSn6V6pTxY+HgmnHvKK4WV803fy3cUrXlP8Ulffuc5lO0jUet4qR/XHKaZpWfmMllZNKbzIhXbRxrqQ35n25XaXa6v2xI/EJ5+5JM4Fn5e1zkQmRC5wAX8xoULk14gOsLiSfkprwQ/l3UGx2g7+Sd4pHu5rizqhLve68nZmoVhEcIwXWp3STnaStKRG+i0z8AByklpqWeKl2DHd+bP9B6Ld/WoUwoHDuST2orIhW+EsxEkHQYYORFJGaRF1wZopXKB2bqdcdEgbtKlYbed0jFkOXlnkx5x/EaJCz2VwOc7BAvLiNsG/GPZhmCEfRDVRcInlh3ppDWHEgOgXviNJ6GIBC/eyqUmmPId9QbIhdMrEEC43uLC8pyrRT9jkRzuERzmmGeyb2XiyuZMgmFNKAKIP/SwrB8Et7CysncJYIkYEPjYnMkCImyhWg0uEcsvhiZZfBfKq7nyykJbeU2dPNNkttTesNAhtBCnm+uIECFSAV04AMScxPiAS9UAD1CNyCg/iKigqyw6rFU0Lc0bQIk+jFocbj9eLlAK5xRdO5ew32UI+RBGTfWi5kNKUygC3NTwnQiInWcz+17FFYx15ghGPAfeU7s43ty/zEHuB0wSYEA04GCM4rpQN1/l7joz94YIT8+nZTwof1/nlwKfdce8jxE6wJd6Q1XY/ATuRMfTwGWrYCR7rlqjabFuUUzXRB/z4boOWV2rWqb+ZGJbjV/0941JKITDVeJb1sx9MpF3oBGuahDJMSBZ2NOkxiBOF5N5Xs3UbDRVz9uq1Nu2b3Hp/AVttBvae/JI9frLHvxf3Lrlwe2BvgrsLrhKl3e33YE3b7yoWbHUP/7D+2o1e2tdpMl4qPuPD9Rot8yUPDra02R4pKPDfU2HuE2QjiB2fPqt6x0NJ2kajUybWx2EsOZwsfD1+4XGwxPtPb6nh/e/NJDyRtXK3o28paya6+hgby16rFam+uTj981BwndXt3de/+Xvf1P3HtwX6SazsTbynql0BgPWjQscPeKvrFK1jyUU0YNCXZDFWnGRyW4513gyV7MeXK0kmKaJD2QB1uwqR/2Bdnd2dOH8Zf3tD7+vH/3ND3X9+q4q1blevPmKhieHqtcheac62nuiB+O72t7CiOi2Njcu6bkbb2r3wkXrduFzadCfCL97/QGTwjQVbXiAOPyYtHytdQ8CkifESnfvTuKgIA31Tm1Y55Em3HVJpQGTBlnpW/mR/CjLgyfurHhPi0cgLRkskVhisispeqaZ2OlLGa/rH939UGcu5x1nAerP6Uzu/FKa1D7yzCJB5OnE9QoLHKxs/qVFkDvpWAhJl8qbRj9qqf7pTl14BgcYeyk8PRNOfQCfv7FIYCsn5p/aUq57akNIFyY3uFGpLNKW01FGveR7zx/P9GXiiqR0CX70Dxdl0la3N560Jcy4jbfvTseclLAxC/pkiLLJh/oUKNxFWJy9p3wTbNJ30nI5DxAgMI4cxh+Ll1hX8UWFZ4C4uJLKcy/powmPhl2fMCYgWCJRkHAWK+sl21yBI5ROFQdCLNUjwOVp/EptJA5tMDECsRgJJtpnfTC+uU3A1Od9OI1vBVRbSD/TJ6mhhrlFRBH+qZwYgfJTU1Kas/c1bOO8wMJKOmDnOkPIpU1JdO2RiCV/L+kfee6jTLcCvke4Qj4gy+ncY64WcWNmLs+aOYjqAm7RV5CNcAvYnQI366GZojBVqGZGP4R8aSscJAgSYEO5y2iEGGKJMctZMYijaGjKvjS1mqnBGljFTAs+/TKrVkA4YSm/bT2ozJwK8hnVpPFKKiD4GqGV4DscVLg/MDVR72BuqReYDwDz0FvF7lLNtpvQk6J+lLG+LC4NbUlh9daGBkPsoRV2DZZjzBjlcLgptUydDAe+UG/MmXCbw8k4E0jzhRA7BjFs4Dpaz9D4FAgku0XyAApiPsgxn5BMPuqegUDr/nQ+CU9CjcGddPFsbljC34QQMQJ4leb3lObsPc2vjJMapzkrsl6s50H8DEIU2oYSCp5BqkNfwIFn7qEPCuZYdKh3dqw5//jwSI8eP9HxoK/lZsv0TwVdzqJioglJFvQFPhSXcf4E5cxhSoYqg6sDdAtCg92Z1apajaaGw4lOBmM12j2hODZBzDSdaDAc6vy5XQ8wnD/C4oRwoRNwmDs/PNJ8EWjCYgY7M1BxDRzhZnAr51pxZJqFqdnQcDxWfzTUZndDvd6uZuORlbC6m+eDQrVq3jmxqEB1F/OlNru5j4aPRxONhn3l9Yqq3bYnIibBQX+sjd6GatXcCI+FcZBpMZ+o2UAPoK3h4ECzoq/jo6leevm6BqOG+icDT66jxdiECNsDZMksOXCo6JR4ZlOz6CGRNZmBivNijoAywXIlBEvIxDs/3vGnByuUjmcSb0aTCX1Embk0HPRNUWMCn7ozsXpgz/Cxt9J4utBu1tR8hlNQiN+WdxpRBVK1LDlEPZ2sUj3SvYykqV7rOpeUlol/Nk2KRx5nvxHGdPvbLpMdiUMQIzqfWBawjlTDGo4ucz2hR2LrDJxTO8iSPuGX6se3VO9EZKQ6Ep7icz8bL+VBOr4lAiYNbPJJRESKQ7yUb3pO5ZEfYdyJn4ga8AucgMYBjyES0dlKdSI+Za7gD3hlQTSMmMD8gsBdYX8U9YVSuan+vFNWUDQOnIX07ekee7rPibOOV3qmPYRTnsdG9PNEmwin3ogseMZ/U6pPuid4ED/lxXNqb/peLjvEO93gpW8hLvmws8ZRbYA/YKJtLM4WO/0GnCU99eKiDomI5T20I4i5iRP8W4a4icinHsCAe1mhP6sHUygs/KR1fU0DBILd5VJHu20JJ/TQgyEevwRLL2qRcE7Epysb25NgSv+io1W+XCYBsZOpuWsPjAyfQEzyOeVjXaPoeJbdPZftRrHYe5EPJZyurYh1QpiBncT6JmzRIzvdnFAfEw0kdqEhrYkMKgZqxp+JSusuQtB5Jrb9O7ZQQexkXo/7iH7iQh0jz6q2WQdtVqEdHLaAgIp2q9AVy5SpDgFrm0kr5T4hutSiBgeuojGK4eOgkM4wy+1ZFpHeFGs0VjqHVsDAIfQeRBlGJ5MF8nkRxIh11hAOrQDvJc5/IzzpBRN8gbMToWczPvl85jWohhsoK7Wz9CBCQ2E+bDhw8rysLMwtzK3cDWEWlO6DQUwU1bnoBGZl+hvA0uaAA0AU8ZwJmWDgOnRfrAz4kLKIQWsd0vTOfY1jZ57L39Z5lRM+6zlyYB0f8SyVpd2GQ1X1vKkap+EqnIIO8ydjghaiMoPZAUSUlUbDHMHJfK4Jjp3rmSqtps014OAX3GJcZtWG8YdpCPgkZfjKqqbat//df/iPaRACCyYGjrenSRvgmuUFJbu5qYuXr1q/qd1u+FTB0cG+j8VzQo40rU7bBBZ5DodDT+gc50d0NB5NtVygVBeO+rVaDfX7R9q9dENt3K5cOq/dC7s2Lnn92k3lJgJQSJM5KUWB1/mGPVF3e5uaTgsdnwx0fHQgTBcwWU3GIytOsshArMA5q1QWymq59p4c+tRbVmPSqij3aT/izTQtRmKX8cXtT/Xw4R09eMCJtIqmk6muv/yiuVvnLp532xA3QIFjDgE+aYZjYbuVCJPocDTwxAbhSDmz6dOG8BLSJBijLI45gWF/ouHJieBYjUeHGg32Vcz6mg45Po7eV0WT8dQ+bTiZgEfmYjLXJ3e+tE+/vcM97e/vBVZyVlWn0zLxyyArLzoJmdeTYUnGfxoWCAzSgXzUNdWX+hMvTUjBbs7pApPySPdnjYFyGPGok3+liZT2ut6eRD2TnBIMUVcBYsuKnXFXk/JJMOYOLlo0Wtr5kC/t4du6HXFRTe+pjhCn7ORYGDF4hjycdwYsdYSITjidFlby5YLgaeSn3rUTTLhTDj8maNJB/JhojpMM+MtiixKqCSanQdQ912QytsFWuFeM0bBosuiySJ8uvnxj0FNOuWzaDkzC+DglComTrvRMnrTHeLNW0A279RSH/PkOnlJv6kDe6C2lDXSImzibgUgkzHN2hH0qO935Tl1TOSmcu+vDHa4QmUQcogX83DfOP7SJRRd4BI5ZKB8idKmgUE2dWZkNAkcOcGW8U37ClbAhDO+Ew8rnGz+SAQvqnO70a4If8d2W2P/E45RW4FAHjwHOxNyvQPietYMWcPyUqFzh/iTiIkrjtmcU4cHaaPvifo/Qi9yYRNyxH+Ey1xactEgn5E9d4dYAtxAn3cHfuBGx/jKEROS8mmsAJyDo8rAzj+AMebA4O98AJ2rovnJ4yj/0DwlM0NvnXlASRycKYi3ofa3UWOO4rPAMyyIwogLHx/o4dr2CiI3+h4hZmstj4sbtYCbBoCkK2pyCC0SF7WWz2NKWYCbMrjOU5d6YNmq5mtOJepnUqVbUrUrdrKoWG+GlhDp2ayX18kz5aqlOTWrDfVqu1NRKyFRQCMAWfbOy8r1bqahTqYh7FyBPJ+pk0majqk5WUVsrtesVdWordUBtOGNs5iGgqjXNGIceEivN5iufTGWMLNzvcfvqQUKbGSv0PLgeBo5DTbsBA4iw07nDHRjn/4TLgYRMX07v6/EZCVe+pDCePQ58D30eRmkYu+tvpKHvQEIbOQ0MnEYeuIEYbkZ3ejgaa75C+R4+nge/9Y/Qw25t7qjO6bflSnvHx3pydKg+c+tyrgknHrEHl9ySwVmE2y90j+cq4mE2s8nsficuKKHxYdFKOyPCsFnCQtHqbGiFzRTVdPXaDe1uv6ZHdz/R3/3or3W4t++MX3nlFdXruY72D/TgwQONhyOdP39ene4WpWg4HKnb7enq1av66KOP9NP33jXQzl9/VZ3NDf3Dz97Tzeeu6V/+i28rW1bVbmxo3F/o23/6X9kEwccff2h7RXfufqnjk6FZj5ywWywKn+jjdB47he3tbU/ULDYAAqCxaMGeu3LlqicyJvZmq6rZfKLJ9ETT0cjK07hqePTkvlrtc/rG17ZUzKTv/+3fqN1oehReunBZeSVTAz9404WWxVyrPLHVa67Hnbu3PWHiZBhl18oCwul00k/wZZHkh62lyWjiXQ/6YMDnzpfn9ejRRx6oE+B4bteOijl5+OjRE2W1lupZSxd2uuovR9rcburylR3bmrr34JY5fM/dfEGdXlezUeAwlRE29HdE0WcsksRNF7vzNPmHyfp0sSMfWK6+e8SlVKf38iA5DX36iTheVOLCbNxLLPVoifvpFKdvXqgi0UU6rlRmuqf80jfe6ZNA4IT6l9OSZ1rkwk46lHc2Dn2J6AT4pDy5Uy5h4B/v5fzIibCzaYiTCCa+8cyv0wnEiBdFJtuS3SnKQUfQKxKmnm1ED45TcHvgyS+KviBgSJtgkOqRRGLOK/bh08+BQ0H9wqwa2su2NLWVvIAFxBI/zHpQng+UjIOOVmhfMEEB3LmAT0Ib8kpXGT7AItWHe7rSc7oTnuLxTHkBxni+B+ineOH8CahJ03kw6ZDyTW0iPT/euXPRJn5pguWZtlCu45huC/NoSg8M6Efgw0VcCAT6gvQs7pRBHX23OD+INKk/6biHtgQRMOWTJ3k16k2nS3mnOidYgCE8m7EANzNxhOJ9afEWnIhA5IXTURFWpFtPE2BTeAm6LulDgJEb5z+pH2PcUp/xObVjTdAuwvyUcJXlm//UGdkEOse1aC0c+EDRcmdcLiBkoMiJb65dqAXKusAB2DUbPWxxBPtXVTj6VSGGrWIVfIW5gjA/wylCfMfxf0SLiLfwUj+ts7FaWawz4igaa6KCGxk2O8+f21pveDjBSt1WtVC+ietFoS4Sj9ncEhhr9U7HFvmxGYOA80XfAG7Gle8hvNuuqt3rWtd0NJ5qNCt8Yg5dJOwZDsgXIg+aAt+JcIbQU0LVYAVsA96xNeAyjhl+6EqhOhKKt2SJU3sQvDYzwJJ3SriGWCF9ev5dd/owopdJ7tPRS8qQ9+8SyfmUnA8usRkM7Dv6PmftrAd1ob3DE1WrDTNU0CvL8VHZCKLzwWKm/SdHOhr0NefUKsrzHJSp1tTotNzPpziJWA+bWMFHIzYaB+PBenxhgcM7hbSDoBmI09D490ULGy0NJux0KzrXa2g2H0nzqT757HM9OeqrOOnrm9/8ppU7mSy/ODrSjRs3bLH6za+8pVrnvFloLPbdja6tgO8d9G3baDKZ6Fc/fVfNTlPTo3299vwf6fbntzVfogyXqXPlpm7dfaij/X09PsC33IkGo0kwHWOF3ZZqs7Za9bADHq/GFgFyeqHT2/YuPG9sajafa3Ono/Es+sOCVb5g559pPtnSzauvaFmZqdHM9P6H72urm2s6OtErr77utjdaTWl6rGZtW4PRSFm+oeNi33LSO+/t6er1K3rltVe02mjpV0cPNRsP9ePv/oUW06kunLuk1956UwejY+31+/q93/8DXTx/VZV5obzS0KQ/8QDo7uzaPMJndz7S/QdPVJwsNB8XqjdWOtBYeY6/v5qu3Xhd+wcneumVN/WHf/AtTTucljvQj378j+q1W/rxD/9a3/j6Ozq4d0svv/CiupdfVKsZJ9VFJEzgksFps3g1GMFkcDPJgOQgEJONF7a8bi7OAu1iJrwsWIy1BWhOWTY5/RS5GmmujAsW4cHEfJgAPXEHzFojIWGeAFnM44JOFMJBv3oeTjO4btavYHJksgy2Q5go00BkPnUZpTscMLgA/FKb4ErN4N6glO+Tj8GQoNN64QqnRDz5RV92Id+4CLDDZbVFF4WFZ7GyLpANz8UFCl0y5ObUm3yAJc/UIYUB5/Gs0BIO7HisZh07MShvj1WrolNTaLkIxh1ZHLIFsF/Y2OpWb1PjwUiLYmx/c3BvsSeA3SWouFAWbOk8WrzD4nYkPkqL6MIi4dQ/UfHYSp8Bqo08EG/odrBQM8G5vyJrguPT1J3dGNybXjv4c0TMzOGJGRM1WQG6erAsTF+QB41FaTdNWPQ79U4/4nAilbt/thkTCZKoB8Wi576Ji3EiKFkA2EDZmWbEOW4sH8xxplQQLS1P7WyFMgLnEHmJDUWugo4ndQRvmOO8661nKjjyzPiAI5QM2EIMUxB1xtdktM1F3nB1phyymVZU68j2X8awA7BcnTUty5lPyAuCis0g4kS2qSgj4/4k+EiDk4A9Haw/Q/Cmk2OBw4gOTxDfAvd8Dg4GBXzeUaB1OwPtLIy2Gf41Fmpqju0i+oG5ArMoAWdokrlw3AN15zbCkUmEFHHou3RRTmsVDanaBEj0p7da2Acn3LAex+/nxVr0YyO+Vbi54PBC9fnpWgQXxfVHDDUzvet+pP9RCGeMISGhPYQBv/4YNY2asJMEbeL+gIvTyG0Spj+bqVVZmGsDUbGaTS07q+bAUNqC3zCe6nwHZeBQ741mod1VQ63JStd32zrXzrTRzDWer3T3+FjLaqbB8VzVQrq62dPGdler6kxzzTSZTXT3IcTOUpcud6Uqpm6W6tYzbXY7HkujaaGs09MM4vnCWDcal5TvLzQe9DXJpFG20MlwqXu3pVlzqccDaZlVlEPsFAtztfrTQoPxSsse9ouqNt1T4XQfp8sWgK3qubyP66So4A0Og70MV0zpMGabKEJ7rEJsRNMm1m9i8GDUEw54UEr3GIBflaigSk0ZG15OIzKvLYMaAZutvAJnrKbBYGxmQFp/ZuAcBF0WOVvzumqRy8ecOqtlGqK8325qNJ3q4tGRdjttPVmONUJydO6C5nnPakST4UyfHt4NG5Mmp+XDxgVvHuAIaxrW1bkaDQjllZqtltcGwrB3h2oR0jI8ooRtXsLueKey5Su9j8fDYMBR1UCI5A394R/+scaH+67I44PgLf2rX/+GDSq+++67+uCTT/XCKx2zT//sz/7MPuC++5d/qQsXLujmzeum5g+P+3p8+6FmxVi/+uXPXOl6oy2UxF9/+Zr+9//tf/UgwM7S1cuX1B8cazoeqCgmNo755C7HAlcWjXXqQcTBoGjCWWo0dLB37PoxkdKWpFNABxG2u3td73ztLTXaGNjr68nBE6Zey4y3N3d0PH2so5OB3v/lB/r7v/97AYetzZ7L3tzc0M//8R+VN35PR/3HanYaeuO1l61o/fje5/r03m2vEw+//1Crek3dnS2Nhsd6WCw0Pin0wo0XVW/lJiI79abu37+vk8MD4RT55MmW9bsGk5FG44lmWAJZ4aoi15Vru3rjzRc1nZ1oq3NVb77yDZ3b2tTRwbG+9s7vWZHxgw8/1Z279/Xn//6m9vefaD6de8e/0d0wYYIxRNuGjf2d+rnc9/+UZyYlEC1dKR8Q0ki5FuOEI0X8MAAAIABJREFUhbYclzQp/rPC+ZbCUzzSpLCzZZbzS9+YdFNduNPnLPxc1N2L55l6kP/6BAlbt9J1th6wcL2wRavRnIjhsn+nyOUgP+JwJTykLlxwGcwtmC+8eyQ9CxyTPzspNhWBm8COGPP+hebTYFogLZDgK2b9Kee0K5hwArFGWWfrTVzCEMGEdCUOUmBIOHwwGDoeswJ1T9AIHK+qxtNxhGPgmiRYp/LSnTLSlcLSeyg/EELrekX8sc+/GLEcL6X9nfe0g499TB4W4yZOi2F2Wjfye1Y57q8Y10R6hB/xU19CbKS0xgl00tyfgYggHv3KHRiAh/g2Y5GgXyE2GJd8w1wB+dXQnTCBHggxvlmE95ToNUCBb+EX3kNdAg7QdxCQFtvBXYnwpRTwyqwG7ubahDZBnHDi2ReROKUGwcU/lxWUdonBO1e680w7LSKkD+J3ymO7gdiL4pC2oKdo22qGX1CKps0kYXyB1Ob6YK3dBF/Nir7OMp4CduGlP7Sdq9VuWPfTVrG9+APTwJGCUkWslVtElsTkwAvdL1zaVH1qrtPItJXX1QD5q3Nd2u5qJ2spn650+Xyuja2Wqlt1tTo9ZfNdaZFp8PmRdDDTzrktNXq5JouRZlVpe2NLO6/O1D8J4vbzq13Ns6Wy3VzayLQc7qm6nKnb7VocOWp0VBugjLywagg6x1vNTNvDperLPc0OC42woL+o2f7SIsMWET7uaspWuFJhjgu6OKHPQt8BG8Modm/5uQRG86WIcva78wIlktK/GYPkDdUMUY24HL0pzGWEQzxQoOCh9fxRf5uFQyHgCbhPGYwP8uadk+iVZstEJvOUOYMcFxxNlXeW6nEKHKYP3KSqhJvw48FYw8lAR8djr3nVTtj8kx/lUD7l8E45zWbD74RDG4wm48glz7Qy0R7iEfeZBFMZWDyjL0FkJnaosPl8qqzV0VfeeltY1373hz/SJ598oje+8nVP7K+99pon0OvPHer2vce6dOmS0zM5IKJ7/fXXbekbFyX4gzs8Ptad27fU7OT62Xs/sl0Myv1i95JNFuCwd2dnR++//0s7Bv7qV9/SeNjXL3/5C1vkxmgYeiQAY9AfaTgc2BIoAChmE03GYXHkO50BoURdmNC4P9m7q199WLPYD04UJ9Y6vR3dvftQP/j+j1RldzCf6fPbX2pejNTIqrr92UAbvY5dv+zsvKDLF7f0n3/w/+ijTz7UzRtX1Ws1df/uF+q069rc7Dh8kVV1ePJYP+u0VIwW+uzjL3Xz+gs6d3HL8uWXXnlND+7d04N7dzUdnOjw4EQ5Cr9Y3jB3AptAExVHhfaODnXtuZvank30w3d/oHe+9vva3rqg89sX9Pz1FzQuJuptburRk4f6wXf/0twkiNQXX3zZCAJigDDNRm65LwhEH/PjSncPEof85j/AkPjAN13pnXty7MpzKifF457Cy2Ep3OmjDgnPXKlOvymvlE/KN6VL93LehAEHh8WEtMNhpQU+lZnSpjvhaQAmXZe1XZ44ASAKBkYQ8aks0qfdzpLZe60nEwYy8bBFRrr9w4OwK4a7Bn/EPPTI6fCgZyMQiLGwtaM99MXpQKed6Ufe1LvcprXek/Eg4AJleYef7ACZgbWwoU73edTXmRZBpAXcgAX3MqytIQEsWb8s4Qn9CAxSHVJ90jvpU34c/XZ46g/q6LTuBU/oPHGdzYd38uFKdSIMGDD+eQ780vA9xSnnVU67/l4aJ4GYhXAIMIZry2JBuYidErxTPmWCyXVYIhbBeC1czaqWkSgF9uQd9DdIfXpRD7haiJ4gqMzwsagP7gCn0+JGw+KY03FtWLj9oTNohkUxJlRArchtgmhyP2aaF+ARZcd80Il0PybCKXwnDvAM+SV4rrSwSX7EPFHvzQcYIpEGPwN8hKvFMweBEXHDYTNhFPqHRRki0eLEqGsLFw0d0ZKkOBBfXq2pGz/G0dxGJVmlEV3B5QNKy8iFbfj0FbrPmDhgMQ8cdQ6eQag1mku1tdRmvaYLnbpajZUuXdxUK6uoOp+r25xpVik0mi1UbW+oe3FXtWVLlcNjFQfHal7YFspNGAwvVgvVL+eqd7bV3T/WyVFf04/7mvSW2tg8r8qLufK8pR4iuF7THOONSlf6ciTlM9VOMnPWsIcIqXBuq6X9cU390UrTpTThVCdie7vh5Bg8SunhtCLcXxz1gjv0UbC3FMSfp5gVx1B5vND39G0ctqRnRIFBHodx4xGkUoHXaNOg6EyFAe9DVvBNQSQ2EAxJCGnwHw416y7jBBYg4wNpFshQta4oXEvWawieppq1ulrVXA02EgupffW6jouJRv2+Hg+HOirg4tGfuVq9rhYaex6ljYlJksYsZQ0HA89bDfQtKdPi2rrqzaap+eo0nG6kzr9GMK0nhAhB3vNGFgZuZC9jbwkOC7aAMJvP0flWeyO4NDGRgjHMrk76Y1VrDbW6PfWPDtVqd/Xo4X09OTjQRXSB8lwYwxyN+6pmVXXbDa3mUHd9nwLT7EgNhg6DaA5zMnAEEKVgAoCd2bA/FCbgQQCWCdYSlGQ5FkqaRbQuzuBnMHPRJp7ThFmtjDXHvDpOMhfBdx6KmBu9Tfuhqme5JpxgQw9rcKIL1y5p1VipXsFZ4kR5xsjCsOZMtUqh2Wyo0WqiWm1hVzG1bKnNjY4W1aXGk6mm/WP1urva2uzq8OiJLl3rGbFXsxPb9GjWpf2TI4tRKhB4GYReTcf9IxXA/sp1FbOVnuyfaHvnms5ttFUMTrR59Tm7c+l0NjWcjG3HqeDUXQ35Pa4sZvG3sPx3RjiTTnQNAVzO9r8nQICWFjviBDCGSTkuUilduic4e9KNi6ThH9Om787a9kpCGeU+iuPU3ADy9WQfWf4pHum5XM8wq8eQEMYLhD5XWrjody4Wd/Klz7lAD94pl2+poWkHRRlhESFGuIif6pLql75xJx+Ii1QmYS4jwprv7KI4uk44k4nvlWDBGcIW8/6wsBfVmVbzlWarhRW/qbDTI2al/pWaDbl5iWHhsh+Vp8ujfOrryWk9FqIYzoRjsPjrFRFWtQ24oUGKVD2KXa1cyqQZ8IW20Xbq8iwYJHgkOKX3dE8w5Hs5ztn3VPdynJRH+Z7SpXgQML5oA3CxCBWbPmHXi/ggxU35pDx4Lz+n7ync7xF/WRzMrQsfTSwZ3TllCjEQCSJzi2w4ED4LhxYCZ9BETxXRLjtgRMTB+Cb187F58gm0vXf19CG/vAZ+R9hFbtpabyWOm/AeCE3WIrP8IajNfQ077oBFEUanKB5OUsWGW1/I4yTo2XjQmLNKS9xw14Un3v2LdfKJLA6QrALhwmLOhdNZ/I4iJbXtH+oEwcZ49qlRxmRQLQ5EEKI4uETo7oBzsf6MT3DS802oBs811uEaCvlBBmn/cfQVcKUK9D9kpomNYKzReOITb1W1ZgUqgZqNBqp32mo3MQ1QaFwZa5YVaqvlcvGf2sTsR96RZpnrZxHfZKhKEyIhcHAx81JZNaTmSlmOs+tcqzleKArXdZaPtdrgpHdfk8lQjcquBo2+qpsVtZZNVfeXaszq2CfXZidXJ5tbYRzlcU5EzirBuGXYMMEhMwAYyr6CwC30M+LesCyGvgjjIDyH2JFT5Akgdmj8kODsvvE8CMELER+EetYvK9k/8jhfj6dYF29mmDvCXII+HfMlxCyfGDMNiKJGO9h2hKGBehBrfrulSq2uSXtDR7OFDmZLDecQpTXNOVlXrWhaWXpjQT5pHIc2hrzNBKqfzl8WSWZsQJYm3ME3Tksy97GBXRNMNKZ8ld95DrsieaHd3NyyTsytzz81Z+nDDz/Um2++qXv37tm1x8ef3dI//+f/XONipu1z5/X8889rtXpOJ8dH+uCDDwwEZIKfffaZmg3k/1NdPL+rxXysFta6p2MP0oP9Pe09eqwX3r6oolGzPzX8/aAUPRkNbXTKEzSyURaleRBTwOKdojU/n6vZ4jhhHFCLpSaj4JeJSZ4JHguvKMreuvVp2MWL02Ubeuedt/XNb/yBLZM/np6omE50Yautj9//mbY325oM5zp4/FDFZKSDw4kOjx/q4PjApywOnzz07qi/d6iTrKo79+6a2PLiVhQaHOyhMmg9rAf3H+u7//mT4Ph0sdD1K1d1/eoN9bot7b75utuI7xt0RHbOXVOr29FXvvqOjvsT3bp1T9/5zg+01RnqvZ/+Qu+993NVKg399//hf9T1q5e0WE6ET77p0SM92tvXvduF23/9+rGuXnvO3EKf+IssSvo59TtwTc/pDn6U45QRrxyfeAk5mdBJw3s5nzKupXzSvfyNZ/JOP+LwnBb8s3HLeaRnRA+pHsRP4eTDxaBxWLQ/s/4e4ZHKOlv/BAvwjGf6l7To5/iKRAS7Gb5THndwj3gpTaPW8IBksp9aR4h+CDpW0zHs5WHYsHjBxzgbRDmy+Jldo9RyFkzyBjYMaQigUAV8L6WLMtPvqbDIcWIX5wWfhQufWeZOnHJimHFTnZ1PNE5JuxKxRHi6iMu7iQLSxhmb8PQNQoD+4SKsfAfuTh+bwPNpaxx1HZ9v/Li4pz7jvZKdtjvlGRaTsGimdKl8Z1L6k/Jz2hiemsk3xP7OA44POkdRR40wFhUu4MMcyuW4Ea9TGFajLXKCgYhLBggqH+Gqa2qCPrQBePmKHCw4CWzunCeiF1MAYcwRD5CCA1blgrMST2RyR9QG7sIRDbnSDya9TbggTiED0ztRtOs8QS4TJQHJ3EbqlZgVp1V0f9VYvKwrHQiGGooAxDFuoEtJr+LxIfJFfecdXZiKGmHlDNxVtC4jwUaypNOUOBnuV+NJ2PgwJlpRp8kOhl3loGmDWRpcadQxLYNFbC+qS2VY+K4s7IMvr610GfuDi0L1bKllXWpudXT+9RtatsYarcaqf8bGQtJxX+Nf7Gnw4ZFPZRf7M+1euKbieKC8kqvWqKlRzbU8WapWmSITVBsTMLtdNeeZsqIiHS3VhXNVaUnbPTVzNisV619l2zXpbsXqHpXjTJqCE0vrLTW0FGYFVpy2hbibY+ByIYi4Je1KPWzYoZuFWBo40Oenm76AXOGv8ddcqdP3mI11Xx1Kv0aCNRheTcQt7kuCDhSnOL1pMQGMqSRiSjilqWV1jcB3OHu4pGHuWgX3Y8Y9TihPZNuH6AtWmk3VNreVnd/VZGfbOoQPHj3Wcf9Eh7iKogxUbVBaRykeG2zAKBonTnMvbaNM5v7mdstrP/FNFPmI5crEK3i5s7GlxTQcTKh9+9/9D//x7ERx9t12LPJ4MmTGwF7q6PBIH334sV2MPHf9mu7fu6fHjx7p5OjYIrWcEzmVqh7ef6BXX3/dE1iWczS7rrt37+qjjz/yTmpazPT733xHWxtdHRzsmd1PGBaqUdrG6vZoXuiLzz9Vt9O0Ds4vf/Fz3b5z23E5Unju8iVdvHxJ21s7XkiKaaEcGwsMQwZyXHBpF780eXHkGZ93LErom2AVHOegOANldzOejPXzn/9MF6/s2KZGO6/pYP+RRv1j6zGNBn0bBRsORnr8+KFtzLSamYkrTs+x+DSxmN7p2BbMuD804mz1trTR29JbX3lHX/v6N7Wz1dHLL72gYtTX3uOHOtx7pMlkpH/1X/+p/uhbf6ILu9f14OEjTedL9XrbOnfhsm7ceFl/+Id/otff+Koa+VK379zR/sFjPb73hVYZpzvQwZrp+GBf7/7wr9Q/OdHuzrYV2ljQu70NNVsd9wvwAIFY+NIgIYwFIsEsDaT0Xr4nQiDFIY90pWfic6V7eua9HIe8Un4pbvk9hT3rTlgKf6r8uJiSD+0qXywY9QbHhsPOlLqk+jCh+5mJ+Rl5pzYwAbiOEX7oxxh2sTx2J5TLj3z4xo+L/MP4DDDDLx2Dmt0mvhzxzThHP4HjmihiRjtGTALGb5TX7fqA9ImLGlcu6gyXKRJn5balNnJHsRdlcS98LIwmzOI7OgU5cAsewM12t55NYYei48lIeaO5blvKl3amfkvtTG3mWwojPnBJ6QgvfyfN+gCKUz39PQSV+qyUPpXhY+kQX5EAoyxq4DqCf2fSpHTciUP/rvtujROhDcQh/wAzAy70vemHgI98x34aCq4Qj/xsoiKaqphF3SVzPlDWJi1EBnCCiEdMENNxd7iVuqtWRUCMFPzh0ZJELHEPm43A52Hh5bh81c5WuVfhWJEk2iIiX9I4/8gVon0Qyi6f79EsgzlA5jFTN+ZLSzP8PT2nO/aO6iaI0AGBuxRwvlIFh1e2RA1nFYvf2EFCiR/jjJyAgtuG5W108fgGjCCs4FZhT4lDFhzccW8Y5rQWyiHcT58jseb20bG0k8YzbCAqwlqByY76aqntXNptStsN7C1J9UZVo2Ku0XSmrDnXtdeeU+VcW/V2TXoEPuWqzRpqFHUtjqeaDecqhoW6DURCjC929RUtZ7j3gqMGsTJXgU7ZrCFlWOmeq1qvaFnMfFgiq3WleVPYHQD+BvLJRJWjJZreUn+mw8MjjYuVjiccrqipajt9OHIGE4JPOYxHm4wxXQeRaAMKa3tLCx/eiPOwAZlwO9yhwRkzHqOM69JcSIwwPsF9/gMLNm/AFzCfrinW+4NXGOe+rAo9kGmKyD1SYsGNDdMRm48g7aksappygKa3od2bN7X73HMaZJkeF1N9eXisRydDHXPoBDGrmbKImTgslCvDMfN8boKJ+jO3Gr/jJgZ9MNylFNFXJGOdE/AQ9Ij+spW002prjk865sKAMb/9L1QYkx8XCwy7W07kPPfcC7p8+bJ9waEM/eYbr1lpigp9+MH71l3a3dnSvXsPfITy2tWrOjg40BtvvKGvvPWGvvOd/8v07V9/93ueIGaziXBKWW/0NF9VdePFNzWezHTvwSf2udMfHOjo8InrstXb1gSxbo7hKk47NNXbbms+m2o8HJhAgaqFk4VBTNpA57KWJ3TAOijAyesdLRdDO+RjlwdCfHbrY3PM9vcP9d7PfhAsg2/07FgY1y0MZjKqVTNdu7qj+w8eaNA/VjYONqzyCqWjv4ORSc5T1dSGjbiq6vDxge4/ONRRv9ClazfVafe0mo20vbWl6eDQZXEE8j/95f+p4+FY/+y/+BcaTQd68Oi+psuRslbN5X1r51/r+eev672frDRlM1hbKd+s6Mc/+k/68P2f6PL569p7cqxpwSmRJp2nRw/u6fD4Y02mC72Fr7nOxhqB6N8waYZJOT3TEqYWfrTJ/yKh4ymHkREXfz/EP2mQMTl7sJGPianYA3G+IigtrgnPyvmBEyFdGLipXgw8wlnMyhdhKb7DvY7Fws7Uk3hp12HkKGW0ziNWl3IJSwOeqF7s47ncFJ94rlOES8qfMNrHbqecD0q+hLdbLRXT4FAX69TmTDFwGdRFsNYe6hB0W8DDAm4T8KugKBnaCDzJv6zMnuqcYJfa4jpHzhqsBC/8tqwc8qCN1IP6MWmTz3wWdKsIo27cya98OX4iwKkWG5fEHYnHib2ZWYedlhfqfopTrmPETcpI72efU/lnvxfFqaVz4pyta/m9nDbFfVb7SJN+zInpIsw4UdIfY/yU8+A5cOyDMioEscvCnhfGEm1VOugXWG8nKYkz4SAqiBxKFhkvUMxpwNh4wIIWOApuC/i6ChxQykQ8Q1wMR1KPOocK7BMtEPABFmGBDWwT4BX6F50ilm7njpyQLrLxxKib9DQKRIKtokZcIA0vqKgz49lMUAw9Uk44huJTfszPTlNgioKlF+KUVZgxuAo2g92WQAB7agGQcYNAdUgPcUdlMZETuLC1qFBP5KUqeLa3T7WliaNznYqe327rXLOixmKqR4OKHeTSTTBd+8dTLR+cqDqca1abKK81pHEhzQqLEBFJwTWF8wdhV9tsqTIPdcwwtjxF5FSxmG4BBw1WWauLtrB0rqOapho82VOT0+j1uVavVlTpZlINR9t9PKOpUt/ScjXTENM2QM3cZQ6hIkIK9p/Aqg79W+UEWyBOPTeYvxMEc0kvyQgY/4A3hlgc0yaYgGCaRyPumxsdgQ6szVBaVSPREtaMgEOBQAvjP0qrvA6HDQEcWl/u13DoARxnzUbHubl9VZvdtno7u6q2O3oyn+vz+w9V1CqC2KtV64LLnny4FsXEttmWi4mtdjfrgQPMOAUfyJf80zgaR31eE+dILzm1Oim0mjJWVvry8YHnQBgsv0YwkeHZCyJiMokNaLaEkUp2SEz8zmQlvf2Vt/TjH//Y70yiKPr+4Ht/5Qqev3Ldd462o/T96isvCXcozz//gne2H/3knvrDE+2c37HV0d7WOR2dDNXo7Oh4fKjDwyduJONudHyije1d7Z7btkI3i8ajR48sGnzh+ee0s7lp8waHTx5bfLjR7Slrh0kdfZDJZBJ2gJWKCRMmDeYLzKePxwMtKjMb5jw4OnTcTrel6rJQMRroyWRoDhccg1k1KKf1BxN1Gx2XOT0MgMVSNw4dISrrWU1Hhye29trCRPtkZptLsxU6KrAiM/39u++qspyq2zA9rnazrvmyof2DR+pP5/rHn//Ypwq/uHuiR49HunLtkr6481B//5OOds9f0r/803+rrFHVj370fxv+eFAZnhzr4Al+7LBVUZd3sau5Wk3UFzNByII49OX29s7ZLnd/ebJicKxJzDABPRtHTokUYMrlgceA+nWUWpdHXsTnngiK9DERRO6jElcmlZ/uJk5ieaRNxEHKB1xl0ac+aaCQ1gtIPBlBXBY2rpQvMnAuH/IujQsvRJ4gAjfMC6QXJqaZQESRB0sQcRkP5TT+Fv2KUS8GOiWl+oGjKO6iu4SV/cHoxBsV4thuSlQGpy3ssDHBUa0GtjaLG/lwTDiQuM44hgUuIuXzC/FO+82Vj/UwMQMs2HnHY7fEp75T6ke7Gg23Ddsw5Yu8U586PBKwpOHbb7r4zlWO43yiKPA0ZTBWavEUeQd0+7VsyY9fgdHXklg3lZG+426GK5Wf7tSj3BbXK9Yx5UHYMp1EjNxDFgaEsuAhi0qtgY5lgDd38I6xRzlM4uAPu2nio8+Dc1dwEVtWxEW/DVLCecR6ouyNpWeUa1ds3nxBBOEM2NOq84fg4tg0HH9zuJjscKuB7pMNstY0gcsR28UdooKy1n1onZRTbnMgmFg9WV0goML4JX75Snlk0JPOj+jhyDnH1INquqQC7lfQkzNtQ74AEI1ew6sWOE3ecLBw17REgduMUcwuBLxZ4zswMlEeiLq00GNjidG8oFNwI2ICQLrSbgQRKJz3fKErGx29dG5TFxsrVacnunt0opltPknnNnJt0ndHUy2HE+W9qor+sSoF62NDq3ZDs8rExAUcCuEGZQuXFhSNkvJCLQCy06JgtZtzrT48UiXLdTDva6eB4nFD80cVm6Spzebaa890/kqblVwn/QNlxw1tLDbNTBiMF5pzAo4DGXD6VnXTKOhcYWE8t9gz4A4NXvdzkLN6bg9j/XR0lfvwn/JsXUAzwIJTXyazILUN5TEnEYAI0ErccfPFTo85bBoNI0Pohx6qqtHOdfHiRa97lUvXNSkKHZz0tffggQmlWS3XButWpaqj/kFoFycgbSZgZmOUcJcgE30KdRY2oNAs/JhjPX8yDyMOtx4dxOxUqyna+ZwoB+8yXbx8xeMQe2oZu9AwSAJQ06LBoE/AxYcJIi52wlB0m1s9F8iAmBQjfe87f+FKoGvDBPCTn7ynf/vnf6ZOb0O3PvtC/+z3vmULwBjvOtx/pCd7R3r08K6OILzqNbW7m1be0qqut998W6PpSM/duKnbt35hHZ7WohOOH/aayjer6nTb+uCjD1TLGrp6/abGJ1Nd2t3VrQ9/pT2OdyKzbDGIV1owMcwWtqdQzAMgQQL81lXyTHvHhx5AC4ibZlO95pbmKJUrHEVFGVG4KqkHGw55o6PLV3b1+eefq91qK6stdTKeq9fbUW8hjUcjw2AJNVurarwq1GmyYM+lBromgR2/ms11/PhzfXD8wPwbjjbCSRnOVpocD9TvHytv5mrgt2j/QLcPD3Wuu2Fdpo9/9g+aFRV99tNf6c//23+vm5ev6u6tT1UZT7UYTVTDd1Cx0ublLR0Pp1otA0fj+vNf17UbL9u5YHe7p3yjoerGTMtJ2LWmhZ9+T5MfEzbIRV+zEyAcrkaKw6KFuAauHOEsBCyqpEM0ymW7TWl3EgetJ9M4z4XdETY+sEezsIgg1CUcpa1GX2OUH/KuuywU/6kHPxYAxBIsLKT1lOldxNIiKxYXdqzEBc5c0/nMbVrOgxE86s9gYgKgzSww5MsaT7p0Jdjwzvf0jTSkx3grYaSHSOfQAHl4cpgWhiVwym0BHBc/QccJ8RaDl8MBnGwpVjNNR1PN+33vdCiL8UU9uVMGu6tGFccN7KQhqIADrWfqYQGrqNasWXyNSIogROqkh29PP8wVOFyM/aDgzgmasGiin1Bb1O26BwXcyRDjfoiv2RFL02GhRr7QFBMVZA/xUa3bTQ/2n4DHeN63N3HwgLkTC7pM7xz0YFORj3wez9yDOYq4NZyahjtsfPVDH6zFVG5b6I3AVasHH1qRkwI3gnZxuf+oEwSL20dn8iXgDTDMvaLD+MBlEkQheFSzjo8n1goGPYLNH+MtHOOIS4Zj5HKiU+a12wYR5yYoWb3wlUafgZdYiceEAMr75IXRTAhyxgtEBKeF7CjUJgeC7g92mVZZwGvP19Vwogxr1eDiFCIZY4pVbIqBZ0GUwVjC7RIaJG6PiWuUxGsua8wxdbhMBVwB8AWUCQSg9TkiZ2ijlru9xWRgi9JEA5ereUPzGYZJRhY55rZt1LDJC8xeNPOmPSXkjZ7bPinmPrGGlY6q5upkVeuwzlE6rdY1mo1VzSq2R1SbLdRFVDYpVNve9HhEvQGHskgQNtptjYupWvWa+nZhghsSvDqA63ASgnYOsMgrS/W2GmHOaLSsJM6hGHyLMt6w81RfTnS5XVXua+EyAAAgAElEQVR3udDl6kQbtS093jvR0VFfi0ZuczrVYiQc4cKxOZnP1Kvkmj8cq4aOTh1bcbjcgf+Dc9eVVq1c2ulotcOyvdDw0YGazY4my6VamqvaONaq8liVN3vSQOriRqw5VHb5inZWXU3vjFWpz3X+/U1pdFHzxUjZ4UrVoyNp2FdxOLLo6OS4EKOxjncLxk4z18mi8IGldnOlTYgI1TQYhbnBmyocUi8wClpXr8J3zN8uOY9t3IBE96lG5g8LVKFg0TcM+khW4LedspUNe2IfLIPosGgflzM1Fcw1nGIsUMSuqNnbUQ0uDcZfqxX1Dw+tG5RP+h7skzmK9zXtXrqq6y++pLzd0XA00cdfHBrfOByDsjeMFxTnjw+fuJ8ztKGyTNPx1OvPxXMXjC+jwUhbGzsaHp/44FCLeRmF8n5fTe7YvWOeL7CCjn2nmqBh+J3b2tWFnfM+PLas4atvriUbmDBKnv2XAc2EwqBk4mHAE8YzR6UJtysOn7LitAO6HNiuWOpg/0j1rGGiYTodGdCD4ZEJpNqMY4RLbW7u2qUHkzgSXf6Oi3EYXBOsdgd5I4YqexudoBRmShV/dVgxDT7YzJJDiU0ru19B0Zm6MXjQ4UiKktTfp46aTQOY/E0QALhm01wv7/ijCDKU7xXG7U5tJw4XcCAO+VIeu7gFCmcgXyQ42Q2FxS3ET5AGriF9sESe8uY7eQVYA/e5d5ztTlN5K5fFMBaRcGSyqaweJmPqHxS4sYtTCMOd6MBUsqb962EfpJjAqThRq7mlPKuoWcM2CARPNCYWd/fUjV+qE/XhSuE8843f2XAHxD8pXTmM55SuHO78klHC0oe0s05BKS33cn3S92fdU7x0B+7l9OU8z6YP306JpbPf0zvxEh5QTrpSOek74TzzA3cSDoIjyYwA3+z2AZ0HCMiIa8QB90hDGSkfjhcFkRz9Eco2cRT7zJNbqpCP+gZfaiyR5EM/pV1iKos74iHfo9sWNgEJdut4EY8dMeKuzSpAulZLm64U4cydzT4EIpwzmGIRo1wfxhG7X9oZKRHXN7XRW+nURmAauTCpiACjgNu0kV8YVwH+CX6rVSDsaRvg893b5F/nmLgusUzydxmpwFLfpnjpUxoL5J3qEOoX6x0jOl6SMHNCEb2jeqy7BVaBQLfqgOe4IKqycG4BSYhxzASz4FYKfLENInN5AjcILKF11AH4ry/0hVaIvqC6IZ6gFIP7H5x5m/vkxEF86Lm72rURWU5vsjknEUY3cVAOn3UOuwMitg7HHdMJIQ4mDPAFqkrTBDqLJYi/Yg3JIONrPrnWXQysx4SBWNQO0J2v1qYmDudoCOGXkK4z3OBKYWMqcUcxdBn2YfjarEL81uaqmbM3tdFZFkKSVjIU9qWsXdUsm2tYmahorlSdFLjYtlkA9lp18GS+CF4wqDMsfc+FgWPCOIUA9eYBf5CTufJW3WsMJguqcMaAP2C3wj3i9MyE2aSyVAtn7qqr2mqoUq1rcTJRbTlRtqiotUCcBBepogLr42RBv/gEdJgT6Uv6Fp0bdLLQVaN9iD6tGO7TnBjcBfaB2+gE1jiy4psPD3jYAdd4itgie969K6AUygvuwRjHHr1GKrnfWI/RDZ4VC1XsXxZCe2aCCRrB3+YL5a0NTYqphoupKo26Vvh3azY0rWXqa6kJG7p60NebV5caLcfBB2115U2XuXtsdmzqHK57YeXx8IovTgyW0tag4+QDFpGril2nxbiwzhddyZXGKnPtbFko7wTn7CDSrxFMaRCHpE9P7sHmxVLTSNSAGF9++aX+7t13fRLu7be/Jixi33/wyMafXnrlVV27cVMffvJLU/fvfPVt3Xz+eQ1OTnR4eKxmq6c3Lt/Q6uZ5cdLu4eNHtht0/fp1U3TFbKKj4wNtbG0JA5G9rY7tPsEp+vL2XU0nCz333PN6/5ef2IS9d19ebDLNlzMVE3biC/XgRLCgZbmVDnHPwu4E/SYbw7x61crfmDygTV3sMTCmTVBVdfn6DRNa+/v7plz7xyfexQSz9lXrZaXFDna6F4G022RSgvK2VdEwTQVxSdil0Sl7e3v+jvmGwXikrWzDZhkggqjPyX5fGY4b2eba0erCBCNpv7z9mbL2htnBi2VVMyxHD4ba3sXXHtyjhV64ed1E7CcfvacvvvxIvc3zunTlpl574227V2l0nxYZgAMJD7hTdyZ6ntO9vCAQlt5TOmpaDiPc30oLHHEIY20iLv9Q//PiHUZgXCxj/og+CGd2NCclHseGRC0RKeHZI5ginqpHqr8/pPLjC3Vw2kRElAjCFP9Z9zTAIL7LbYYFzjd+KTzdU7jTVpeaTeceVzZaaM4BOzvGeCCOWPQ8gKNyIvmkfL04RLFIgGUgKdJGodzmMpxSW+AssdN2fpE4sz5J3BwtsA6MAkdc7PlGXOoU2PzcqE8g3DxBedsAEytwXZhjbZgw9hNlEsbCATcpXbYTgxiL7Q9uKJjArBQeYkAohCss8sABHR3aDUs/cJyoD/EC4QA3L8GKtMAg4azhWAv4TXefEpohPXhGevqWdpXzSXlYthNrxY08+aWy+E7a1A+GTzRa6biJ+0pbPUUEfTGM1FJX4oMLqe8s7PV4ST7YTPpGLiTlBxGerTNTCcR9UWk/EJ5sfF1R15Hj9F4MPbQgKuBgwUULfeR6g2RYF7cCeBiPKMZSl0pjI/hmm09VX81tXJC5EXFGNZ9rVkX4BjcruBtpeDcAcTH3cf0K/YsTWkQzEAq0zRtvdIfqmk0K+0YbVQqbHhjDiF6tNPDJu+C5HgChRB7YnBg4hBaBqIPeCwRJbQWBtDB9Y6XeFQurtFNvqJfXtJst1Vgstd2EmMDhenCqu9tANFrVKl+KQz2bzVxVbKrBIGCTboKbrR0mBeJYR7Q6m6kYjTTJpbzeUC3Hr2LVOlM2BmrlINQmqqpkDTV3dlXZKmzguNbIlXUbdqI+3/9StcOmZuOKxg+GKh5NrbN6PF3AmDJHfjFHwTsS+/QR48HzB8Ytgx5XEy43hOQy6DyBCxA8M3NbA0FFQgiZgCBhPIUzbR5OloawqTidXauqoVRu/TPT2FqAJzbTAB9xpa2dbVURSyNBQfICJwv/rbOFRYmD6UwXLl/Rc5evKe92NFHVCt3HhwfqjydatE7dDyG6RT8MtRVmCcYj7s3yWhD1AvNp9OU6Q3VgXmg6QdSNxCcYEwb9fKig3Va+ta2rvXNeHyu4WUOMmTfVarQ8l0DULxbBMHGtXnuaYAoDMiwaYTyFQZ8GuoESFxUWcrg1cDEwHb61s6vX33jL4hc47rU6rkl6On/xkj67/bENJ/7gh3+lP9IfmxU6Hk30J3/8bev+fPbB9/XlvTsafD4woXPpymVPUExSAATW3AuvvKJaJg3HAz18+FiTSaHxqND9+w/1r//Nf+MTByw2KIbjiBARW6fXMqmLkUuMNlJffNxVTqo+jgiuTaIskwUB+1IAHLYdcZNIhlN9XBBYxPPCVRTrd8QnOAJGFIBdECZw9ixJhABi0BbqZHZoJB6w7IswApP9wJgf7QXVWUzQcaJ+IW1YME0ooJcwL1TMRrp773O1uudt42rKaax6rnp7Q6++8ZY4HfHJx7f08Ye/VC3PzO5+/sWXVFNX2Wqm7U5XFTU1g7KPE3y6016eWRSZsMGNNGEbGKU/KQ11Jw7vtCVd5ecUVr4HgUHVRC0LhrmNCOUhNCKngvgp73QnX55ZKM9ehKeFjPqUf+W4rntcsHhO6UI/BBiUaLFy0vWz82AHl46NR9gRIcCEvn2a2ASmfMO+1hRjpHbZg3sRzF6gixAselMf2smPvkiwLLcnWCQPU1j4m9obJlDK9qYwttMwpp/irOcdOLgHDgArwqMYEku8g9HQZTfrHK7IzXkC15lsQVd25ebmRiIuiMSCP6tEtBlYyApjV9GuBDeEUjyHY+JE4RQR3RdtJUUdnUQspTtpGD/4l+I5MEJDH7ofEw5HLh3wTmXynH5B4+jX8dtinWowO2GiJfYZbSF/fuTBwpnCwkLj13UYog3So3hL8zEg6CvCnJFCv3qjgCiXGT3qzxEGAWMjg3SPYQUnCfhRhwUkRrBcbs5BhKsJtDiXx/Hok21wjRBdek1kdCEypDgfLzLRxS66YTtRobsG2MAzrkTY4swaEZAJhgWKpWpUcSQ7Vae6VKeOaIOD7nO1s7k5Blpgywju1VItTjChm5WhnpBrgvsfxM2WEixMKANSTsVx1Lxe61giga7OyuYWCts6anRmdkvTGM7MQUOyYAoMm07gBsfrl0u1O201MY7YmLpsygfBmlkgEm7UK+rlVV3aaCpfjXSuk/uUVXUrF3bsGrVtz53gF6ePsxo2oBaaT6j3QhNMt0xnqlbqaiLmjuOKvp5NODGXhaN2dHqBmxvgzurN2EHkTcyKKpgROLfQalho1p9q/riwkn4D8fd4oeLhRP27Aw0ejnzY6XCxVL+OatNKiLOoK5YJcD9Cd8L4ArewZWhlBUSf4M08zLFgoeeO6BYFzlGw2cQ8HtpBikQwmSGR5ueAwW4JcUxEIQ6Oul5LpE6c9MRUCgQBkpLlQuN5oY2tc3YKXG921N1oafvGVdMN81pNx5OJTnDpAsedSajd1Ab9AQE6nVi1oAbMEHnGTSSsRkTAzFUYuZ2tgispc8RXwYYTjnY5/AVQGLPkh/7nVBVd6G6YC8n3oV3AZZaEMTdzKrkP0TsrjONrDlOawNI9TSzcYQsz4LkoLOmycMcm0suvvKZ63rRBKWatF19+RbV6ZgKkmC30B3/8R0aod3/0d/q7H/9Y53bOq7e1aSe5R0dHarR7Onfxihrdz4Wj2Y8//tSLz7A/8Cmu8WypDz/9XKPxidrtluMMBkN12pu6fu15feWrXxfivu9977vCzUoLHZ5K1RwslGbZIb7x1ld1eHio4ThwlrY2NqxUhsNeLu4MWtqPzSOIIiYRCKfxpHCbgQVOeL1jxUcTfujQUep0rB/DgjlToWIadqf40gJhqpXcnBw4c56XStwaF46YhGOUZpvGzmTBwkgh+gsY1sBI5mpuI6LUs4Zfv3O7unDhnF5++WVbX18tqhoOC+swdTd27NPr9pf3VJnXNRyPLOY5OTrUZ59+oXr2C40G6Bn09No33l63L/W/6xX/0O6ED3x/VhyievGIhJK5DyUiZ51fnKhDPiE05c1C7t0NFIq9bweiJ5VPuykjlc+9fDmfSBSkcKctLY6Ekw/hKb3vps8CpwFCK+T164toyvdZ91S3oHDKuAkLarKTQ7n8KI9fqsfx8aGJb4yiQpQvIdpR4ZxFe0vR8CVpXK9ICKR85tjLMfFS9RF0ljm+cbmdcUH3u8U8zHrhe8gDHYtABJhEZaFiaea4bdwgkE8i8pgc2TCRFu4PRubgh6HXk+oX9qC0MR7jNbGETZ9oj8mLvwv1hIyzT4wWoqjqMeMJm6dgHZm6h7oG4oTxcEqcsCwQk3YHrgxxTUcn7mUiUiJMUn70AQcvTN5TB8cPnDPmEDgLhmHsM/LlKvdlysv1i7pRKax8Bz/SlfCAvBOhhLkP5gHOMoMzHg8sWNG3FsQGF+se1QhqRwth52gFsRGmHU/+zjfiOHOF7RWt2JTA2YlcpAgg2z+yE1gGT1AWZtPJSV+Iq8ycRPq/bhYCG5xGZaGWZsLUSq8YqZdJW0179lC3tbL9t0EBMSGNFsylczWzYH6gly//X8berNm267rv+69+96c/5/Yd+o4kABIC2FPluCpxZDlxEj/ISVWe8yX8IVR6c/lB5Qc5MV1SSbKt2KIosRNFEiQBEiB6XOA2555zT7P7vfZqUr8x1zxnA4bsrHv3Wf3s1pxjjjma/1CW4b0V28J6mdFP6EF4FRPAmTLiyg8AcqxiGsqiYSCVqEuN6e+zocaL2gy/ia9olXeWEmbLQ/mjsKW43dYinyoB8yiotN5KtNHNlAVLY+zAARzMFmq3A12/iqS+rVaHkBhInjY1WeTKRompJrGvMgNzpA5T4s0xvgN1eh1N50cyG8TC2aOhjcFpgwl3Ng1URLligRVYKGq3HF4WOEpBpAcffqAgTrTW3lIa9qzfpujaEB+hVthYl47mCqeF6hnOQrFmCvRgvtBRUClaIO1FxcXnwU7JjQWAMunP4CrDfyPJc2oyF88PiTC2nRgN4mkLG2V762eMacYi0piGUbZoAo75sizsD+mee8YhrYRpIkMAkemHSCVLHFWqpeIwULudKCoIfLuu3mBD8zTSaD43eyXig6JaSzHnaZizaDyxORA1ap079q1icQrTgz1nOzOGhvHH3GwDxOAqnFPKpYvXdXx6oslirinBkaNavU5fXTzrO121wJTAuaCdaTR1YZ7yem4MJ1JSaOB8MVdh7lJ+BDcEyREed5HKsjHQ+ZmLazN5MiFi0AnDNB6ODC9mNJkKddmlS5fMjZ1OlGWBLu1dMOPtF774sn70/R/ow49u67e+9JLFe1nfWtOdu4VavTX1+qBfb+nhwaGJUufjiS5euKLtKzcNH+nenQ/N5ilMEu1euKS13oamk5n++E//TJ1Oqslsbjrf7d0L5i328Ycf62BxZN4Fdx/ctw78+JNP6DdvvGmMEB5iMEbTk2ObAMAtosExAGNyoP58BM8gUmcmCqQ+bGYgbAQP43eQwjOLdk2aGBh7Q0qMyNrtjuWJKNatit3q0IisEXmkCth9hKbzNWmtTUyldrd2NZ2OlVeAnSFeLszYsiwWQk2IN8Hp+FTbl6+YBA7iuP/w2JjGjbV1vXN4T2mW6rnnnrNwNt/7wQ/1ztvv6+eEoSmkvVvXDB6Cb2yM4gph932A+q4eu3K7yYN7nPM+e57zzIB/jmur71sDNn9sddukweTBoLZJxCYGR5Sg5CZ5sUC5Tn3ENbooeXx6s3KsXPT5U8ZPb1ZWJoom6ryRGwL2NrZqn37+0+e+vublYbryc+bR5Uv5kDK4NkAcTR9iIFLO44dH5pQA5tIMKWexMLsBJkr6XFS6oL3kS3q8Q5n9hscUqiS7h/t1Y+TsxzLPAu3ABkPKpGzlahI4+1YQIOD/8VYhjlOem+q51QJDmPZxajj6CJsZ2dPPS9y0HY2w674sNKRJQTyzwyzvjhkF1IMfSMw2U5sRKbZMXHA2Te5995xbL3PrvO72npH18zysbTBab9SUqGbY3LdoiP8KnARRCWzNDZPW0Dx73uj+ubSUdP3Cke9i+UAfm3fcOXX05f1kmUib/rf6rv+WvAuzYHnAODTfiyasnQjPJEFMIjDk5qkGRwUD1fR/JDBWBtO7uOkOVanRIsrOpMmixBgYZygOo4EbOvAC0CXoDm/aMCH9orKgtDBzQKjwi8NanSpXP6q13Yn01GaqQRpoqxOpHcEg15ouKx2UheYsKpel0qrURitSuy7VM5iXTCfDqU1ed/FiLCUECfjFmMQrIhiq1FuLdXNr2+jiZD7XvCh1PBy5/Whq/ekgItTV3KQWNmPV0pKgs8XMVC9VWhjGUysOtdYOtdEOlYWJWnFgoasGW6nidq3+IxuqW7nUdkwArv7p8Vjxe+AJOGwfxhqZwuBlUdtsZJFMhCdDRfgy2PjDJtCidBrTmyxjlUOcPZyzRhanrAKkuWP+dx/ZMnVajCfcRoxqQZrkyu8uzIB8dDDU+GimfFhpMQ40CyIVcaaTMtIJ4LHT8/HgaYx1jMYG0dFlisYCx6loXXBm+lGoOm+kyixVrPtSP9fHGFp8T9Y7LADJCeN6llgwj5AhoBFglExCCLI3alBiBRqie6BpIwkCBgGmE2lTjpF4EGm6rPVgfGxMly3I0A6Zh7kL8o2Hd34ysnEZRon1UwMcBa4nxTErVUjQ45kL3xalzjGpDp1WJ0pTnQyPDWsJc6Gk3TEoIeKpJkFsZey0U1PJkZ6NP9R7SK3MFso5uDCkFkuY3k9tDGDbGiLAIGeAMsidCJ7I7874kwmGSmJHBPPRXxtoPsvNkK8AZRrgpzTTwYMTra8P1O309PVvfVM//uEP9L0fflfPPPW0rQi3964oSbt6sH9s+Ey/ef3XNmG8+es3tLd7VS++8mV99OEHms4nWtvcsJXI/bv7CgOgDVp69gsvmo0/Ouwf/eCvtbWzqycff0Knp2N1ilr3736gN996R08/+aSeffpZ8e7x4UPb4yoYZrj1lubVYmqVhhgiXaI9bFJuxOdRE3GeTojKTglxh1hxV2JesetEaG7UiUxOWatjYWRQXzLpI7Fz7cwESigEuHFWWy4YMCsEuH8g81tZR62sb9gdo+nEjHvpkXTUPJ9rPJnrz//0z3ThymV981v/QL3BwFSBH777tt55+x093L9vnWVZh0rb68o6G4rijsIk1mQxtEkcbCzwtDwx95MCnccNNtcnVo/P+kmz2uac+/4d1/GcVHL1WWQGq+ccm7UOenVjihjYTHCoJR1ooEerJk2eX02b/mkqp5WJjmcsj6Yv+/d8V3fvnKu5+Pasp1Y36/dNOqwi/1sbebhI725ipi34SKTDYPZlIi+kmcYczRzqfFFMDARyMZ2aag4jS1b2Bd4teLOthBcgHTcWXR2tnA1T4upJWR3jfVZmcJYaZo3OShpWo5U2Qw2UF3jWlDZmeWaJmLuqBKFh8+3GPernz5lAkNK474/hrFPVmYebMUZ8S1SAUBI3aZsUrpE2eSLk+CSzYrNgnYwNNsoAQ0N+/GxA2h13367ha+bVnkbOqaHrL4s5M5mDe2BB5Mcm6bq03XjimXNDdT9Gye6cYaXubH7v8nbnLq2GK/F0lIfN0B7jbexziJDuGCMYLQy0afOmqlY/0ubnex0qe9sgNI19EjfJwrLBLgSpIJOaSRqc9K02ZlYKsatpmEHSJG1okLFIeGyhGrM2JlBrM/kS4sIMHSp1w1IA8dJuGMliyt0iaG241FarrWuE50hrbXWYJHHcWWoyqzSbYM9d68JaplYQ6EK/pa6W6mEArFStem4G3uNZpLAotd1pa7OVqZ9FShMY5lItwIq1r6zd104nkFodqezKwiQgjcva2m9Bp51tDGVcTAp9+P6R7t8dql5K7WyN6d0Mt2EOs2quaj43JmVZxLrwxGWpH0kb0jwp1dpsW7uy7sjHC8XlRBUSExgdPEETGMdU2LwYx2bNHRgWEGCMbCaBZdyB+7MIDNsnDEuFSMeKQPVsqWpCnw6lp1qGW1nvSMGgkmapiz0HoGgR6+TeTKNj9948r3Q4m2tSBPr44VIjnIrNXisy6U1McGK3LmmsCJuuA8inSYMZT/RhDKaJNwHjVhszjWrXYrLCVLN4MawCxjIezO6c/l4TZiaIjYfEzo74dQibkCyxh24bOGlVKzEGCmcL597PYgiPexDO+4N1zcpG6tXE2XQMm02oJlXCo7DTy+xbhSmG3bFJ4AmUloNwH0i9dl8lsmkGQ6P6hjNELThf1kpbwBQgOWybMAL7vG7SVifMbGGOZBAbpxj1qnk698xMhnqwaG0P1gzGYnFy/F8yTK55P/mXAQ0xYIUJwYGYs0EgIeoQ1Gg6MWbJOhMW61jkY+k+X2pra1vzGeijIHhn1pnG46H1ecYpxt9HR0MNRxN12gPzfkPPj40Sjnx429EAMEf5fGZEFwYF3Asmh9hwFZaGJzScjDWfLbS1vSPUgWaY3cqsITwjYGrALDMIADqAdQIIlNf1N9XPc1RxTr1nH6Mhuhz7CYMBakBldFIzs29UBtBJ3HiLQv2k5epgFgzEtqG7shIjbSZ8mFFH4AGMp72NRw9itYF0rwkY3FYU4lZfmAs3l80zqommzKR8Ze2WSfgQM9I+1BOcrFEOoCeEOdYip+ypqREV5OZlgO3Wp9vB15d6uvK4CdP3DO77Z+gb/pg9abH5vb/n3+X66jX/nJ/Mec4mk5U8uMY7/sc7/GySZmD/Vzb/jn/En39i/6ny+jLyjBFF//Lfs3fPuTKaSqlhKHicfufHEHv6BL/zdnOTJuPDPw9zYUaxpkJzkxh58A6/1W8COrCRQGsfx2DQfp+sw2cXnDRNoebt1FD/0uVWwp7wpq8fx/R5m5gWC6sHqg9nw+Ty8PVy4wFG0k/959/QyUncd/PSL1tIMG6M0YRhcO95yTape7tAe7/57DBWfCafrzFjK8wg7bC6+XPqxHdAiu/q59Kx46YtedbTDdKgv7HxDD/urdowue9AnZvCNc9SNt7lB13hXdrQyszE7/uz0RFfc1dqo7mMMZQCjSaS5CkbUgPaB/WHST5qPC95CJwnJI/U/XyseMYJqRWqVPoR75pHEeoc2t8kfU5ds6wKrYVM1oUUYzgLCnKhyNz1a3WiWiG4UabCw0NYmtGuJIQdTQfImFMx5bLAjMqZxa+rA2xFFyojpMUt1dXMXPLBhurEqaIAKJih8mKmZAv1FlAYleJyISQMIXUzM+tYrfCeSWXxZEvVsrbMdKouEsKsUly7tqCtUuLDNTBPrINaLExpVL5rsQAyUu2sYxOp8qVC7Aux8YxY0LacBMbCbPABDMPBaLXv4khfGTtlvrDwVkCKWExA7Ffx3rbOI9V5pWpRiggoiicah7GWjLt6pvWwY4jdS1TEC9z11yzWHvZZZZAL1LMFgpoYiVys8RIkdazeUS07OyRs08wM1FhFvqujHfQ7rtMtLGQNzI59W1DCgaZo+ovBDpQNxAD2dS7cEgwPUirXz50aOIehpmJNHzZnACRU2CGCd5U6e80oKDRfOrDdIOsYg7kYgQHmpJLYXJmkvCQ8DXOgWzRgZzQl/h79KY0NNgEGqYxwVqnUYT5ptBsF9QNKCKYcaIM8Nwc04t7iTW/YZQQjXlTOiWoJX5Maw+THNOOScQ26NyrUuOs1GlL02//4n/8Lp+BsVm5kTpvZKsStRILMdUIIc17mplpCbhoFma0UKBxqAAZxu9U2Mof+Fnski5BczizwIJ4S7VamK1cum8TkJz/9md597zcZCaEAACAASURBVANNJ0M988xzunHzCfUGu3rxpVf0wssvmzvhyWKoL7/0Vf34b3+iq1ev69Lla7r1yGN6/ddvCE+CZ59/Vtcfv66Ll/f09ttv6c7Ht8047Bc//TsVk6GGx4dK6oUuX9jVaDLW3/74x0pbsSazkdbXWioWI0Vx1wZz2wxanQibCNcqgFXH8KvUMl9q0AdPJLGyY3yY56ymCk3CmVp9YPJbBhKHgTVEOLFBPtZozkebKF8y8JyBJlIkfjBbMEeAyxGqZAleUJaqM+hqlk9V1EsdgTSaY4ROr6y0s7Vl8Y/G4yP1epGmk4WCKteXX/qi2kmgO7dvW+d94Yu/pQ/u3df4FPWcdHJyrM89/5xeevlLOh3PdPvjfeXLSLt713Xp0mX1+wPzKkS6BbWbzxcmOQC3Bc7fVAZGYF1UdRtaMPWIRfGMKGCc3AoG6Z/9YHSZYDGYbdQMTBJs2L8gsYN4I71kgDBeKSsTDrWl/+TGsMOIOWN4w8DBVRaCwqC0JVXDTFFyvHtgWCg3oJUQvmZAkbfPn0HBpMMAM2lhM1kzaG1Co3w8g+TMGEEnuWFCoizU2U9cFJqVG9fShBW0KYQaWyHH2B2fPNCD/TuaTE7NkwM8GTCNKiaO5dIY/cVkYhII7DlwJkDlTDBpNlY/MNrGLICsgk0Fk5e1/dKpLE1dw4zgDC1BZwYszgg5E3wCkSnsB0Uzu4yFC70C48RYhshMplPFSax2p+MYHpI0RHBXJeqKVAnnjhzpDkwL7U6kb8MUQj1ryh3DWoGB42cNRg0wnYDqGtAm1gHu3xmbYSoi3nfIvNSfb+Imf6RbtL1z7sBGgvJwm/ZnjJpakvVzFdgijetkb+UwlQEJsnLBPZx7NgVY+axeJikgD/o6EgXonfumSCvom0zAvF+DsYQRNH2OfsKkDNGFQQoiJe2WGbWiCstRP2EvkTh7q8K8aTG4Jz2+rMMTM9WPfbvApBtmOGvalKVNKpAC7DfAnFPcVmHSWNPXGcgjkw+9JqsrM0UATbyc54Z1laE2qpztUxczgro0W50Yb2LY56pUO6jVKudai2otgkBrSaydKFCvmmutE6iTBrq8san2Ita8lenBtNSoTHW0YOXf1tF8rhnt0FrolXZPG2GoixfWtX1lV1E/VgnEQCfS5lZXlyXd2m7pxl5H2zuJOoNanfVEg7WOwhSGBslVW7NhpdPDmaqc752rjkZK2rla3YvqrA/UeeSSsst9dXY6unhpXVf3Bnrs2p629mI9em1Xl3cHGuxE6lwOlF0IlbTtq2n9ek/l1ZbC611lhIu6vdDyzaHicaDpbKZ0jG1RpXx7qfAq8rWZorVE0+5YyaCQprHCKlMVDVRlbeVhrqyFJC5RPgrUWb+jedpRuvO4wn5L2h0puDAkMKviyZq03VNap4qOxupNsW9aV3000QQNCZ7dDx5qtpjrcFnr/Umtj/NYwyJRWUeql5XmSOKSSoSgMftHvNZQhYbOK81iW2JuUQLTgaQMLDDpdFJoOkPwEBiDllfSeFFohkqMAWdSo1Kdea0MD+A0VpVkKtO28irSfM53SMwGMaoiId3KqkiJ8QaO9lodg1odYqeGqcKsrQS+4WSh0Wyqe8sTVZOJ806NQ6tL3opVrHU0asVarLVVJR1F7a5avYGAtgCIEiO35WSqNjiBo5HWB311ksSYnK0BXptghobaWVvT1Z2rWmv3sUcwWyqmoagVq0qlSUBkkFOVca2TyUij+dRoRyfpKC5TDZK+WnFsji/jxdxJmCBEftXl90bcaDPzlPKqGfSKjoBhbwNhhYQUjU0ExJYVG8SZiQa3eDaQjLmGix7EqN3u6cUXv6Qnn3zaVjg/+bsf6vvf+6Geffbzxuj3+30xubz00sv6t9/+I33nO98xUfT29rYZxT7++ON65ZVX9P3v/41NIj/76U9sRfDWb95QsZhrc3NTdw8eWGBcxDl1FOrh8VBbu3ta29gxz7wLF1ilVHrnrTe0mE3NaLCscjMYPzkdKo1SpVmi9bVN5eVYKcQpiZXDdWJ8HaYmcSNwKm6UwApEWU+DrR1TT8IEDKdDBaFDGaeNzfOusZPZ2toy6Q8rvNOHRzahw9kGJR06NiC4kkCDSCem2E4EZiS/WM4djEFdamf7sq5cwW4JD4lCf/AHf2AeEl/7xrd0Ye+iTGebZLp+/RGTDO4fHGh4OtULL17TKy9/VTFBXwPpwYMHFgaGvNisHM3KmnIzUa4yGjzj+wnH1IHn+HGdPZtnTD65Xj5/l/s825hinL3n0/d5YKjq03aMC6ya8Q22Y2Lnvv1j36id/OTr68XDpOmZJ3u5uebLbeVpVkqWBXVqpEW+PH7v37dV+ooHlWdOeI68GSeoDNhzz1Rt+dLOie7dbrsgkMassLIxCZRrc96nnUjL/RzjYPVt2txLq7hP3dj7+5QNCQjnUECYMGwEYLyrOjS1m1eJ+bHLs/QB3w/8d/T19WXx5z5P314+b3/f710Z/Nl/uSddv60+S7nY/H3q5M9pH5PEnbXPeRr+Gerh+ppj2nw2vOvbyhJcycOfs6d+bKY+McZt9e55uSizbyve8e2yWhd7BpU8IH3gcEE3mnHHPV9H/y454QGETR+xOGskgSxaWCjgjAN+D4x6A9FA7S2/RgIFE0v7WHiixKWPRJsNeAjyRuOHhAlDabg9ugpu+WkQA1StLF+qi+TH5ArkzQKy0HjyUMtFpXpM3C0YPry6CmXKtBNJa214gkiD3UyLirBNoZL1UEnUU7fqqEB6ggRmE4lYaXHUzBAItZUVKlGnyMygGklUq5sqXjjVr8Vnw3uSqAiEE0JyFR6ryGZKslhZr22mG/Vyqf5+F7dt1eFU7U6szQvoviLlB5XSWUeqR8rHU43vE+szVKdu2bxWzQFjLRR2Jso7c6XP7Bpzc/Lqh2ot0QZ2pelM2lqqWs7VnUqdkEoPnLde0lJdJiqCuWpc8nYdPp6SnmbY8KSgwD+UTiPl2ULTbKQQrUiZKECDoo6Cck1VOtO8mmmYVxovZWomVFVI3Pju8PZ4xuHPBgWHGY/iBpqiDDQ0nCYZICuaBtSERcWSLFCKXSIx7Ra5zFcJhgpuqYkZC37XCeCnUax5HZj6jb6TI+1KnKNGt9Nx/amRCPsRaP0Z5yiAJhfACMw0ni9V5Ni0pUqjNXW7beWxszvqrPUt8DGAwgkAkm0Hd6LykxJ6y4z+y7ipam0M1tROHTApdqfQCzRLmNsAG8RYYu6lxtgZs/DEucZ4EsaS4Zw52om9HzwOG1KzRVib8w15kZanlTbI/GBlb/8aIpRj2c9qFtApsC0ScEEwimVFjSQCCZKLKwXBwFiKH+sltrp2RA3/i/mssDAOnU5f4CFRka985WvGML366k/1yitf0Ww+sZXuTmfHgtT+h//458Z8feMb39DOzpblhXcYBOeDDz7QweF99TpdjY6PlASB8DYCvGqt31O33TLO9ODhqcKA1ZQ0nsAYpVofrGlr97oxaYeHD8zWJGNphlFjv2OBErHsxxWS9W+xmJq1vKkkTQROK5QqFkvTjSaDRLs7l9VqrRuC7+RebSv1y5trZpiNrRDqL2xYrl27bh/2rbfeslUB7cSEapND4UIV8EHxNrx4ecc+cKfXVlq19eDwxMSqa+t76nQ3dfvue1pfX9f27p5FwL5w4YK6vb5+/svXLJ7fWrdvk9+y+LXVnZBHFy/d0ONPzC2/0SS3zoDo308gdHY6Cefod92E4wgu3ckPCg4o82rfsY/uCbftGyLeTEj+WdK0X2OUC8Pj+kujjnGnvhtZHqze/fs8zrGfUH2+XDt7psmT+vifv7967vNdTYOZg/IhffLv+Pt+TxqgwCK+gLHiHIkVz9N+SC9gkCC8iOpNkmYMqFNzQ+TMCckYGsdAYvQNcg2baQqa8Bmcky55UC6OfRtyz38vjrnOc4xLJDHcg5A6aAsnHeK5fLkQdheMJcfMOVsVFju8Qxr+x/Nsvi383pFe55bONyTv1ec4Jo3VjXdXt9Vz/6yvA+e+bhz79GGEjLEgLleTnt+Ttj/mXd8OfFOkSUbfGgNdQkfxrP2aQlE6Xw7edZurF73f3/P5+HJRNivTKmPefCv6CISc+zAo2HzgleT6hTdIgvFoJFk0GfVdwvBAPZEZURaACHneTW74DQFdwGZG/Xwzq79jnmHKbBLFBKB2NpTQbRZhVg4knUiKwZlBcoqHF3kUSwNovNzqqhsFapm6hucqzcJC6y2k4dL2UtruS5d2+oqKhfptVGqdMzDV7nZiarC0hwGRieJEKJCk0Q3R7oY5FQFDiQrMOd8Q/pL6d+ZXpBkiVhwEEMOFSsCjwxL3NFW8O1cdLLQoR8rrsQK84NYThRbsdqniCGlbqqgfKh50pDaMYah0o4U9iHS6MJuptBxrOD7VfM6kOjGonI0bN7Tc6ClfPlT8WE9CDV2dKh7sKHp2z3GKBI1/d6HwPvHkYhFr11z1OrEq1FzxI1K5r1H2sYFfVkGqeRqLyB7VZF9Ftq1lvFTUwsulko7GKo8DBZNM1SjUIko1LGqdzAqNl4HGRaCFQU5VtrCuQ0JfuVBceLSBuI6kk0Ua89NxGZixNAskLLmQei7pV2Xo7JDiQPMCrCL4yNRFZiiXRncZJ8Puhi2siTmIBgQ6h6cAkn2kqAZFQH9rxoxfsNpYqKUp9sx4+poaFYkudruh2p1EvX5b4zahwEpFna5hOhXDocIyMCeo5Wxhtmyk1QbLqRmLNiaL0qTxKFIxPYFxowxr/YGNT5gfPOkIGQOTxIKU55hnFw3yPunkYeXsiEHiR2puIqhQeV1aCLRwthBgl0EWI6E9F5M7onD+1xMF8iU2HDYW6GRLk7ZkNrDRiRNTChsauDtPdDiGUDEJo6rBdilrOXE/BQZjiEbAJmdv96JeeOFF/eVf/qUePLivra119fodq9jTTz+r8YnDUdrfv2cc4ubmuk2SpL++sSYwPgC5Orx/T60s1YP7+4oBAyxyHZ3O9bmbT0lRx6I5DzZgXi4a0Xzk+jV9ZdBXGhX683//p/rg/bd1dDo04jTPZ2JYLkYnGhVzQ6ilZTB4R6KB6+KymFkQ26sXrmk4nhmDNR7NdfHqTQsbcOupz+n+gwf66Nc/MoYEyRl2RYB90i5s1MFmRTqb90wqca1tDHDjWKcnh0YoLbwH4GdhpPXujr70pa/ppS/9lr79J/+3AV3e/uiOpou5Xnv9V/rq17+hzY1tXb1xXe24Zd9nWYTqdNf0wQd31en3dOXaTVvhYYBM2fh27ps4WxrKSIcqmjAO5z3jfDLx1+grvO/7DNetb/kHmsHkr1s/8ZN/84ybH9wE7SY2N6n66Yq04f59Xn7iciqyZsL7jImT5HlntWyr12zwufnGSuLLzfO0hz/n5qePOWcg+md5hvS8hAZGxJg83m3CCjAtmNqvBJsEAuQkT4whoCdgXDDIJR3SXWVIfbkpFxvpc0g5rB4rdeVdfox/84CyV1bqg8qnMdRn4UJaPE+f9FIZn59ltlJ/8vM/s4R1n8red1IK8uYLNTdWvj95fNZGev4ee36r9eS+31aPPcPm28unwdP+miur88eHeTVJZXN/NU3eOXu/yY/28Nd8efw77LnHb/Ue5749UQuzmQavedG/4953zDPXzspp6bq0US1wD4m41QlGx76FM+a2gLQWLcHlAVgvFj4wFqjBcSIAGBGUagx58WiEUWLuga4TKxNYh6jI7buHZqNUmWdbUFZK0rmp1WGaohJpk1Sn0t5aqn63rR0igGz0dWFnU1U+MQwngpea6xR6HhYPMKl5oGKYm40UbUpdYQbLLgsL1CSMGzB3HLJ4nTjvLFRI9elQs8lQWHHHrUQpqq1WqkpThVVHSRIr7mdqbdSKNkNpANIvCzKMvFPld6ZKJwNpmmh6eKqyztUKWia9L7d76l5eky6taZCVUn9T6WSkoifFQA20X1AyfyB1ZtLxXW0/uSN1W9JjhfJ+rjR5TOtPHKj4eKH6tFY1JZRUpTorNS3H6o8TG/tq1wpLVLyponagcKPW8qNK8XagMszU7m0pHEeqDnPpmJBeMM+5xmChFfXZDwVw2bjVF82YMTspPjkI4BiQlSzSbGQqroB1cNIY198cQDBIR+buEiQm0UOwUcOlNhJZVLULDKEDF7yWXsWbaJdMLR3RXystJ85DjbQ9rebYPJ3tIpqlUC3CpChSm/h6BkoLHSTUTMuiUxSzRYNfCHJ5qLoIFAephrOh9RU85pweH/V3bEb3ZVAYE0S4lE6rbfMDTD/zNKGXKOkSyX4T9gomysbeCl4WCPVIfM0MBPX+sjDkcUIHGajraGzzKuY0JmFaJT5nA3llJZ+1Ei0qGCCM7yIdj4dG8Bm22BJwHcMtCBEbhtJ+suV8OnUxXqLCGRm6laEDRQTD6P79A924cUOvvPKyvv+Dv9H6Rl+z92d66qmndPnyVW1uvqHr16/qo48+MjUYcdY++PB9PfX0k7p+/bqGh0fa3t7VjWvX9Llnn9G3/92/1ce339d4PjFR3eHRseKkLUKs7G7v6JWvfssYkr2dbV3AtunhHc0WSAkSs8cZDHqaDEcGUjYnrly/Z0wUExcfyrhQPj4BMItCKdgdWQR4vsIo1fMv/pbwULl07bLefu9d/eHPv6933n7PCKp55QWxhY5hYkQ6jpG2fYOGMML98qGxu4DYwH0zwR6fnurWzYt6/oWbWi6kO/ce6C/+819pfX1TX3rpZR3+8R9rY3sbplqXL13V1s5FY9DyGXWLdfPWI7pw+Yp9I2ymAI2DGCFqJH8jyo1KB+IPwefnJ2JePOsfnzGxWMIrf3y/cjy5myR5//y6m+TNKuczJtHVZ32yXPMbR6RlK4nmIhO0W+E4CYulgUh5hWHydfXXTOW2Uh9/fXV/lufZpHY+ecdZesZY0W5mBMy3xLtkWergcN9UYIvZWICV8m2R4BC7DNTd8fzUJK3z+bRhlJfmrkzbQ7RK1LReNddgovjJ2e0dmaK8/jrHbFZXAO0snI5TtyLRWAJGyIch6nuBehCvVhwrXNRvpDAAwa4yC/Z8kyZpn+XRAOW5+w5/ytkUNTJDMyL2LUgC7tjKRnv6CyuPfCL9hpHnGu9APygXG/Xlmv/ZxaZsXGNjjNKHbXHa9AP6CBydq4ObvO3hpt183XjPp+O7nr/n8/Jt7s/Z8wz58g1bEHLqYKq40mLJLerCVKPQgAxVmy8LZWYsNgwxaQEJghGxMdlIPE06FJqAhXokzSxlwheD2sDg1klvmcIsBCmTApOEGPd4LGGXRxmWWus7JxE3YZSmFkEV12+1FMKgZGDnxGqHlXqFtJuFaifSjb0N7e5uah5MhfQ72Wy5ILP5UuXhxKkNkc4fxCqDWnngcJQspmccq0s8T+xu4tKFTcHNGLvB0AWUNWkljOfsVGF3qXQjUtCtFCGp6iFZnujkdKStwzWhygs6teLNrrS+VJHMVLaxocqkG22lv1hKr1bS3UCdxUBKCykplKSVTh6MpTXDVtA0magT5sqjpfJ4qW4w0vLdz4loJMGNQMtWrWy7VCs4UjU/VpCPlfeWKnuxWl/YUpAORBw8lXNpeE/h/gNN3hmqdW1b0eWLpurSZKYCy/P1lhKtSbc21K5aUnpRem+pxYOPpYNTxXhF11ONZoWFQWF2xSfDAFAtDmNldCNrVEqoUJE8YjJiJoz0i0jaw5FItaYARxKWJSasTKCSOCkJdlrEr0y0wB6IcY/xP/bKYGIVc7UWiAWdcBC7vbqeWz/CAJx+a8yw0+aejRXrkqh4GQsmhXKQBJ5PsPiGIMqDcxbGKua1wQK5gONAbYbC7g6pUhF0LF0Tvpi0NVSXMUUcRCS2SWxOTADr5rO5FrO5LToNaR4csMbb3exoWczCUDX0A1OaWTU1z89qVmh0cmJSt/A01XCOZKnQ5c7ATF46ve65Ss5q9qk/njBQSQaYAVCVS81B/k2AwG+r08Y42SFF8zwrVcMjaggZhA3JkttY4mKPg+481Gw+t8CF/d6axuOphSexAQQqJ/F9wsTcN1FhMal//PFtQ/jGUJK8CAA6m03McJqVVBi3DPF0vsQINVacdTReOKv83vqW1vB+SFJVGIASyBU9NpD86UBAK1V1ogS/U6UWAT6LUmXtUFXatZg85vkBhkQ+MzsCPhDqDhilMiBadVtJq23EfJzPbdWEvS7SGyRGHhyT9oFQcg2iSmgImwAaNYqfio1YM7lmfROx49XC9BLhaciqMYzNE7DddXHkIDbE6GuDK4PRH16GTMoWWw8DadM9WF7Yk4G82ko76kTOc5H82PyeY5sMMOZtJiVbuJ7ZCPlJ2b133l/OpU28Rxr+HmmuHttkhLjTT3Ln86mVxYkpHDPHe6sqOc86MSmdlc+9dTZwuY6KjI1j0vD5W94rz1NvP/n5Z7j96Xc49/mx51uyZ0Czpzx+Iz1baXmjdpyb8QqhTGVtxv70eQyCSYe95YkS2NTbwAokduzScnXgGc7JC0Rae6epmy8b1+zYJFVIj9zkbxInW+HBbECEnYQDJo6+CUNCHSnPal/w9WbvN47NzsP6TkMgDTbj/Jsbs+D79mcwN6tpkZ7/+eu+PlynPIwVfpxTf9K3Z5oXOKaEVhpTkZ7bcPl+Zv2qUR9iIOs3nzfPkQ75+Wu0tz+2veXivgPP+XKSFs+y8dzqxrnda67zjl9o8hx2Us5ryI0prtG0BfhjZoqLAs7hNJlzjhmw+z4NSjjSRGgSe/dtElqCRZepY5DS8g+vJxNJKIrQfWHb1njymfMFaopIgaEn54ZxhHIjKSutJaF6tbRW5eqGhXk74TKvekF8E2uVWViqbWE2CjNoxqPXurwx684gupNumOGzNDIjXi0BHYR9DpUYSKIDypxPJkq3U2lQapHkKtKlCGKBFKIdJVr25qoztBiBAmyfwtomOuLZhe1E8/K2ko01LfpLldlS/U7PFiJLpGFIqRb8AoVFqg4egcvM4myG4N6NA7UWEa5/Jp0SxzkODguFdaoQteKokjoYfaUW1gM3+x42rinSmkhlZ6aqVypaD1WfLjVc1FrGkbYUaR4ThmNDRd1RHO9J+UjV7FCdAkxBDKXOJZXGf2CzZB5oLKKXIphcQkgXgnnHeGwSVLw2TCS8yKooULtAUoXTAh5ulQraDAaWvkjnagEzA+3CHg7EdTC68MmstSgLrc0AcQxE8FpmIGLG8hwqOWLCoX5EJYyzjenxmvnBJKosHBij2NiZFBSIEyd5xjEjDmIHEImBOcbmjOUEiVZlqtm4cuYCjC+js2irWnhjEtS3MMgMjpES4JSGyhupUwwz1SwyuQcQLDSDEkLfMhg9pE9VpRbAUdAJ6h3iZFQoQpjB3IwDTD0xjRL1MUrBIGbg+s0GfnPC8RKDqSg0pGzc+u/fv68E4K9WT9ev3TDjKipjUiXoQy09fEAk4cBsd/J8bkSi1R7YYIJAwICR5nKZq42aCU+M9b6effZp/fCH37eIwQcPjvX1r3/Lwpq8++7bFq8Ohuxvf/wj3b59W88885QRm8lsKQzCN3cu6YOP7mual5pMFrryyA27j80Vg/3zzz+vIOuZMVcUY9vUsVhFP/rxq5iD6eq1RwzI7M5HH2hr+5IZch8Nj/TIo6QDsBzs+UKH+/san2KojeV/ojff/cAANp999jlDPe/2O+qGbZXFTOViov39AxMbstp7aICSgU5PnRoMUMvZ+NRslfgOTACQNosU3UwKeA6iNsOI++YjT+jS5asWioXwML964ze6dv15vfrLX2h4OjYY+m988zl12j2NxlPt7V3Qw4MD6yzzPFerjY6amEeJ6XVN9YhbJe6wTT+grn4CoHMtkYp8YqXtCbTrJLz36Y1r/geptz7VTGxc9xOKXTfvOsj5+cZ1NvZFs5LhPTotG+U587prGCYbEJ9hbOvA5lxapHdWrmZCZNCv5mcrefJyWblv37RJc+ls595z34224tznMZ/PTcKH3RqxwJfLuZZ4PiLxqJ09EaB+88KBWHqJhLWPacpdG1IO2ssYsaZdeIaN6z4/Xyjahs0/wwoQgurazGiDhZJACsR3R9KAjQt9g+RRvVuaeOQ1IJI+bb/3bci5MSwuQ9e2zIwwN2dtAQMJswETQftQPv99Hb1wr5/3Gc5X25Jjzyit1tfV6fyb8h4bz7BRTm+sbf16pV+ZNyVlXGGKzurVIL+Tvr/GnjT8+VkHsZzOy9ucfmLMMGGY9JN6NGMJ4s4P1T75+Pr6svvz2TI3T1LGLXmy0MFv32yXwOoxtZfV1tlfWPMipWokxMaEOMLMN2CxBRFkfqNNCd1kdTLQZ16uVDLpsvAkzlcSmdF3N460HUvXCOFREmkBbi1Xa0nA3MCwjZYszqgrTG2WKYoqHQ+PzepqXiIVizVfFhrNxqoiJvpI3TkQBguFWa6oFagIl+aoE+Fmz6L28qFat7akq4my3sCkJjotFdydqwWKdTdWFSARys1Li7rFcUcx+BjLWFGdKVrP1HmxKz1OAy4VDEulDyJpWGlzP9b8tbtK3y+Ei3xra+FQMzXTuBzpwdN/o+3lUBvTRFU6VlClGlZdlYeVNsqWxsd3lO3tKk0uqNW5rDTuOtVUfFGdYk3B8sSpCFvEjNvU2tY1Ke5LywNpbaG6/ZRKUO6DnsrwRBEBOxooBxbprShRVqMOKoWZkwuxaB1KnUzqolEDaysMhZ0RLDHM0qwC/3KpYNnMtVUi8IsAX5iUlQh5UxSh8mKqkm9QhRYqxCGFM3hKtUuAS5eG+t5JnXRmhpqO8dzYnjImrPc1tNloNPSpkeIigSfQL6w0NDtQYvZT5aKyeLBLGBIgfJiXWMAtZwYhhKYKg3TTyjQ4Y1kn0YWdXSvP5HRoPIehiwO3EyyMyUFSmsaJeYdSNngD+AYiZoxmM50cH2s0Hp/R9Xwysvk3mPo/6gAAIABJREFUbrUNlidrt83B6gJYU3Wt65cunS0ez5ZW3PADlL0ndjQEcd+SJNL9+3f1YP+exWOD4LdbfbPfAG2aDfBDpClIUr73ve8ZCvXNmzeVdjo2MG/evGF7DMJ3dnaMSFMhE99j4R9Hev6Fz2uw1jPMob/+7g/U7Q705JOP69vf/rbefvttWxHgYQbThcE3kqfPf+FFk9YMQAk/PrLz33Q7+spXXzHVx7/713+og+MT/cN/9Dvau/6YxjOHg8KgPhkOLcTKP/qdf6Ib1y5qsRjp3/3bP9K1K5fNQPvB/QN95evfMkKUxHgZLfT2G6/r9vvvG4gbtiFzdfXEE0/ppZdeMYCsn776EzNsO3h4X2+8+bp57QHsSSBGllkD1GYNUjqr+qPJ0NQ0ho1hun3HEDABY2vxpS+9rLfeecfUO3wnmEXabLCxbvHkvvvd72prZ09PPPGEuYd+4QtfsIC+aZpZR0FcDjcPXEEQEz5lYsfgZBmDtuJ1xHeEiJIP92yPOL+xbeE+x/x8f8FmwvpMM1FzzHf179fmHensYvz7fpBxblbPdrDyp5lsuYIqw/YwB82gtHPTXriJ1OfPnrKRvi8nK3E/IflrPOd/lJ+JyJ97TzxfR/8O+8/aENXCHEESbJoOnRr1dDTUnXt3NTs5MqakKrHdm5p0EvsSDLCBryiC3N7H2BumiUnNjz+kT2zkTZ0Yd6vbp8tkDETzHXwb2MrMGAXURE6NTLrkxVgFGJHFjnnpNbZzXlrm0nfMhy+Hz/8s74a547rPk2Pak/LQD/zGO/y4t7r5637PPf8M7zMWbEG2wsBwn74Kc7b6Hnmy+WvQFXfu+rGVi7I1YJ5nQWrtKfcezA3P8fPprO6bR892PLe6cW5lg6HkEzZtRPs43CaAAJ0U0efj+6hPh+tcmy2m5myThomTHrHAQLJhIati8AXMKJcSYGeBSIoRY96tMH4W8gW5jZvEoJ0E36E9wfFBLU8b59VccREqNENZvhEG6rEykLqXtdmgDFot7WxsWGiLIEPNliudJubdu6iXmkcOVT5AUAp4oKGz5CqD2AKDg7cCowdYYDWCWV/qyeq6AW7WaakQKROhXIhOjydXGGiQdqRFreLeiabRQlmYKXkYK7wHQ9RX/dTQxswiXyjMQyVVxyZMhanqGcF2B5pOpmrtBQofb2k+HauFd9xHG9KrD80WqpiFapUdpfNK1ZhFQ600GyiNuiqfPdFGv1SRzHW8lWjn+jPqjHONb99XMK/V74+E55sBatZ9LRcDBVGmNAEyYCC9/UsNk/fUWhurKi+p1b0q6ZLq8B3FgzsqgxsqA6JHLFSFCyUZYiP4FTzRI7VT1JQgusvQyQuYDqQ0CC2SUAlq08SFj6F/gUWUV6FGea7TWaUSWCDi6i2gSw54Mq9DLarMwpCU0cJJEAFZDjOjMUjOsiBRO42VV/vGwBmjj/1UtXDapjg0Biy26BOu/8MO2X/zIvBjKVJQ0SeXzimBTwwoc6ujTqcrBB5hkgo6ir3zFKzFJDFTH+JYtnp9o1XA3IjQZGFkaN0zkyJhBuMcf4D9YMyZ0Xajip+OJ7p774HROegdc6xbJNYmxIB/AOi6RMWZJhotZhavEAghPNbr3CLaaTGfC/Oc6B/+7v/xL7iEpwz2EqwoAbSyuC+x1G6n+ui9X+hf/+G/1PjkRJtrA+3fvad8sdDHH32gXqet917/hRbjoS5fvWTqgfWNngAH/rsf/5Xe+82rZsk+Oj3Wg/v3TAy2vbGjTjpQFvUU1amybqYlgfAWYIN0tLl5UevrO9ra2tWP/vbHWu+Wmk9HeuTWDW2trWtnc1uPXLmpe7fvaXw81dNPP22GrQenR3rq88+rv7Wtp597UVevPKLNrUvaP81158FQuxeu6bFHHzdXXogYP8Ry/fWBdi5cUAVhjTK99cFHSvvrunL9UT3/8svauXRTexevqLe2qc3tS7p88zGVQWoeC0EKCvdQg0FHb/7mV/qLv/hzvfXmm/r1a69rOV/qa698U1lvV+8jhXrkMW1evKywlel3/+k/07wI9JVv/AMNi0j9rS09eHhPaYIRMJN9pPZgW6M80BNPPqPdvUs6Ho108fIVrW1uGyr49s4FXb9xSxcuXrMglI89dks72xuGMwUuyRBD3iRSJ2CpxgzixJ7mqWP1d5IsPDlMfO9QYBwmDbpqYzqQFtjs44iat/0Aodi8FACzY7AwaTkpAnvmD696ZfAxkOD8nSViIykiLZ+HL2Czd5OTm1CA0DfDLMSuiFQbTByeMaYMeyEmNjLFxofJyc4dAi1hH2wKRVTclB+myCYvGDtz48cw0bmvxmnixMjYPpFkY2jOROYnMX/MpAP6LunC/GA70koSzUanOrjzkSYnx1rORyryhYGuggmFS3a+xEMxV1HlhvWCera2qN9oJZiomoka7BRrfoxnVxkD7tPGsWG00OA4IzhHJlaf59g+2I8AQGiMIJLdIDQJ5QIPFCaGlPiIYKo5DCNU4Qgx2MPYQa1ZvfIejJZTeFEqkItLhbEDVKUsNhBNrYTtEB4xsXnX+nbzzAxt7zfzubW0myuGj4SU0+Z+C8fB+1SYvRHFxmh41dbHfxPPeHgGx9D1m5h2DvsLW0WMUpyKG4a+RHpsDIhbjRvRx4vOoqDDaNF+rN4pN9+EweTCmRAN3tSujWSNbwHjAro6bQeyMOXme+Hib3VHC4A0j8UAE471MiAkaFbXnygdfY8wFmaUTQWLUq0oUoe4IUUlcHdSaDakC6RAVFUVMASorQq1wNgxYYQrN/f5cp4h52sGy5kqbFWQIBBAN5U2OokBOUZ4d0a11juRrnTbupgmWs9i87bjuxVjpFhjY2jj4Vit4ULptFQ8LbScLjXJc81y1LxdM+CdTXEOys15iAkfdTMxvigdesQKI5tZoWrmgvWCtVc+wFB9S8tRR+mdUOnDlupxqVE1V9KpFGyUWtQT9S51FV0b6HR+oNbVPanb1zLtaBIt1d25prB1Wap7iomRWE0U7kjl413VWSHtDxXvZwqmLRWZFG1Umlen+Aqp85U1zdfWlb7weXXW/jcF9f8lmMWi85fKLrRVbZ3qJF5Te/NpaT5W+Pa/V3z4Q6mNbdamVN/XLEul7RdUZF9RWD+lKOgpWHwoJXcUJ89rrh1lwE/OfqnwrQ+luxsazWKVnUPtP5Q+nhQ6jtd1Z5Qr7XVt4sdQfFileqfuaL9K9O7hqU6KWpOi1ukcJgpMxNAm+7Raaq1VaLMXiqLk9VKTAG/HUFExU1AX6maR2sw/5VQJWFIp4JdgD8VKloW2WzCfhSY5KkUW25Ex1+Au0cdYMNKfUfXxRQGcXGB/HwOnQABn5pvQzGIIkxd1WobdNG91HXNtgulIWadrAoHJdGGxZA0HzSRskRLF2upvCFsawCerRSGivBErjnh0796+rbv7D3T//gMVi0oPHzxU3G3ZnHH5wkVtdQda66KSrXTxxlW11vvoNBVmDrwSvoYFjZvRUAvmmi6nunf0QMPFuLFhwjLcdVkboHBgR4cHJqVYgHExOzJbmf2DB9q7eEmPPfG4jfbXXntNWzuburT5W9YI+/sPdfyb9/XSy7+lp598UZ9/7h09uH9Xjz7zrHlx9XqER+kbx5h1MeSKXJRhAPkQo6UuNAj5MxFdvXpVX/va1/STH/2Z7tzf15tvvmPvf+Nr39D1W4/o+dFYP//pz/Xuu+8aYN7VR26axGltY92ILKixpPU7v/M7Ft9uY2NDhCchbfJCKsAPLz+2dicz1cW1a9dMLA2Rwyi921834t3p9bSczfT6L3+m9997R2/8+nUrfytDlBib+vGZp561tDHoRQx4785dC0fyP/4v/6v29+9ovpjp0UdvWQeZzubG8Ny9d6DZ6Fiz4ZEe7t+xya6sQ73wwpeUosasa41GQyvrdDLXYG1Dm5vbFsdvOBrp17/6kUEpvPn6L4wwP/Xcs3rpy19TlmRKiI8zdSEuSIc68WPzEwqi07PjletMRrZiWcHB8e+uvu9X0v4eadmq30izZXWW3/nZ//8jJkBLs3lltQ6rxzxDeX05eNyOmSFsmnN7/5d7vIP0gr0/59ifk7dfsfAez1iaPhEmHzBs4kx1wkrKMXH0O36samCGOM5zZ4xoEpdGzeiTQd8OU4dHIrp8YzqZ6EjcVFj+SbenDJSbDXdvvsEqo2CTevNdeYY+D/AonnhEUKd+aZLYKiuMz42eub7KzPCubxfL7FN/XFs45gZmyjEnNv2dOYJQTt8WPE9ZKC950RZeBWBUqOlz3GOpyvNepfaprM9O3bNnp58ov3vf9Xfax7fR+dPnRz4d3uE5vyHka7qQv/SJvW8vpCEwIqxiqRfMEWmmrZ6VyZj7M+maS9HyQe/SxO/D7R/7EDOubcJsfDp/0lwt63nQY2erhNoDw1aU+xQcYY+XzJKrMVDYJVoLO6kgq3MWIgY70NjOhUj2+F7tQIuyElEUmKAnWFAUU3WVGTbUEm8z7HKW4Ppg5xJrvJhpusg1Wy416BDpgPLUapd4SGVGr+kDSHIAXMQWdIr6CCBRbF0wCM4rdZaR2t1IxfFM2EdbPYhQsNvWoIdaC1f+QK2oKy1SaZ6pV/aksQFJKSWWXhfU50LV6FBVDgTBXBH2rAO0HGuqiqHm96cq89LwoSgPru0EcddgS+qvKy9dOJgA0KnFA4XhRAMgt4enCq/vKUmvqtC2eaTl2Z6S4D3V81+oar2vNPpQ6/3PS3paVXFLIcGCg9vS5A2F8cdS9NAcjhSNpJOFNElVTBKNJ3yjdb1dlnq7iLS/LHX7tNQgH6qew9/PACPXrfXUoBwqYvW1M2PWwWyqkpaOJzNtYduLP2EoPahqDZdLTYARKKA52Ck6NbFfVMKk00eg/zZyotDi/21vDwzv6aQcaZazuIJJD00AwYBw/Z/FKS87W02um0OVDWcQ1wM0fapCJ8GEFjAumIfpDyzS8MJnDGJPyfiAFNiYBKIlL3Tw8NA88+YEys2XWiSlMDdJuzBalWl0YIquXbxqUlzUrMSl7Xd7Vq8JEqzRieWbpImpX3mP8VpmidFsPOyx6YN2t4tMc5Da8R6mQkZMLRYPhtYQKBdwlqCbqOKqTqjnnn/R1GiPPfaY3nzzTbOpSbttRa1UP/jPf6V2Fx9MdIC1fvHz1/X888/riy9+xRqvvTVgmGptDUbGNRrn49HECA+6SyOczWRHIakAukswhb76la/r4eGxHh6eanR/3xps7/TE1H/vffC+9i5fUbvX1aOPPiqC7TEBVKg7mojqAFm+/PLLxsjwAdzk5dRyMER0DvL3hHxtbU2Tycie49kow1tEIqo8g/97f/M3+vCXr+q//yf/WIN+V5u7F60swAX89Cc/0927d61jUJ4vf/nLevTpLxho58nJodIsNPEgmEzPfe4FzeaFrl29pUi5krAyUMqnnnhSxycjPfP059Xq9PW3P/uxPrqD9Kmly1evCKgFpAWINV/9+S+NSG9vbOrtN35tjB6YTKxSw7DWfDRDk/8JAkvnY/NE1xNg9gwa+rZXF9AubLzjf3ahueaPV/c8x/fz6UJ0fV6rz3HMszY3fvrGyrnP1+9Xbn2iTD4//5zfm6Rs5SUmtGZMW13xpqCePM/my2qTGWVsBqy/7vc8Sz0RWrEx4AHg49SHEcLR0TMLfs87QAz49JmsoD6WP3YnmFs24TJI06dPvr5OvMuP8wTVw1kjusJw7hleVn70bZ6FiV/MZnaOzh5cErMuaCbh1e/mauX+Wtn8RO33/gHUtTCWEE/GXBOk1pgHgOEaV16rd9MXLD3fh5r288mx/8T91Rsr3+e8zucPWL2bdvJtRPL+2Kfrnzt/0313rvMMz58/s7KgaOoOY8wYZDNVrB8fVnbWPM5Nmc5NetAiCDKbi1dnh8YcmDTUtyk2KLxzzq+5B5t62zdlGmvcoikBfQXJGRtCJo4dMw0mHqa7eMk2ybi5zCAKbGJEyWdSQoLqIqBi7KK2JQ4Y/RTKFGmc5xrWUt5NVKeoAakX8fECLYtU0/lCy0WhABvJKNR86ZisIO5oC7wji4yAfi7W3BwbQoWG4I0UD2EZHlylSShoL+oUz1AjLZXOSy0CVCg9JwlIJ0qudKWrPRWHdxR/kCpc1FqcTpQ9XOp0fKL4bqkaFHMkl9fm6qYTzadzG5+tXkslEkCQGo0pPNbgRktYTOR5V9FpofmHh4pGSwWzUtUbCy1wBrrYknoHUnRXSkspu2rQAcHyf1Yvu6hCA6l7otbVIUH0JKAI4oG0izfaTUldhfFEij9WffKqToZ3tHHxlpSeqFZLueYGOXBat3V7lOuNj440DQ71s1PpzimA4rWmpNJZU79dqp+1LWJNcHKgXr/WoBerE1cWCB7gSzzbc0Bqg755KU7qQveWhYYAXipWG1d/J45Xips+hNHG8rlEHyZ6OsvNSJy+tMTjFqnhzHm/JSD7I9U02gkNcxEYWPzAOBlzBG3jI9fYSTmpLI5OZAd9c6w7dlipeW7Plw5Sh9BmLPCI9MAiD4iLfDrX6PhEnayl3Y0tY6rmBDUmHEqrLZghYtYyXxMsN+e9NLR0qAsmMEh9GbvcJz4dQXjzRaEcUM1FYYbuhsHEYrcs1O6vmyQf2umWqIjvTc/NKoGOv7AMIH4Q2nv7QyVpS90egV1jjQnXkCTawpgKT69qpHZ3oP2jQwVBpv56zwYSUiuAI9NW1xoZ6mCrL5M7V+YRwcDGy4ePAZGiAcmTCYwC2jVW73gULHL1+ms6GY7NENzZTuG227KJC0bh3sGhBdlDwkPapDccTxqja0c0SJ/8IODkY6qDhkDC6cJEQQb5lBCvxdwBXe7t7eneh+9b6JWk1zMbpkUTu25ne9c8+iYTAqp6EE/p9AQL+1jT6cSM9QjnQYcAph7R48PjUy3nuRG1dm9D8yXefl3N5hiCt7TMUX0hYZpoZ2/XpHJgbSB5gGFaLJb2sWGY6LTohCFcZmOW4DWIN8U5sGRDNm3nJwV03mzGLEGsIapcgygzW696ya0m0ExsfiLklhG7Jr2zCWeFEbF0m+fcIPtUgp9xyjs8+/c9v5rmp1/397jOsWNnnDrEP+uf8Xufl8/PI2Vzn5+/79PE+B/DaZh0tDC0K4Mf2yCep6/5/nb+/jkT6tPx7W4qwKbN+AZOXvNJJsKXwcq40r6+Tj5Nvg3fz/JHRebL1hiBUx4mOJ7jmM2n7a9xzj1/3+fhruGA5Qgm5/4d/wx7CCz3yJu0eIbycM74pL5sqLlc3i4vVr4843HAuGfPrfQvf756z5eTa6TPRjr82M7K2HxLU9Mag8NNykCTOcUjwWwZGJZm0wa2+qadbBVO+7nvzDO+HOSLB5DLm3I3fYeX8fBBRbriSGBeazxDPzcnCYKoMv6I59UwYEwy1N1UF00bmSIVZeq5opQsiBRPRXjccJqa/m9qcfvGSKGoWm0qQ1qJ+pA40i3U6XwX2mLKBFtZBBDndg4yeOw8ilDxEYsN9HHmiyVRE4iLZjAIwGd0HGo31h54h/Izxu5cigezBMYcVDCnDEwSRagMzJ40U4QassQjDTXhzFRxa51c0fpcR/OhdrUjVZnKo4m0iLVR7Zh9j4rU3ObL41rRIFOSzwx+wH24UkU+tbilMDbGQLTJC3dpcKlyBD2KdnvaIN4YSgigAsITlcE9LTRToAtSN1N7sielPS3rmapgJpwOMS1ZTCNlea0CIGO1VVah+gTtRZIc5MoTIgMT/HasDhhUMOELwhr3NU8DTdNUo6ptWg14XhYerTBWCzUvOIGLUuVsodEaQhLiuYGrhLYK7zeYUOauWpNupYlCTQskvYRiwsAchSqOAYUZkoPobeOi6ZNI+GyxHLnvBLN/Ohq7oECECwLLIsDJxQUYtr7mzJfcGLZ+SR9BeOaEJIaDamOIB90C0UKFEafF0+fGbtbTCCtT0yWQiMepc4oiP0Cd2UwliATTpLpYyOEt6kKzWMBdcKiS2AII4/7FEsKARZs821Fm4xH0nciYeLdIxZEhjTPzGoxSVOClYgZ5K8Ut3YlCsdIL0kSbG2tqtwhj0tatRx4xTg7D5eHoxBgapD8wLPfu3dN7t9/QvcM72t67orWtjm5//BuLt8Og+U+vva7Pf+nrxrxgrI1ajGC6MC39rjM6hjGiYdyqyNrA/lA28um1b+if/+//p/7sz/7MYjT9+Mc/NgNnVHGDrS1jnkbTib3vCRbvYqTFHhsNNuMQG+NR8uIehBvDAd7jnHbgHowTXCxSgW4r0QQvNbX1//ybPzJXw+eee053798zb7/ffHigP/o337Z3b9y4pUcefdKYmUuXLgmJ3Pe++9da5FN1Oqmhm0JMAfI0a32dqhW3tVjM9dznX1R/bcPa5s13PtC7776v8clY2xf29D/cekSPPfqEGWv3+2vmsXg6GqnbH4iyEEsHfCqMA+f5wuqatkqLVYYdBhv18z/qy4+yuFhuzlbGEU0ntsfF079nB00a1ombycEmPUgAz5Imk6I9ZwoVk7aQ59+3/dfu+Xd4xue5es0fc8/Xh/JwzObranNUM+goEHMJexumzeqfZ/17Pi2fPuek6/PhmB8b1zC4tHo0gVAR506nY/sGDvHep+T2Vp9mcHOMRwf2YPQ11GZsqFRIGw8/mDxfhs+qHw4AbFZ++wxU0H1few9PKBCKQXwG/4Z4j3wrCwoOGrCb8EnDp0+5rE4r7eha9bxdrR6o/TxWFw8Ad9HYKjg0asL2fFJKaYVt0nXHPmV/x9XF6tNcsvI235VLvmznb5wf+WfZ+/r4Pe9xnbb1afi9T5dz/7Nv7m7YNRYQjq8479PGhJ9VoYlxaF/gvB5WFuPdoDPnQJUcu57knoVZwbLS2s7Xc0W1Sl82PCcYOcpJaRKepk5NGzRqYWg5rtFMhlYF0qPvNjaGxjAFhEFpVNJIwCw56JOBEVhdsYMxMEOVOpktdDieqYNNmEmSShXDI2OgCLPhGLLaYs0VGIy3Yx0cPLQFnPXnAhqBoTmWXY6ZHQMNAzPIN6EeDV5VCmMQx2bnx2RVD6eaZXNFGy1FmwNpkKpddCUYDzgEkKuHGIvHKk8rjcsjTfOZehdS9feI0ZGDhSD1qQ9jLJeisXS1o5O7eDJ3FRHRtqiUXYhUDrrqf+uLUvaRwnCqejZS3TlU1BkqXiKxvWrhS5TR8Ay8TdXaUx5uqK2HKtfe0jLGM5aJfqA0eKigPpKmB0p6F7VHkSdLBW/eU5k91NFH93T4Fz/X8d/mevjAzH406ErP9LrajKQJ80Qc6FobaW6lbhJpokrHYUuj0VzjQoaPxXfBxug4l0mU9qdjGwdVkambh2bTir0jpqEF8sMmbAg9z0tNm55kO+JF1iECDJA08fSLLTQY8DwiigF2fgz9prfwkkGrwizBwBXQMubW2tDtmfurKGEtqMV86aSAQWBaq9l0YfwyfYH80ixz0sCyUq/XUa/T0Xq7p/VeXzubWwYyiVQf+ANi4CERYk4Hi4rlALPR1saa60c4NqhSHiCNauBTylIn9USTcqpJtdASDLAQm08YQYYi9okOXgVAV2PRxuOhSRNYEUO0AYtaX+srn4Ggmmg6B4cp01p/3RAz+92BWbAzqN595x0DjQR2HUnO/sO3tLm1o3feeUsd9IN1qT/9kz8xKRDglP/gv/ttxT3p3XffMSYMQnLlyqOWL0QKRgXi5hkaGm6+KLS5fUG/87v/1PBDjo6P9Z3v/rW++c2va3t3x2yY4BQODg4Mm4lhx3+YAX6GW9IwZJxTR88YkY999yYGHiJvtuPjY3UuXLT3g8VU13Y39Pu///t6ePhAv/d7v6f/9z/+B7322q9tkG9duamvfOtbZnx+8eJlYwrBvQAKwLyQ4sCM0PIFkPuZDg72DW389GRo169euKHpfK6tvS1dvvmIBt2OYXj81V/9pa0CHn32c/rt3/5tXbp0RR/d+ViddqVWp6u0qvTFL75k+uA0DPXo00+a1Gs4HFtHQ7JVw9avbH4i8JMJ52x23UJ3OLdg/wpqFogy3+TTG2nwsxV6c5PvxTW/2fEKw7R6zz/z39obIV1Jg7KSjk+LGvhzv/f1Im0vVbJu4b2VVjJdTd+/7/ekszrZ8hrn/HiPH30WmyNsnQjJMx6d6uTooTFNpIME1ElUzsPfOALiJk7e4z4MDSs5WtqmQiZEqErjvrtS5E9M9qsqodVnyNuX1a++GM/YBrCRH+Unb/8s+9WN8zMcq5UbtAvvmgTSbK9cGlz397jPeCMNjikD5zbmmvbjGqJ6nkGM7991Wbnyr2Rrhzyzutm7K9c4Jx//3UxSYobP1rDGKMKX0G+N4WBVTYLNoulsAdVITs7sixrGxS8qKAcMDGjIlqcZrtPBmsm/YcrSzNEYZigYJKqM6sI5SdDeTqrkioD9SLMAsA5LH2sgGhxZc/2jaWfgR+agdVuDNN6VDSPPbOXpaLM8IEWbxPjMFgUqIMoFxua4/lAW+jvt7h5kMRUsa6WdTEFSalYXOsXoF7MrpHfgMoFr0+2q1cmMeV4QsWCR63g8Uz3PNRvPbL6gLAATtlJoMhgGtEVpKjrUQZQpMzRosIIKxUS5b5WKBi0F6y3TN7ajtjrba9LaBaxj1A57moV3FGNHRYDccaksbCuKMw2CTHEyUzpZOvEYNn+mGkpkMWmKiTQ7VrXTU3ipr/TKBS2rloJxrvjDUPEHY+n2eyond/WwGmm+E2n9qVRrz02dB5zWzesrr67ZOMhMeoQn754UbCvUjhbVVD30q8dvanL4N8qHd3Tywb462bbGSjVUrcd29pQNIu2ubWj3xlNwGNo/zHV3MlQZLvXWuzMVQakgLxUs5sryUklRuFh9qdSetYW2cR5UmlSBDotcp/XCVKgPGV6J1CpDEfGNANFsfKNxnWuKsbcxq43dJIs+rN/on8ZQEXUC1HI87Mxnryx5AAAgAElEQVRywDqGMSUAXAJMmjqcReyT2MDHsr3rafj+meeZjUe7QbD50uZGbOM+Hk9MCs4ttCfdQd9pjerATF0WNRFBlgL3kPgtabtlgKQw3dAVglCTM1L9Xtiz2LakBZyBR/bmHhh3OHcQ3qUKA42nUxN+HMcAdDp7Q+gGEnnCuDCmIRYb5VyG8rCcNTZMoGXGgDZGmk+nOl1MNR7WhrdEqIYbV57Wcpqr22ur3+rp8u4lTaan2hqs6x1wOrYetwHz1W98U9NFaaE/Xn/tVcMkunb1sn72d687Ar8EqHKp04N9/ernf2f2SVTk0qVbxphRQFbCEHUGFxMRH6bbWzO05M31DSMyX/7yV/Wv/tW/1MXLl4SB9k9++FOzYXrvvff03PMvaIJYuA6UAppJ2JaFM8C1D9IY+ZIHH4FfFjv7DgYvgFeo5Gg4JjqYnp997zumVnjztZ/pG9/4ln7605/qrbff1//0z35Ph4dH+sKXXzFJEg4vSOHQ9xMYkY+wsbenb371Fd25e0nf+av/pMP9sYFtxoI5zNVOIm1uDrTT2lar21HWaomo0M98/hm9+8YbhjeBa+88X5q7JWofghNiMA/wJ/WoEohmocs3rpkofmt3aaFZkLCBedLCTbeZDFYnJDobndh1VDf5mwqomTQd+bTb9senYR1phXEgPA6bDZeGkJ+/5Zgx3vHvffre6vlnHfsJ0r/v0/J7Mvb3/LOk4+/bpMxg/AxmiedoA97zz/u9L4s/Z++f4x7tR/8ZTkfWT+FrUKEMT4+tH+BxwTv0cTbzKvkMxtMkrIVjnkiTPM6MvlfUSqTF5svAno3yGzGijWEBeL+RStGPibjuy2EEwd5y7WNpNN9mNX1fDh7lmHsrPInlwXX6i8WZrBrjbcNtIp4eoZTwkmsya74H+dl7K2WwWfz8McuLU1+elVtnh77un36Gc98e7FfT8XXy73LPrjWMHeer5fPHceWMYFl9f5pZ4ppJAK3/+8WGYz0wvuY7QMMoCzQNukC6lJNvYccNo8gxzBKSXWxJzwyZ7HtaVRr1pfvuPM9vyRRntji4nSfO7IHvAq1DUrQ0H38Lj2M9yFRxLJ7pN4Gp2zCsh/YVSKXMTCFQYN5CSMzg2Xk2MkZpOK81WzrQVUw56nZLk7nUwhuzpDyBxotIB9j/IJFYxgpRa8W1sqoQvltJjFTI0RwktLRrFsoMrelPS4zDs1iDzVh1v1IA5pM5ihKrLZFGiMICxXlP8Y2WNGqbB1X+fqnluFbSRiWTGn0NkhNVVa4Rkj0AJTFWV6i0mqrGVf0g0aC9Jq13tOiUwpZ7c6+rOB/r5Fc/0friunaTTEt1lF7OpJOxlA2k9pqCYKp2RFy7D6TRh1rcfkcZwXeLtpIwM6ic0emrOj6+q+nBXe2GXUWHgfq7kTZu9KVrPakFgzWTjg4cEU0jLeqRpvmBgUMWLXDysK0BLkDmuUWAXNROSVJpUgaalqFmUVunivRgcqoR8UiTQJ1WoKTIFBaVGaSDok5YFQNpRC2GY0E+NwYGRoG+d4ZLFxNzzjE7pqINC4sPCKPizOKQ5keaEYLH7DzdYHdUChs112cJGB1AfNF04NRSs4BiDDiBBnBEpkZD0slYA+oCqbgPn1a7hZbZ6eFxjTc7mgGjOSDd4928tDIwnoHNYbxlBD9ewcYD825RFbbAYA4FYyyfzhQMEgtxiBo+hsgtHeQH1AM74OXwoY2ziADYVMkTUaQhYPw8PDowKP77+3dtsH/w1oGI3wbzdHJypL0L26rrpTY21/RPfvd39b3v/FQXdx/Rozef1zTPdevmM6rLSIv5WL958z298IXPWcv96lev6dev/1IPHx7qzscf6onHHKNEAFrsgwCYoqIQGAgBRACG4OjoRFubO+aK3UpTXb91U7du3dL/R9h7Nlt2nXd+/51PvrEj0Gg0IkmAmRRJUeRQYZRmNC/kMGXXuMp65Q/hKvtLuOwXdo2r7HHVvBhLljQKU0ORojSkCIkQAwiACI1G6Nw3nryz6/esvW4fNDHSvnXuPmeHldeznvWE//P222/rS1/6kr2HDvzWrVv6xKfwRnA7K9QbNB46ddKhnixwNCr5kIdxnqWz1TJIhW6BI29Ujm9ff1PXX/472+UPR9t65Uc/VNwb6n/8n/5nTXZ2tbO9q4PFVKvO8wjU4Bz49jjWYDS2GDkT3H7b1oyy086upRfHGo22jPl55tmnTK8KFMCN99/T3/7d9/X4uXP67d/+LSVtqzvTwiRei/nSJGgmGgXTwnbsiTNSWy01GQCCSUiXxAC42iA21O+qi8UDkfZEljbgN2fahTPpeYmBkyxZUxqzSHvx4Tk+HKRFPf2uxaft3vro/+Tp3/3oJz76qn+Ps/9QHr53G5sPpeuf4cx44viwXMLlw7tA5lN2n56783DBflSCxrMc2OaYqquqDLMLaSpqDgwV17nbvVjg3Y4x53k+NgZbN8ZJi+DN/kClYeXt+sXmZmeH82j7+vKiy6eeHMQNs+dMueHaijmAapt4SzxH/3HmOb6zEPL7LI0NFah/zpXP5eHLavk0jYHY+jnr7zGW+DA+3Dh1Eh++U3/SZU4aM1k6BsLYvI4JIJ2HNkydsbSv4ybntsGIUR7axH9Ig2sw1FbWR97jmrVFV+iPqr+979PpzjzHAuHHE33k0yIz81LrAnlSlpUB8aVOamPldeUkW2zffBtTFiQ61q8bKlVfhq6YdqInrAxta7vtoCBemInVTQ1XlIX8RqZHeW1JcqoTFi/yNHs784jCyBx7MoytQarHlrVUVBtQtcbYoRKwtcwtXESAbelKKsYyD+MqwOB6bsbsbBJBvC6CUMfAC2SpdgJML0oFRKwH6bslkGpkse0iArHiVFMjGQq0NeipN0zVBKQTKsRgfJvaomZbaHE61/r6UtF4qeHjiXphqbWm6sFBDHfVRIy7RgkquihRSGy63ZWCvVDjSxOFT1yQxnsuxsjpHS0Wp8rSkXRvLb33pgbbraILfQVb20q+dEXC7fxPByY1SdYDFe+d6PTB9zTTeT127RNq4pX619Za3viplq+/rHe/+yNd2TovxYnGl4bq78fqvXBJT+ydky7AnNRq4tsKJ4XqNlcz66k9vK716kSLN29p+3ai/mJL46LWTuWcr14OS53G0hReMZWqNFEd5AqyvqIm0WvhkT6Yy0J8BElkMVMHWV/DmGiojXr1WCstlRPYOK60jmoi8CkH1sFQ3j28BTgeMCLOiYD513RxRNkY5LkM86nFQBxpKhuSyqrkxhNjEp0ItKRBs4kUEbs0sLl4x9lVMW6hWUiSwBI8QQqZu80/D3n64GmHqcW6nRdhdaC5dDeSUdJnHJMnAg4Rxq2TnBvEARE2EDZUhe7PTrRuKhdqDLs4wC3HY/ViV07UvtVqrTovDEXcTAswLkpnZjxuQazDLNAin5uoNElCPfH4Rd167w393fe/o6ZaWLC96tLzUnVRP3zlp/rEi582cMay7evZT35RP37lp3r+Fz6uF1/4jOYVgIiZStRLF3d0dLLWj3/yQ732s781VV6/N9Rb118xsdrpyYm+H4dWkGuf/JIODm4qzfp69vmP6ejk1IzCtvf2zVWxHEQ6xGh6tjTx8GOXz+u5Zz6u19/4mT775S9o78qeetlA9+7fNwPqqHWGpHCTNHonADHCDTHigMDzHWIURbUYBOyOWOCy3kDlcqainOuNl74NuLd5yp2GU33pV7+hX/n131IDVk0b6f5sbpACuCB6qYCZDBn3y8ALVPQGKnqZrn0aBO5Er776qvp75/TVr/2q/v0f/7keBAOl7VpP74/0B//X/6v3XntNn/nd/0a727ta18yUD4ywY86GGy72ThizBRWLXq1e3qgtWjVBrUE2cQMqCoUHw3J+bIaT1NMRXnaviB0dkwSRbogObi7qCMpb4/ANIp82wuOwKgWkAojVtCeo0QxqYlrlq6XSdGC7WiYbA54dN+nYhAGuIUSe5hYtv+TapIKQB4GJ5FGbgEbjd/CkZUiyhiBcGFPn++5DC4eFIqlMksjC5ZkjFmPqC4MCLL4tRt2CSd7+gBkqGRLdjsUMCdm8du9jGGlge8acBqpXpQjNw+5uPpvaBqJt14bMDmMCQ8DGg3YqqQPouxjNhonteEEk5sCQHwYLhqGo1/a8AQqCCYT3URaabQA4TWmLYwQfh9ZtfdYxruzUwD9aI6onSCkGu50B5On01AjKVpopi2KTGLAY2k4NPoKoBsRxss0J49cRHhZUcw62kCm1xkBTIE0DeNMMdCvHpGax2j7x8LCHCAwx2rUtTBm+DokUJobpwgAgqKXHODFmiEFhamDmIR5Z5O+YJwoH9hEayTTtW1+68et7zp25RrR0iBt5MwQZl85sx415ymxqOc9wWdvh24wRMvlWJiXjfU+sCRPB2KHd2QBRf0NLT0KV+UMjdqyzMmgBzA4rARVl0xfULoJ82SgNEq2XzoEFY+kUb2JjnJFlMOYdA4tHMo7LxtawAwdnyZhworS3qovKtLMYhoOrBbwaS9SwP9CqXTrmva2UpamGOM6g5m0aCxxKvDoO2h/kd8LyoDphkQkjPIJd+wFUSJtTrqiXmISorBeq0EAAP5HF5kjSz0ItaqlYFTppU61yDIEz5eCLTQuNB5HGaaRh0qrOI416sbaHE61nhxpGraneYNBY1GifpA9WXK5wGEg7PRFqBXumosiVHOYKRmNFpTTRliYHlfTmVNoNdDy4pUm9pyKule5X6j2RqZoG0l2AxGigXPkTqbKrscJ+rhzU64rNc6FgsqfyIFV7722N6j3peKXwcKW+JqqffkrRU+eVvflnUn8uRVsK3i10+J3bun14rGQn1AeXv2VhWnZ+9WO6cPVJBfcbfWH/GenjW2qz+wrOn2hxrVF6s9H77690PruoHtjFNwYKm0jT8LZ2Pj5X89NSkzrW5HCk5SzXUbvQjfWxCw3WJDoPPEMlHSxagNWV5D2zr31nnuvVOytdD7ALLtQvVxpWtdmPYaME3ZnBjCSnpq4k5EkT4Kofq8eMgHktcoEkj6cukkQi3MDcMAYYY5C/44x4bQOdnwyVB6GO5nOd4IzQoNofad1rFGOsjYCD+YiqLqpUR+bvq20lKoqF4izTsi6VEmMTAOewUi9fKAH0k/Ig5cyQXjk4Fq8RGLG5Aw+MtPHIi2v1tvqalQ4hv2m3tDUG3LJQOT1RmKNirxVjetOUurFEsrs2RooxloROtQn+WIpJzurQnA6QWBl9g8YhG+6WiWyxozDuK7t4UfEwQxrBYEWvbOpTC0Cb9UY6PpqZvjnuZRZw1+nigcxfaTAcaDU/VhaxL0y0mi802h8bUSQAHvrGOq8Mn6Ou4C4jHTw41T4RrVVpONkxrhIPnaheaBQP1E9bReVMWp2o1x9qhB67nGvU7+no9IG2h1tWQOxywPUo84X2trYsLhdiXAgEBrSIGSFg5gdAYxup+M//wwh9sVoZU8ROHLRPDlxlx5NtnR6tlC9zDSfb9KWm87X29rcMp8ERfGfU+lE50MnLJTYugQb9seoKsEDnYomB23Do0NInWWoLLSN0Z3ffVKQQE394tQ5Mgf9O2jAIBNOEsPObBdsftIFnMrjHbw7PMNgCA9O4cd3f88/5ZzbPfPcf0sepZfOwZ5EgIM3gxj/QAZTrHztIzx/+uz9zne++fpz5bQvYBoPkn9/Mj+/ut5m1nrWLz8vWP+MBaWeAJQNjlpBcVhgHco2Fkr+NevjycM3KAVOwoR6izVgAaTgYXty5YZboO3sehtP6DvXSQ+mRLxfpb35MpVdWhoUGU8U8YEEGz8lJqBz4JLtEB+jpGFtnc0Bb1Z35bSeRgZfbaDu4DwvbimQCZsocKCk/bY0KyUn6NtvYf6ceHKTn0/T18GeYJMY9TJMbLKRLvyLidyqszXd93c/SfDg8fq4PyaNL3rLz73AmHRu/XT/x3eez+ZylsTEGfbk5WzeeqVFduTeftzStnVwhffrU2fLuJLtsHGyI+L41nCRGFl5lD+eIe5/rNA0G1HjROobOmX4HajF65ba1fWO0krqaPRxlNimcU9/yTBMkCiOCqzspoE1oHAkgdpQz7voPnzogOIjBZT1Wg+Kjti7NM8stlJ0NF2OmbUz6HfUyratCOSoNQvAksS2wYe1oBNCDuHaHEYst+kLj3I2BBt+ujEE6X6jslQoA2UVtA+NwOtBO9phUzW2xV13AlavSSm3aV5KmyqNCDbYvDIKwMUbN+g/jbiRRUawknWl1slYa1oqIzxahLu1L01xFRay3WEINWZVaM45hJuu+suVIERh3baG2ICDtWopgglHFu7Hc1JF5cWUYPq8Li/2GSlDpUBN87ufEQOu5YR8mSiMX0wxbL6PlqFb7jUn7YJAh70UYK8cDsyXmXa5oeapYjRI8Is2enRI6uhhjAL7OmarmsdZGSHdT2+Qn9gwSL5yi7A2rmw0tkysYZTMHhLbOVVe8QTMSq40ECVIXaYA3dV0pYfOGLSdzlnGDt1rANv8hfTY616BE9pJuyIiLW8fzSDeMUWL+I1ln02uw5q4LqxC0biBZkZk677s6KZWDVo7RdlKp6TlaUyZOyp0VM0VI9JuViLZgMAg14K652rLSsnX8QtWy0YksFBdSUz/rQB0HiZywPvHLL/2VnnrxC7agj4YjC7D3qU9/3na/P/jb79ogXrGjDlrtnd/TyemBHhzcsUn31s9+agbOH3/hc2oRAWOwSlDcfqrHLlzU1qinr33lK7p969BUYxjD3rr1gW6885Ze/Mxn9c7bb9oO58d//5LZfIxHE33+i18w1OHheEur2YGACti+dFmv/egHqteNJoOhvv5LX9PVK5f07b881JuvvaKnrl0xZOx3335fi9nU8BjgFqPU6ULNNdi6+qP/rdnFJAyGVv0kVh4nunXzjt559cc2KC5efEqjrYm+8Ru/pY998lNKByNjlo6PTg2OYTDpf3TC3VUMtB/LrurLX4oslMnFC1d05co1XX38quKor529ffWiWu/feE0f3Lyr6cmx/ub7L+m9W8eqlerjL3zCjN9gjpAoQDS9hMwWxE7HC/Fjkhlx3Hhmk/jz3S84/myrUzfB/LuOMDtC6ReSs+c3nrXn/YLFItstLOzo2Q6bVhtrwe7w+fv0/fV/6MzAtcHrVtGHi2LHDFMG6u7T9r9J05eZOnhm0ufNmc+m9MEW124h5F0O3jU7NzwQ85WOjg5M7Zavl/Z+Q9BRyCTI6mb/4aRI6/XKGJf1ClA2J71ArGsAaSXeHOCNgM4dqAF7xDBzHLFjrSP+KGE9KKPvW19Py7D7h+TG1wUGDikJUhAOxjXlf/Tw7cJ1vsNI1dYWjoCZB5ajulpUDljW1LWol9kJ2pLMu5GKygHNwQRQPg7y5LepYjovPsroD9+2XHMMk+/k7gkQgSHKkN8Om8g9C7NoIsEz5grGb7M+Pg/Ols/GxgOCjNTGS3W435irNUHJHHYVY9iYN8rNItBJTm04mDrTRQigeYhjBSNiTdWpQSHlZrNhrI5TYfv2cLYbjlli7poFlC2upICIjTrDIjGPXRVpn7P+tZngFjJXt9DGnWEpdSpqGyOUs6s3mymeRVWFdCmJElNjWF8hYUUtB1fUMb7YMrGTR1pgScQEJKU8lTLAJqPQvJGwt2LupCVqNgLzkgZhTZBMwWPgwo70t1UNPk7VaCuNTToSVrmAWCEmaTsaGD5di8cWiyRjCHKMLWkGrlOhYBwoG8H4JNKiUbVcqnhvrngWqLyCGjY2w9wybDTr1YrTRuE40CqJlQ6OlTbY565FPNt0iet/H32ihue3VOsLZvCtt+5ZrNBqHemD797UxWxX8+srHbdHGmyPtXv1vM5d3Vd8F4DMQHuDbYVtZCZVJvXYh9lbG0L6PJ9pqKHGhEdppX4VanXzROGyVHCUKxvGivqRdFBq+WCteNVofTjXclloHQDds7b1Lm8rXS5DVVGq2SDS7bbQreVSbx4XWgD5s24svl8vDJSxSWU+IZkrS8NEBDKnB6PFJgdGFzrIEDM0feYnEu2+OQ0AReHpn9kyMbapUrWwEDaMgShK1FZgIjFMYZQi9YAl6gICY3pi0t4QZomx3wqcTkeD3Pw3OrBBW2ucZTouidKzXLRBBxgcWMAYefAR1IC2iQTawNTJgbI6V0DonOVcNR6Xy6VWxUqrKeY9hcrDI+fRiTqPcWdQJo1JcFFjrzGHx3MTWyukqIyZzo7KNottYt7p4DHG3/oPf6j+7iUDbNqZ7GhrMtLVq9e0A5ZSHGgwTLW1ty2LyXL7to4ODoUdUb5a6923fqr3gkCf/dyXdPfuLUO/BoYA6IA33njdjL8///nP6ty5azp/7pIuP3ZJN9550xYR7HuGW9uGfkx05XXZ6PknrmqyvW/x4O6/964tSi+88IK++e1v6u233tEvf/1XQDHXn/zpHyrNIj3z1BP68cs/0Ne+/ktazNeqy5UxTDAo2HJAENhpm4vjJhV95DsGdeNx31y667LUq6/82Gy5ts5f1C9+5cv6xS//qoktL1+5Yjus0+ncoBH6aU+D3lB56yRSZwTayOfDTOZzp6LZO3fRiMGgv6P93T2T5D1+9UlFg6HCttR0ttRwsmeqm6OTuQZbUwVhTx6OgeHmFyQMuuMotd8YG9PZ3OPjpU0wVXadRaK797CMjhniNwOY+zaQuzzOfnd2IZvMBvf8e0a0bYFxk4GFlkln+Bss+t2OmbT5znnzuyX0j/zzafCY/87ZH6jRLF3ud4sb96yc/KY8mxIT/6I/d2l5YmFquC55OzW1Do8OHFTACtEuoSSc6g27jrZ2hP6sbp1bN4yMAa6Zmgmj2sBiN8FuYIzIGCXPhl1xh9VkE5ZF3PCXcOF9aDfmmWFfd98W9DEHEqW8dswSZcHhAUmvScHO+thVzJfVFnK/m7S+6dqKHV43Nth8UE7HCJjw3EmayBQwww440WQWHXNkKjHydC5hZ+3PK455cEyOFdzJITtem1wtZ5Mk2H3bHlsn2i26y2phhN/B9vAbxtNL0B6y6C4H++/HXgc6yWJPWbCQom19m3A2fWVXf+plbW195VL2feBS78Y+P0yVSGkelgDGxTYQxn9VZvthCwhu5WC/mIt9V2ekxMwvFjRPR2xgunmD1AYGivc9/1kXuRllY4vHhtXGfaeGdM85JhevJxZ4zARIEtMBVISFubxRYqcaBecniTBwxfaSxZYYmgTtLVSlseVhAa2BqApbDax8MmkSEAZIvHPGXxCY5GnAe3ikG7OJgxESHBeuggWQ+poyEkkQpgFlKaTvLUYzUazBOdlGM07ZhMHwYmNVa7VYapgMlT5wdmDNqdSbxeq1Y2mwJ21tacvewZW/VW9+ZJKk4wfvKWoGCno99SZj3T89VFieaGd7rHqUq74w1NZz5zTPlzr/O88paY+lJJN6A41Oc43u91XemCk6KRSuYy3u3JWCXHV/reqK1PQxnQjV1IGiQyLgLjUJBuZSHwWVmiKX1lOtVGvxwUz9/q6KRaXVrNB8VQm0o0UdYlJDsBQFUd8QvRdAOsxK5Sq1ZtwMQxFEfiikY874mXFG3jaEY7fhWpdOyoMfJLJkzEn4XjKlApyTnLNCicrLD1v63U0qi2XXKxv1cVyIjK21cDk2LVE9wz3B1IeYYpCAU68zHeCDmCtETWJueprFuDTPTOYs6jY+zBLbpBhSkkkobX7VK5PQB5gTMNXyyMxPMHMjt8XpoTE65pW+XpnH+XI1N1sl6Opo5AC2a/JiA5n1DGqItgK+pT8+Z9mgKTEaAGD+htYAj8IGEw3AVI8e3Nb3/+pbBjB27Ylrip98Ullc6/TkUG+9/brZqExXpzq3t2+71dOjYy3mc1NRnd8/Z4Tmm3/+p+bF9sEHH5hRMvAB2HFkad/wEkb9TFkaaXZyqHPn9pSmsb73ve/pn/2z37IFff/CE4aOzXvHx4fKaiSWWxbA997RVMXpPdXrXPfu3rIggev1Wi+++IKee+ZZ/eEf/YGWsyOlyUB3bt40t/8nnrxm6RLlngb7xw7CtbAArpcLna6W+pM/+kPbOf+3/+q/1+c+9znTX66AYK8rs8Ui1hg2HqwzBVIG5wRlg8GILaSuW4T5DeYDO364cwbUoA8AqAvNggpwjW1C1Or8ucv6td/456ZXvn37jp689qyp70xigD7WFkHifpFOa0wb6ZeIgz+CGYFw2gDtRKK0gy8X321w2C6ymyVdGkQz9/VgRQT4bnNB2fxOOjbQuvRsQHORbYytbB02U5f2Zr6bZeH6f/bwseLMJshmoEu7e8Ezi5SZNN0i8dCwlhhtvj7+GWuXrkzdGm+pWfn9gtylj6PD4YP7ms1PzXOzRpqKzZMBMtYqSoecjaoUho0wJy0uwEgsVCtfOth/JBvElMPQt1ivlHf9hrSmwhkBA15c7LGxw8aE/FHbdYuvLzv18+XnEdQKHEi4SgADwVZLQOnvbGtIxi/ELIodYXAq3w2jeduFOukF7QBtoj4Y/LJrdKoah+SNvQKuweQFyB1zwYTYJi2xgWb3qD/qfp7j8OWmDg8P12/ut9XaCL5/x1nEeakKgnvGK+3i/uDOfbqcHz1gpDgsvQ46gzWet5kjtHgJnTCGwj1nTInxTQ5125wgqEMXz9AYc8ZbVyfSd5IgMjoDsnC78A7A0pgw4/toCzfnaAdqZOWxe9iGOIkVF20s04ZWBdcp1MN9aEPrTJujSIZ4t+s5s3eimbFBhDvCm4hWszHeGZdjuwgkDOrzCNd1b09FvEb+AnC0mM5ASDgjYHblxtM5mBpzaLH+RFoB2KQZDrfGONH2vRK7GGy9sCUpNctR/znjeNy8AWCEKe/3Qg1RuRkSdaQ06CmIAKtMlVbUs1IdrhUPEsXDgYWs0DhVvX3XGNJ10Gow6kkJK+lMdTnXIdAGrzQa7ATunNQAACAASURBVAwNorM9zrV6e6Z2XmnVnmh0caaLvzdUev4xqVhKV3akXqvZg5vaPTeU0pWKo3smsakWjSFiD566rChf6MHBA60OpMvDRFofq70yVPrEJQXDVP2TmVa3jxS8ecdsOuPVeWUFtjpEosA9PlZUhqrnjQ6PD9XmjcpppVkd6FiRphoYTECkVC8XS92dFro7hRGTruymmoSxhtFIs5NcB8namI0yiERILdzw2cTAIOA+n4dDKwNmk2WDpBuGNjQ7oqoNzKZsc87Y3IehtjmDMyKbPRwAApO8pEGtCCYMswEL5osNsCMPpgruFHt+LprmKcQuis0C8wu64ZxmimJtaUIr2feZXVvnooBnHsc4Yn7UWq0XKteV5rNjzYra4tmyvhMgF0GNeY93QeZ7k4ltRACfHGzvmqSSdlnyPDatAfEyMQ4Kz2wvWcc8HfGbFWZq3YvNMaYtGsVtU+jCTqZ8vdI7b/5QN976iRFzFoF3r/9MWRZrOjvSyYM7ZliNOHwy3NbOhT398i//in7yk5/qZ6/+vSZbI+2bsV6le7evO/j27S3deu+G/uOf/7Et9jBEn/z0p3T5wq7u3x/pyatXbCA+9sxzgCaoPx7r4PBY++cvaNDL9Pc/+pFWi4W2+j1tb++YESXw+deeeVY5xrWLtbZ3zulHL/+dRuNtLReV3n/3HT3/sU/YzoYBA9GJuwVlc1Bsfgcx+/TkQN/9zre1Ws5FoOCvff0b+viLn9Z0VZqXy4g4coDMxRC4QNWKXV0nPnbOhpakGyQfJtpkj6gV5FV2eBABmA4CHNdtaai2GHPv7J3X/v6ueQMm2UhPXL1mXgowaCzGeYcfxUAtYWogYEiGOhyYswXmjKC6BcHcm7sF69FneJ/Scp3dHmfPEBmxpsxdLDDfZvZOx2xQ386Kx9Jh0DHhHH13i6Sl0+Xv0yAfXxb3sL/z82cvQeEO75Dew4Htdi5mAMLi3b1uHhxdXRAT+8O/x5m0OLsFxqlZKMtm79HXjAmMB1nkYKrB6AJ/hHIgxSmLlfUPix7pwahYPDiIFh6TicMeMo8Tdir0W4zxuAtaWYI4bAuda3+Ki5rJf7xajjqQPu1B3nz8QV3Ii/uOWXIuu0TZ5iB9Pr7teN5/nFSk6zRrq4ftxU8QiO0wCYlrLlQuZvlFfzAGnaWwLfw8u/kbxsQflM+Xne8czgGGSrv6uO7iezdGYFLs2U5lANPTtQUpgBljtxFrwVRzcaMTjeWkfY1ZQnrTjVhn1mLl8W1DeWgXGwdeOooygx2xxb1zziKUx6Qs3YjzdbG9qb3vRiLSKRiZh8wUScN8QEecigxVGePM8u36xUmRnJrAz0dXNnbpMEbYCDEeHEwX+btqO5UMRvjsnrmOgS1zEkN71xW+bLzfwnO4e+zg2VyAC9bA5LK9Qx3Ea6j1mF+2qtgkpw1oW2MPcSIxL1vDfbQxQ9lwMEB5kiap4rRvUQmOZguxkIVppbyqtRP1lNdrzRe1pkRlxd4Ec+KdyiJMZMtEqz5eUYlkcAGBwmHfoTWXuaJ7T4gor4fvHSpnmT9ZKwFfrI1VNonipwtFFyYaTHq4sGrrwkSa70mrhfRYqpPPLJVmGEVdUNne1fr2VL33Gx288772n95X+tye0hiP2JXWxAQJYVBKXXhsSyJES3sqDSpFF/tqL22JqHMaYN4ylFl5BzO1q8zisaYL1PQr2+TQU2GTKjLMH+rWF0Dj9+a5bue17hI/ry31mgWExbMs1c4w1PndiVI8kQCjzU+16g/NiYQoKFUNJAO2Y4am5CA/KlS/oRnwW0gYHDFi4rZFJvVK8wMbH6jkDMy0G1e2EQYqAtwngoDHbj4yHosiBxLJMUxsl6BFrAXgaDGPoQukwx7DIoawVjl6y5hkvsEAxfNY452h1qxnGHuvGxXrtXl5M97Ja3Zyx4Cg0RbhbAPAKGMbhyRiF+rSOfVHE4VdBA1lgK4GqnF0CQLNMS1TpjxoVOII0NmF8gy0FFsmDk9NKbM/GOPY3zHKDZqBWr380rcMX2G5zG0BAEsIRilo1mqrSBe3x1oS6A6DZSW6eOGyeoMtPffxz+jmvanyH39Py0WBJ6VJdMAXisJWNz9Y6cb1txXFS4MGOLh/Q6++8pJNvqJq9Ld/8z0r5l/85d+Y4eBkMtHND963XfjWeKidfqDf/e3f0Ssv/71+/NOf6jO/8FUN4RaTVHdu3TQvnP5wbABs1XqlLOnr9s0PrAxZf2CdR6MWuBj8AwfooCcnJ/qLb35TYVPqymOP69d//TdFGovpQnEPjycQl91Oj8mPcRsAYwX63HZkHfNRWUAEa3SsjCHsqiLci1nsWvWQPBEpuhkY0jOR3TFYDwj0OBxZwGIGFio2OGm+Q1yNsEL8nCbGsmVgcZ/DS9X8gsqg4R17r1sQ/LXNMnNt8+A3KgAGlak2/QJyxmgwT9xOBWNNFioIvyOkbrKQ3ma6vgyb1zzDspn35nfyeLT8XPNpID3hO8/QDhy0GQdtAuwBZ5831/13O1tTfrjuPENdOFgoIJbTk1PNF1Pb7aQpnh+FpqcnRitI35eJNE3a08EJYNyKwI3ddc3kQ9IEiFpRqkL10qFj0354LBrBaZjMNqUVmMGAKzP1JB+flxWQPict7EUs/iOSJTBTvMqpY45szDgDcLcYOr7C2A+3t3AidFvSHdVARB4W7CA7VtQYa9qG+Bid7c4aZqyLgdaNIT8WKWfHS3Vt+eHy01YWrxJ+hjGM85oxaEwY+thMQe1d0uJ5n7ZvC98G/PafzWvYyrACm9em48bcbbyEamw8ErNVggNxcmM3hlkAaEMgS0w2ww7dvMwcaTXCinqP5WhjPG7mTXkwvKVulJ2xxDWkjO63WzzMQ9AMvTsJmgF5u504fWmj0epnrKJl4RhqmBLGCYOdseRCmxD6gnzME5NFgQfI3yRLZpZrY6SqAo1SjHgj1RVqt45JCltT1UBigAGABgB0SV2pNxHsTRYK+CT2SyEeqq68hGViHKNOZtGEB8K5ZyvJbPyvidlVtUr7BBqWjoJC2FVvZbFGcc9oMO0FNFGxWOv1d29pqan6N1JlfWhvq8n5SqMriepJqOHWdTVEvL9aaefaDrppM7xWmWu7jaXnn5CIcB8X0oMD5cEDZaehTg/uaXixVX/+uIU2qVYL5f2Rxhf3hAvgeD3RMi41wKgm21G2P1R2dCSdLjQtFqbC0wjGrXC4RJO+2YO1pyfOTmjSM22CpiszRA4zOE8MuwdSb0vpUaWsrPXg1geK2lhF1df9pfT2g7lurKVbJxCfXLsjqd8bKwWeoZybhGVthtPSQSw9yIlBDC6W554ztab2hElqtMXGI3BglDwCknWNFSKSHsanChdk2Zh759Rhw8kksK2qBAkL0qWekjQ2PCd+wwqzOYwxfIeZSrCPYhvgJJCQDFS6a+Q4JkkFANvFlWMOQz+BX7l/47oD/zVeHHs5t/EjbcbwY5eeMc/tNQF641RxPzObJ2g8zHqZxSZFatcrEZC3Iv4h9J6dGBtI6ms2mngtMxgbVWWl0NTWeBa7ucl8tF1IR/vJm9mW9TOlTaB+L1KMW2nQsEPuK29z9eJMUxb4ptIgC5XnzoAqTfoqm9BAIHd2drVYtxZgMU5G6jEQgPvCgyZsBDhWkc9UFgvt713WfHZHF8+NdOfuA9XVSKPxjsEYsCNBJBwUUw37fdWrE2WUJahUTpfa39vVDmLa4VDT+dJc6U+XSyVpY1hI1WJhel5UfGAv9AYjnU5PTBSNRGYOp7peKe2wJjwhe/SMlIDOw0CMqtARdBa2R3jr5e1CJcBY2JPg+ZGvWSsUtHjlOY+RR9Pc/A2vz+LHvEO0TcTlNgVULNICJrUd2MBoEaei5kFwm/XPbJEYXKjlHFF2OFWm++8wbVICJHcSBDoZYrNJwLnGh2dsUDzCxHCPw5992e09GKBOkmG/N57lN/dQA8CmsJNGmgWjQYoQVgimo9YuVZ+HL4fP6x86W7wh2917FUinG4cB6JgfX0bq6PPgnv22BcO1gc+Xs//Yuy6pjkV6yCyRBoyI1eWMQaVSbgFiMXPMGQwFjAPEgt05RrJugcTtnzysrTrmjR0ScAZN45C0PWNAeVm0LDpYEHVgguVZv/kyu+xdOVDJrbuxQOxG8ikLxzAxD1Ahcvj+4j5qtM12sgf8GOiYCsvLkKBhRh0hpIEgUkYUbaS6dH25fJq+H/xvnz+//cdfc6J3PFpcfzmGSTaWMCpHlemwoqgv/eYIHPVwx1nHdL9//uTLZ0wDZWgc7IUtzM4/3156tLxctDHcjbOzdLrf3EeaZkIl6LOlArdD+WG43KaCMUS5fZlpH0u7kz5RP+4xZljIoDNsjnw7MrY+tEMye6NuHNpcM1bGmCIyR2WI6gzJtdFY5j90odtcoO0ARNOwZZLaFjabxSbdxNgbGxoL26sc6BLWYnbELDJID5Ac2QaOinZjq7P1ol6ocJGCQaeOG1zJW+0Rf6zGYBo8okqJUjMin5sRMfZOTjqByz3u7SwpdVmr7e2oXgNw1lev3VKzrhSlAw0fG6tNKlvM1I50VE1V12NVzVyRViJkCThQwm29zSwWKRg7RKzNokyDMFMcllo1oTLihA0ApzxWG60UjIBTeUdhlkijp7ReL0WUN3RTbS9QtR2r7uG9dqD5OFJv6kCPU6zVq1KrNNSyHxuN13StFfAYSEMwwmXVNsc7Yug58hiito0TmdF6HWoeJlrGlWJgYgbH6qHCRPon6sscYB6mSppCedTXKqplNkjm8Wid6DzWmlYZNkDQMRCsA6TaofAIQ8LEvMZ+yMYiarjWwQvwG7gRZlhZAwvz0FOWdaw08SZjO1JSYFfGhjlUHbPOGZEQNkekV/UdLArjgTqGmKZ0pjKMbzBJGfclDD/zqYP8YV1jPSnaTGETK4e/AIIi7JndIR7BJk0GIBhpPdblJbSN9ccMuEySGYS520wIj3LmGEPWecthLL9iU0YDMW1Ncu5CU0ELWMvAlsRgPgr7igtEhA3i1JV6vaG2d69K4Za56EynJwowzotCgUD94P33Ndne1vU3fmgqiG/+0f+u+/fvm4ePuVwbEWFhDoTEh13Jg/vvqqhbLeAOE4LwooM8NeLw3e/8mS3uUbg2zAkao20SzWdLJclQUTBRFO5qrkpPPH3VEEm341TL0xN99sVPavfceY22d/Qf/t0dRVmhuC1VntzST/7mP+pjn/miGbM3ygxwbTTZ0nKVm56zlwK2KLXrpY3f1QcH+rf/+l/r/IVLun9ypH/+r/47BZORk+bAwLWAykMEYJZWBtoZ93sK+qGqvFDcdwF6h8ORRTxeEmtp0DM8igKRcTBQVedKzF0VWHZHYPMyUJyMVTcO14XBAzwC6jvSoqMgoiEDDx2wGdAiMTEZuTF4oPGym3ASAxZat8vArZPDyCjIqp27JqOFgWDjo2OyzBjZbKHcwmw4UjzXNmbbQMRw4g3ynhFwJocPKwEH3rFIpgwwSROIsY6IMgWwoTCmgt06ouKOoeMaaSI+ZyHqZBh2jXpjN8J9LzHjOx8Ov3DZb4LKwqiha0+cBA/1lE1GMIS64K9m/Gy7ZCKkO+A1UoOhIQ8WbgtPgvqtbswOD4ZofnKkulipImwPkhvwOlCjQWQhYXllfZrLYe3MTmZWPuqAF1CMC2sbWDxBdkkYdqOSMMNvGLw6tfyRtMRJphRChQojDpRXc6sz9aS9EGxSxpCwESEbmlyH6zvmWTre7lucJzMfI+5U50yBzMLKwoIHAexAVulnRgJR42lPE6FjN2PiDpgXxOS1lsaXMMa45naPfjG3MRs+ZL74TVq+n+hrpKpcf/TwfThdVOZODtPIpgR8GN7zqko2UzzrGCmYdFcP8qBMxEIz0ToqKAj7mVrLST2LIu/q9nDco06z8dC2Z8jArjzsbqmns1OjhdjgsPOE+cyGAysL6gMDnQSUr4dHGguPbV/N9oeZx6aTDqsK7DMwpGahon1g6l1rYI6bscjh7IyOowV7b2i7YDZJHOyGkQkgaaTPopjdM9hSrk3LCulCYy73JgnAVgg5Ps5mnbcRixeRD9qmVFvkBhczAuTPYgx2O3J4HzxbAULFeLtzOBimY5NM0bZoHlAhNeXamKIENGmgLIrcQjXBUHXe88LDK0sijVat8jDUzWqmHi70za7CNNCUhbiqde+xy0rype7Op7q1XGinl+lwOjPE7VyhTqMT9U9aPXVuqDvZLT3z+fO6+PGFgi/kanfm0t0LaqojXboWK7qMZPaqwQsc3LquKDjV1n/6kYrzffWevyKFAy2C+9L4jpK+VG9vKU1OpFWi9o2ldhCjTSppO1H/U2Ot78+ld6dmD2MxRsZPan3zNSkPFF3Au2qt/htLRbs96cFNaXZf67szY+z6+Uj1aa6oGGvU7Gh5et8wy5Ks76Bzlgul07Xu5iPNt/b00r0TfffWqW6tAwvMPhm2GmCgXYT6oFxr2aZaL1ttrwIZnFtYaF2HOr88tMDfzIckZb1D6teYDXGetyrxYoNRMt23s1lTE6nCFzIKtGV4Sm48FhsbSdLjk7WFYW8t2dyVEQpH9VH/GX0qVUz8hhDuz21i2g7FG8kO9lIraDR2mQBUAi5aljo9XSja39N6dEk5AYozjNhjDeKegUrWIMuHUs64hJZGY2OQUDEjLS6ANQAzL060aokT11p8POydzMEAm7eiVgkyuNnbOcFCWQCtgENNaujp4N6RPrsb1laEJ3nl7KKw07wQD+w+kEXxzs6ejmdza2QkNZOtoUbjvnF89+4HOj09NuRLiPV4a8texIaDBYaEAevzDcsZMTGHmQx0aqKsl9kzTE4IIcST9LALoqCrxbFdW61yDQaJdna3bffzwc239cf//t9pGa50+4N39NpooCQeaLbIde/4WFv7FxRnPWXDkeFX3L9zyzjduw8OlL37vvaqSEWb6MrlS5rNcI0MNB6OzUh6vVpq3CfWTKA//dafmF3Kr/zmrysdDSxkCxKmpnJBbKHKiKzBEEmoSxPb7qspcA1v1KxW5kUyrxfKsr4IjsuOBK0FBuVrDIA7aQznzcOud0jB/h7En3ZxiwCyBsd8+Pf8czwDkadNjdgbG2TchH/UdryWx4Zayy0MLEDdDraz8fLpcZ93/IediP/uz2TA83wwmOUdW3433vWF4Bne8+/4M9f94e/ze/M7v2l7l757Gl7Qf9jFs6Pg8PXi+2Y5aUd730ukNhkvWxxROYTqQWyCUOtlabhcGHujfz88OLAQOdPp1BhmvN/wGIJh4kAaSFsyJ6gT3315bbzjqdlJ/rhndtDWXva6STN5D/UxZUWC49uG6QRyO2nzLoSPtJl7HFwnIjzv4VRAPh6ZnF0bYvMzE6QuT3um6ydfTq65bZYrE9f9Pf+dM2XY/Gze898trW58kBrXNw/u+2e4xyg4e7eTcNC/1Il2oK7+ec5c2zyfvdtl4p+1n6jZaFtj9ly/nD3vmdBOBeDLyP3Nw+dHvRlp9n4nyeReDLgrYMHcdUPibN4hYYGhhqFiuFM2+hTWjrNDv3O5UWfStnw2+soFdyZnGLPuWVMFuvrQv5SDfmchMKbWJHFuo+RslxzDaeU3+ow8qZvnPSQ/bMLdQlth02EqQUfHJ6B+m+Ev+hzGiVP7pdiQpKlYgMxeNOpgXDp7LJikPErVAoZZlzpENd04oEQWKRNEEEvupbsaBdJeLD0+ks5fDvX4xYl2Lu2rNxmpbVK1d080CkMtgpn2+kOLq6abcx2enqq/PlWdlWYPNMJDLplIyY72L8dSs9JqPVOEMXgZSKOJ4qsXDVAVMKmobIzBwYh7/aBVmgXSeumMzBe16geFTubXVY56yvK5Js89o/6V88rGgXR+ojafqtk+Mv+zEGMZVPZT7JxOVNeJ2jTR8Y1KOzutwt1YyTpTe7jUwWmud2aB3lq3+s69QOv7x7pxf6oZ9jZI4+Jc4SI3W6Ro0BhsTxwlGqWZtoaRwnytMO6pJMhL6+YHdq3IRJoIZh2FKd5qHV2GznUbZwzBaXsvGeS3nzN+/JmslHlqG1ewDQGMTEwKhF0bIKVBkpqKGvgA/z4ej9A87HP9PCqQFDFIKQqMvWmisIUeibAovdFlzVRpFna8AZiQbAwxXudL4LygjQZ2do0eFJnZgCQVGuE3GJSFj5+3PGN0GGsEGDo2WH7ub9Af5h2bmjgF3DNUP+tZmjD5lhaqaALWFs3aGWmPMzV1blKj1XougvLSUE0VGmPkG5PCwPAQAgImCPsFEnQF7FQPHcGlEIvpzJ7nOwUFebmfZobBBGOy+/RThiJ9/fp129WivmIzXJZrvfv+qwrSUFujRIcHd9Q2sT71+a/o01/4su4enSpKM/2L/+JfanZ6qN//t/9Gh6czHU/nejJJtLWzrzpKBJAmagt278AhVGWu/e1tkxa89L2/0l9861u6fPWK/skvf0PJaGSYDbPZ3IjaaDC0OG0mKke6ALHGyh4pSZSpD8p1mJsVftOEZtSImjONkBCEFgPIOrVrH94/Y3A+grlw5PCj//tByV0/GPlOu/LbPojiud95GFhKnbTHp+qfJT0Wpc10eYbfmx/Sf/SZj0rLX/Nn/w67VurN4RdBN1acxMo/z9m/48+U1b/rn/P3Hv3t67WZDt/ZbXHPX7dQKB2TRd2YaKRZBK2Ws7l5as6mU8EgoUbBvg2vzxUYH0Vpu32YJd5lZXFnxqtLxyZn12bcqwBFBYW8g7pA2ucP8kUljJcQYnlrF6/agJDVru18HqhCLM0uYC7pDDKkfx1TC1FkxwTT1UmKTBTejRPy8x/fXubxZW1P+z9kXqzN/LjqFnJfN8rg29Sn43/7diYfDiQ+/vDX+O3LAXfh0/CYabxqCz2LLzqA7uA58t5Mh7blME8+6tfRZv+O5dPlx/u+DmY4CkODb393+HJw9uPOn927rt6WV8cUIjGyBWYjD5cOXAdo/84uyTaT5lHIuO+8DQ0ZGXE3pvGwMHB2bm1hwaMPUXWQnnG+oTPgxh3cDiRlLJK2sHCFfmcRsbXJJIimKkGqhVEvNzAEN1wlN7aKGgm3U3PTFwwb6uxpQ5oXgN0b7baxh20KoVKwgyE0RpC6/qMfzOYLjZuzZwrKWn9dnJqNT9bKAr32G2kSS+MsFNcu742104t1aZzq4jjUhZ2einqmYZ8AvEulAC/ihD/NlSaNigetellPGkbaH11RsXddWT9SmbJxyxWwmWi7GG1gO32slTkyFwtplCh8wqmUEgR401zD3V2p2dfoGue1lsVNqZcr6bcantuSbj0QlvFzkCGxV0p6ypsd9Qe7ygcXFL9wV+uTU4Vzyrq2aCNBb0v1EjSCiXaee1YPXrmjn718S2nean5U6M3DtX48K/XK6VJHi0yDONI4zvSpvZFGQa0xHmOJ26jfbVcK80BFlJoqeYgNDoOkRhJSqJKLdIDqHcciDseMMmYApuxgV8zZAbAIN/fsQehjR5uZJzZuu3nLGGAzirQFi9AcvLICMFOkU84uE0NzY6aMcDi1PeP8oU2jA58kLeZb09FA0sCZaTQe6wEbQIOzhjkKDUIAe174gIQAwKvKaLiNcQqN9JMyd+WGCYMP8fQXJs8f1AkmCZoAncWGClpeMKaQem2YSBhvAh1lnQpBqc8MrBLGifdhymLc2gPUF22u4+MHpr7C6JtZi6oIBjVNhnbdLw7sKmCYimJtO26YCT/BIHIUkt82yTsDXFswOr0lnKIPI8FzKA6zno/1lpvnHOlkfaJL51rMC436Q5WrpfIq0Buvv2bG35euPa0r157R7Xff1/lLF7V36XHd/Nmrun90rOl8oRvvvasqSPWJq0+YURuqIXZ2LDBICd5563X91V9+R0Vd6stf/UWNJtsWyJJBh/gN0SZx29AAUJ7Fmgg8oRlju2Z1QnFAOxfrlXZ29i1UALHB0PczhhazmfojJHauTay+jzA8jri6hYCO9gSds7UjUqyNBYq0OHz7wo5zhamyuQM1Y64uPd7x722Whe8+/pgfZJz983a/c79+9Prm8/47z/vnHr3mr1MnPtSJj3/H3/fv+TPt4O9tlotrvl18G3Lf2mxjYYRAWNvQBn4ydRIh0kbNyntVEWg2PdXJ8aHm05ltCBjnYC1h32a7IyaEFccxJSyUZuCKBKlb2H29KBPfmWiMf7P7MXuvTurRlcXGijFfTAWcuemATk1G8Mfy4W6N8vKb7SGbDcrHx16xNbVbSKlxt/NjoTwbKxt9669Rd75zdi3lxpb1zQbDxDP+Yxlu/HPvbozJbnxy3Y0Itwg7u56Na0gI/bjtGB3/PHZGvN8JbTZyc199+ZnTMBMwimY748c6zAHj3+aH++7LzxnG1cq3MZ/suu+LMyZ7M79O8nbWXjgr4ZsFRUBBi2GaS1swReZZ23Pu/hhP49RhEhhnG0UWXfauj7CH6gg8uTKWoZekw+HGRjc/WQAZQ77LuzZnrLtl0y+Arvz2v2sbpFH0bwL8RO0WGNrC2hTfFpwOOklARXmCxCADTMAEje+Y1CpvdJi78Rm0bsNgmDpmnGNoBnqSCAdtIaKzjLJI/TTQZJBqPEiNsR+u5xrFhFAiNEegkgVSK4V1YujRebASNt0RKvBeT8tpqfLWXOUaiJYdpYilesyI2spFc9TFWslgYECXMUjWGElXKPgQM7AYs7DFBo5pBlpVLsVzNXjVhc+b5G+9uK8+a9D4ouDs4nJmbvlJ1Fe/T1SLidJkorA+UNtuKwn2zUUwmK9U3A702t9/YBv502Km6y/f1Z0brZpoV+/MjnRYSed2J3o2vahVnWu/H+rKJNHj26l5hc2LUjPqQWSmGsYSaA+cRVAZwwAioXNo7KBSZ9AlJEdAMhBih0HFkA8DlXxHZWw0AW4a/Aw3H7APJByIm6cfphO8wVNl7SSVxGTDaJgNJ2pgbKbwLzmdAwAAIABJREFUVs94ygaxU8lRPjzPGbs2fxsnoQTNHWxTs41DVU3Mwg7YEqmokU/gBWx+IKXCfqnV1mhkc4B5gJ2TzVFq02lWEIZAF7kPTeRgbDsxGnZwLsTRqNc3iSge7uSbZYnBEcALIOTgXYQ56/XamKkeEvuNenA9hikYD/tazHPN5ydOfBw4wEqMVxGhFiilUT0Q96oobCHxE9nt7tyMtUIiBrRJ6Xa8VG5vZ9cqQCwyKoWUB6Jf9l26t2/d0+XLl4xBMeTgEq8y7HkyW6jop1mz0rPPPqk0HurHr7+pbLylj734SQMB29rd1ThLdeXqE7p5/Q1DxX7uuWdUKLMYPNidJFmqKZgcUKgotLAnP/nxy3rrtZ/qhc9/VV/5pa8ZF7tmd2JYOqkGBpHa6HR5aDv4e3fvmuv2+fPnNR4MHa5S0+jO+zd069Y9ffGLX1UCYQGPBMeKLFHaR+P7YQbEL+iundziYeXqCB7t6D+8ixGcP3jHH3wnLfLiO8TUwMGMO3AEefN5/x5nrvv3S4Drurz9Pcrj33V9bI/YPz8RfBroee3ZLk3/nj/7uj1M4eE3n49/9tEzTyLVIU+kK6jObIFkce0WNhY+7nPwPt/dWHQLOH1v+djiZDo4swPCRZjF7u69mzZZ+v1Mi9ncvOGAlmC8kh42NSzeJgEw+5rSwQbYaud2gZt5kjcTmA8Hv0mn01a7stBfHaNjDyGF6B4IzNaAdRCdfKwqdxIq23SUjjCkac8mOcwSWDYu/Q5jxwkpyJgGseT55/vBn/2Nsz6wZ9xzXLPnunHg37H22EiTNKi7v7+Zj/9u9gIb4400Ng/ovmdoPd6RtXfHcOJ9xUE+vMuZtjj73TGXZnyNhJWxwHOdpA6iThk4fN6U10u+NkvzaD14nmuc7WNLiEvHP8taxegw2yTHqdhG0++Ay6qwMWBqLbNjxMcs7uyQAq0MKR2/Q0YYhB6pkWM2wEEyaQJl7/CdrCpsoOgv3J07my5bEK2Wvq8f1gzHCTe8HP1jNcWOjuvBys2fM4meZxQrB0C4SEZqS7zmsN1DFkAbx+ZuvsKGczIxbzxkF3gk4fHW6zXqEQYFzLo5jJ1b1ActwWBrjYpCfXM/rzQeEtYDqQQLMRuUzGITpnjMxT1F51ppFEl9Nik9FfcfqHxQqFyWGuznqp7GFatVPQiVjZHStppPj1XXp4oxnB49axuQcJBJ+VL14dQ8lqFbA0J1LZBITRWmhMg4r3TrCwK+e33/vvqTQ2l4zTCakrzV8v59JdDjdaZ7N25qVoRKD15SW2TK2h2180DttNCgHKn9ca7oKNLtSzPdnbW6HY91hCR7f6AXL/f19Us72jk51R99MNOQaA1mRxpbgNh1Tzpt3ae3tEi2gk0q89wgc/rYO6aJqSZNuQqsA6YLAHt28xEtCN7oxJAznga1MHPPoDfYqPAmNpR+zX6EYeropTEhCBuwI8rAVOxr3SxMymRSm86LF3Jj0nywmTp0ept3FB+JOBOFsDbMY5xIbJ9DuJzMjPxDdKQgbsPc4fBZV7LAzqu10ULmG1KqFq/Qjp5yDUkRtPaMznZzwM9d8L9YNbBP4n3oDXMRwQkaJM4ey86YMvKDZuNxaip3R2+4ZltTvMFYbmkIDpiZxRzsEQguKgunimqBirXtjFtgEZnBFFBYCr756cps11iUOLgP08WZdygMBaTRbQJ3DU1Z0iQzYEYKuSilfjpS08RarAimmmp2dKJ8NpOBZ3aMHDZRKtZmLDrEvRoj8jVx5wgwi53RUkAXsAMCG2c2PVBI4M0s0SrPDUJhtD2x2G9wk0oz1evKgcJBWEqMR/EelMZDOq00AqIapNVGadxqvpg7LwD0vOygXFP55jgjvBB8OpSDduDwHWw/ut/2TPecf96f/Xvg0jkm3zFf5maPWL/zhOI53ze0J99Jw3/393y+viz+N8/5PP17nH3+ZwxVt6DZsxuLos9vMx//nbNPh/fsXZ9xN2b8s1z+qO9usXq4qG0+Q3rowjmz60LUymJaIbkoAZBk1+lE1yy4yAwxzgc2AHh8S4vmxbCZx5rKJig7M+4xFbHPwLCZKnONHRYSAQsLQp7dbnyjWlYemB2eR4pO+Vhw2dNB1EwN00UK32QOfF9AxPhY/dj2m9yC/DtVmS2ubhE3l5xuPPk29Gfe94yDDaJH2tiVq+MCujS49uHDtT118Yf/zrPGuEBhvAcl9e3y4QzZthpQb2Q0tAl0BlUXKiuvcvNMS5e/z4PZA0vFbzRVjHuTxHSF4fomM0GZrA7kY2YCvtTubOls5OWMzd29R+vOs/SDI/COOaY8ZjRt3pGs5Q8lhKQCM4i0m/FoGE3YWXXmT57J8yo/8qP+MEuo/I21NGYJLq1bJEDItjuu/SmTNagrsmHgoYqgPVnQAKJl88E45SA2l+nhTJLkFk3fBlxvspHRuXWzNnd0m68wrQnoNmAJ4SQBnSSQLgjfrTK1GkSAIkp3UqBTMErvpEg4irSthqibCXSKlgctBWFQkr4ajMiJcl+2ytYlvImKZmltjLQUcpfWUq8GMLJVnI+BEFY8Shwidxqrh0MPtj2UbTkFL9KeUVWoB02uQ5X5Gt2cQuYPqzdqojKThmOpiBQ3A6lead3bUUW42kFfq8VazfFKfSQzSWshYOIZsfEmyupt4M6V58fmeR6npZogV2+xryosdNqPdTpf6Hy11OMnS10YFhrUcwU9BBOt1oCCV6EKW3ZHiupMMfH20mNjMGDAUZEB8wBzCp1A5FC0gZZlrYIhESHlxLMUGPZEVVAYrWN+2TrgiJQxILSIp718p8/9h3HH3OB+DPw3SOKB1IvhE2JhRx2ZKY5z6PDvof73dIxhyHWLi1cg4XP0COcut8Vg3iIVA07EBfRGZWyhT9h0dnZzZ2p6Ckk3IZWiBt385TJl9QfXKTfzhusA78JnQOvZfJdFYc4QSJNICy0bZWDN5zmOTcm9T4u5GlvUdCsFOxjUY4F6KS7t6PbX5tU2Hk8ch9jZLtkEpuOQEmEQ6I1qu0b3RIXCUnjUbzzjmSOu+/fYsbCj5jfvJUlPQdpXD7yNrsI74x1DQk56Wxoo1tNX+3r9Zz/TX/zJn+p3/6v/Uum5y5bPM09d0/d2d3Xz3Xf0o5df0vOf/JzO757T22/8RG+/866JIr/w+S/qxjvXVa7meuVHP1AvC/TVr31dO3t7mi4XVl+YOZBD4zZSnEV67dWfmHbrrbfeUFEu9OD2DVX10kAMsWsBbZVyU5e8lF789OeUoGMP+oa3k8Sdjr9bUOgA2sW3E9/9h7bxH8rB4RcT+9ENDp7n8O/ZQuH4Li7axOInxN5z+74/yNd/fJr+7K9vnvEo8r99fjxP/1AXPtxnx8ph332CG2e7vlFXbvEuh0+fM4evH98xej67727aM9TTt41/z7cdZ64x8Jc1TBGLRMcAoY4DuX210nI+N28n27mtl1ouF1otl4YXw1LOwovXGVyN1b1z9SZ9bwMDsbP02f2gvoRYwQWhUoIAYMjd9aWvG2U7GwfeaJfKQCyRBhiv4ILlsiCz6SBPjL4RH7PJ4H1XTxRCLu6XmTB06hZifXGY6N73y0b7+zZFUufbzzWs+2/3qf9G2Tfv+7HgDEs/3Gc+bX+mrHx8Pv5d0jNJYdfvTlrDJpjx1M0T4pw9cvjxwdm5ERvpsvRhzHzZSZtxalKsR+YfjfyhcnT3Hy0zz/hrxrB0bemLZCPW5pSTCnHdVING0B1DRcdSBuqHioCgn1wIOxUC7zCGqIvNiK49yBcpkzHSSIRMrgRNeEhDztqiu+fZQ88kMkaAUeY55jKeiGCTIWNgM6GB2yjb/Q6+gzFszgO1NLt325gVPPSwKcHYOzOP1EBhFmo7qR4ClTrxl41jnJjyoNVFc0uvBTAi030d1jpKY60GbuF8rAsdU6uvZRmoaNcKg5X2oonCYaY+kpWSjS/OQ30Fw0bt8lS4ijWzqcI7uRY90PaHqpNjpSOMpAmtMlPQrtVcYf5H0v0jp9McEuyW0K2N6uMl0Wx18O7CbKTa8FCXnnlf4SRTumy0Om118zt/piBu1YsrpYu5iuOpsjDT1Z0dqT+Ufu0Lqm7UWrxdKgSgWLHKYU/l1YEeDGrdfWel9clMF2rphVGkzz12SVfGoUEtHFPf+dJMOIjztm4yrZHmrSvVZas+IMfAz5SFudfXcaomrqxdExxAMuyaIuW49BuTALMJvhI2UEjbYJ7cWsHwsLlmsCDgHABeiTeyU2MxBt3Ycc8z2kydXxJLlrFdmzQbbEYLsku8UjzTO4EKY9XPcT9fOGdx5tR6PmwQEi7bcDpVHoCkIdhZeBObMIz+Q0vjPMDB7PLp+Z0A9eMacxv6RL4276AbHfPENe7BINkcJioCwJdpZkzczta2vQ9fYnMIrKnUbT5IrTdwzjwGCAy3CCNFgr0ezAlQ4aGpxcgP7y8mKSI1I9QdsaMQ/LZJaEk4gkqGVihvfNqJwHkO13u8KGzQ04EQfnOfTe28rnA9Bm9pZAU25gmXx4r8I33l67+mH3z/bxQnA6msDDgzX65099ZN/d//5/+hf/F7/4Ptah6/fFHPPvOkXn/1NX3vr/9adx8cqw1jzY/u6PDoWPsXLurNN4b6o//v93Vhb0fTw7sGk3D77h1dPX1Ko8lYqy7CO2iiixPwoQZ69qlnzVvw1eUPdfPWDd2/fV0npw+MebLQAatU29v7mp7OdfHxJ/Xkk49rvlpbCJhh2FfJlmGDCaCjOTjTZrQH/UDHbX7nGvchNP7wz/Mc3zk4W5rGHLnffpK4QePS5R2e4xoDjcPK8OgCsMFQ8SzidFt0NsrLuz6dbjqSmKW5+Y+ysfhZ+TZvdHly/aPubT4Kw8Dh63xW37M0fr4teZ50rYydvMEZQhKexHl3Yqt3enyiKHUen6SP9yTjjx0zLs+wrDDCXCtMelkYE2y7HGMYaW+3QJOXb2Py9/3Ddd+XXPPXKR/fuW+qEVP7MVaYriZjMVEytIAyMD4G/aExTExs/z5EwLWPc7N17cTYcZIxn4c9tFEufvs0rEwf0X8u3Q/v3rjG849+/HXS3Pz4fPw1fvvDp8FvvjsZqSsX13jHYqt13/lNe1mbdfk0pWPojWnt7jEWSY+2sGc7htenyTVbQGikDv/Fl2nz7PL7+XHt0+F+iYs9lhcY7ZtqFfuKysYMEklUJ1YOsrJApY5+AjhpKoYWOQH2ddSfubwxRjaYOkrhygM+DbMOpgli3fXHIwyTMT1IPaHXViln90GIC9QaLTuButYDjKG7+WVfzvJx43qcJiZ1RcU2zBwydVutTYUE83QuwEvOsZLYO62QltSBLfxr4m9FIMHXFrEkqwPDEUoLYA+QsMVadbAqwDcELTAshYAsulAvNMKVux4pLFaGxYMxMTYubETSyUgaZlK1VB8WctBXTcD1NDXvN01PpeVKB4/PdD6XTt57V1s7EwWPnVMVp0qRdAAb8NaJ8h+tVd0fa10eqX7trzV+LNZoayTiaj/78SeluFJVzBT3LkhH91QuTqXLfeXNSlmc6+joUAevHGt4nGq1Wuo46+kHh43+9t2V1n3pq1dC/fKly+qvDlQEd3Q/l+5W0mKFK/3Qwm6tyrXmYaulSq3aUmjiEB7uxGMVTWGquAhpJhhO+VJ5WJqECYv8ElplDri1YSVCK9i0QzfSgYPlYOPMmLANMLhfzCUASbu1gL73c4bvjDU+dbVSmjmP8oY4OYzp0EkqGX9+PlpgXkvDebhZWjWOlY4hsXzC2Ji5Gi++mLiC2FuFtsYxpG1TwcYgjJUxl2MMvx1j5cuGgwzaAKAzKJ9J2rt4qfx29M/NfdoB422YpAv75+xZvK5Zz8bDob1/7+TI+I6UmI54fZel4SGG2DKx4cLcrXGStLhVrnyNpOAhF0fB2FTychLT2I5IkRAJUEAnsnLR0GfFwlyysU1CXQbaZh8wSfB7ssx2imA6xWB4pJGqslVAMMNopN4w0sX9gcWSWyMSm52aiAwdP7vq/f193XjrJd2986Y+++mPabUsdZyv9PwvfF4XLp3X//a//i/K/p9/o14/1Fe+8lmV5anSFMSzQ33/m7+vXm+kIh7oqauPa38Y6aW/+ENFiwPdPLqrp556wbzuNDvQ6uCOfvC975kRGwF/X7/5kj72zBXdvPnAbJ5Y8K5du6zxODFvqSJnt9/X9va2Rr2J3vvgtrb2h3ry2tP69re/bQQtX8z1zNNPaevKc2aLAhGvTVyBm3OrprMd8m75BNOtAydpM5VQmrhFqWbAZlqv8FZJhFE5opUsS83ivw1Ts13yKiCugxFjCz8MLP1ng4tJwO4d6gg4nhtU9OXmBPETxQ/Qs0HYTSI88Owag5Po50xiFtANdZ+ffFx3KMKO+WOSMlgZW4wlGHLyt/c7BpC0qZ9dE4aFbsJx3T/LIkoaMA5NvrYFit/YYYCozmF5VKUyUIwNodktRsRzmy6ONVueal2vFFcYGFZmH4BEjvdArp+dYgRKvKSFwfWDw2SbdepNCABikNXCc0JV6MY7OFoWo6hpbaFEDAyj5nf71J06QBgwPrQyxqkikHNRFVa5qvXMrg+ZZ1Ggo6NTW9jO7e3RA2b7ZAwY6Zqnt9tBGZwkalj6hwkOBWWl5JluF0UbbjK/XDfogaoxjxvuw3+xKIE4zpjqpUNrBwzfbRFuHSgmNlg8TwQA398mGdpQuVt/oW4ykRkEuBs7nVqJdklCR4xoa3rOykdfdkxPG1WO4exE5dQTRw3ajvQJ/sl3PhGG39bGbmNWA+CJW79Japz6kbZrzDPMMSaMT2sHk8JI63Xung9BpsaQGFbMNTZzxlRqxtzZhDBPRjdkkRo5pGRTC1q0WwD1XMwt2pKYgVZugAhB0GestqnRWcpgoOO0TVNZkHMWvAz8GtRcuHEXa8WtTDqapIR1aFVEjRmrIrliI4w0gBk9yDKTjM/7Yy0tbE6skvATqJFXlQFa0uYjs4PCGBqGyqleRjGGxg7Qsho4piyupVEn+QScMEwyC0o+C2VG2wBp96tG20moVZroBOwxFuQmcOYV2CISTwzD37jSMmHT12iF2Cpvtau+BsHQUK+r5VLvv3ukc5efkC4dKrwSavnD6xoUzyrTrppUOolOtT1MpWdWKsF8GuQKR5naDAnFUOViV1n+uM795C2pvaBx87xu/P1NZa8cqF232h7uKGwSRb1dpZ/Y1c4vn9fgYqpobyVtp9IsUX0QSo/NpbSn+DBT/oP3lb0xVXQ/1zq5r0U/083XD3VymurB6Xm9fX+p9xZLnZQL9QdOWjGopHEvVh0ttQ6l2aqnRdvTcVlr2q71YEWsyVhFmWjY21IFtiUo6Rn0NdJby5mKdKiS9iQkF9qaItYE5nQ5V9Bvz+Y397I0FKCPQVCpN4yVNoWjf1GgFWYlaU/LulLYDtS0iebVQn08GLsNFt7C2D2Bz4bB+RLGMs6UE9MtS7REQpX2bB0yt3/2d8TNNO9cJJlSFrCJA+uIPFemJYAOQufyslDKPFmuVZ9MlY1TZahzk0BVFBj2EkwKGIMh2p54ZGQMBZgF+oUpo56Jg7EojZgCrhpqeTpTn/WIMgEDEEa6SFy5KNK5yZa1U9MfOocexZpNZ9ofTox+eduuIoq0WC013J4YoHayLNXgdZ7hEMDu9hEJBm9DYFiwOMCiIUO/qHHmPh/eR7QFNlO+xjPBSQMgSoPh0NzvV6u1qbiSnrO7gCIvyrW5a2NIGCQ7lha6RNKGCUHlcHR0ZIv+6z/9QDtbj+vChacZSdrd3dP27rZJcP7lf/17+uF/+ku1p4X+4A/e1YODu1bm05OZtra2bIEL+xPtnbuov/27l3XvvXe0e25fF3YvWFBclC55sdCf/Mkf6fkXPmkYS9/77l9qOT3Wyy/9pa6/8brWZWFAlBh7k+bde7etPh/72HPGwU/6OxpOJkr7WwbJ8OZb163NYEqAbfhNGKaN3bu1a9e2fMc4D8JVWIyetVPltHjYza3dWXSBcRuPx2pqbK9Otbd3TkeHR9rb21NeOXUNO1x2YBBZFj36Bqazn7odBg1Dfpa/tdLP/+Oe73tfZn/++afdFZ+mf86fueu/P3r2ZfDXH03bX/fPURcbq107+vssMlzn8M/6tPxvxiXf2eGw8ACHgZqYszEetkyzIMLEldZm3LN2BAfI7zTYgYBci00Uuz/siLLUUGdN1eIztvNDLw1fPi5T7kc/EBsYNeYZ5YMJhPGD4fHqbMrPe6ZitbHjmF3K3wmYuvvO7ofx5BlYdnH/+OHS//BzTiLJRob8zX4LjrEDenN94KSj5MdvX1f/3Yg7wKsdk0z6vl/8d6Qy/vmH9XRSGH6zAfZSNFN1oqbt1Kt4uGSxk7ZZ2ZEkYRPR2U/AUJA2H9LyH19PX17K55/huz/sXfobOmlqCcf8eRsjuFEvxjdVeNfutAdbfvJLYpc/zJ3ZLNFOsNDdhqUfSb2wUBs5Rl9BbZIo7FRw3i8teK9TzWHGxIYFBGpDOsZzKsSbJ1SYgMeFwWxtjNEalHTo6+wIVycrR9K0GiatuayPhn2Z2rZw7W9qktC5kPcVEWhUwAKgwaJJKF4fBwN23WxWIrnAvKGzTbK4t6gdo1ALypVXFhutyGDsU8MqQhUYs8kSCNS4mSOpwEi8Z2CGuKtHQCfE0gR1V14o354re2qk4kKq9Gim+F0nbdoOt3Saz7T1FwNlrHnXMgWTpU6bpY7vNzp5faXJakvphcvaupRq/OSuHvvURWVPbKntLRQkF1SXFxU1b+iinpKyF0yyuy7eUi/6QNo6VG9QqEifUqqByq2VwnM9VW+9r+rgrub3j80D7aTc0iv3Znp1OtVJUWl72NPVJFE/GyguDnRjWermfGgbt6DoaVbHOmxjHazWmq4alf2RqdPm1dKCZ8Oww0ebJMUk0IxGxgw2N3iCRbYebY16iho2ZLHBY7GZMW9NM6B3Yw9ByKpTSYHnZft1OAnUecgzYWazVClaW5vDbr6hDk/4Q91HsHH6lXhyvGsmCPR/bAwQ9It5gj3Smf0SGiayCQj/l9n8sU1J0ChhrLJhhr2AcYN+M2+6+UAZPWoG6fbHzktuma8d5h8mZ/QUGhkAWonMgTcbwKrjiQlcDOq1bXQ4PbFnsjQxqREtyeatqEqdzkCGrzVsM0fTbewGyqDr2B+yqc0LaxvSdkbjHe4ACVFgDk9E/DVrpu4e12yRQXLg43VhMLXsXLMrtxuMB6k+8fFPGEf3ymuv206VRYhBgJptMB5rb/eSbZFPpnct/AmNwwJhkhERsHZp73/py7+j4WhLL37iixr0x9aBEPHFcqGnn31R777+A5P6vPGzN5X10MsS1mQuDQIR1+7jH/uKvvGN39Dh/UMjIDQ3OztAMnEFf/PN1zVdLvVPfvVrKqtGH7z7uiaTno6KU126fEH7F3atTOBEHR3ft4V2a2uiN998w7B6VtNcn/nsF/SZ5z+pT3zy0/qnv/6bRgCmp6dmWEi9OOzsmvhscNDmfGhzh6zrEKfB/iG/vFhpdjQzSdunPvUp80w5t3febK0unLuog4MDpX0nRmQBR6zIQg/B5jdgY/7w/esXt7MybfQ91/xzlHezzGfPbyz6zIife75LgzrZ+7ZD7tLyhenOZ3lsXLd3Nu6zEJHW/0/Ye/9all13ft+Tb36xql6lrq7q3GxRI9rkiJRmYMCwZdjwaAa24f/NvxiwfzdseGAYoqVR4lCBbLJzTtUVX343nnyMz9pnVz222vIp3Lr3nbDPDmuvvfYK38VC5t/F3/xmErLT8Od57PLzvh+gWXf+nwoGnLdFsmktAzago6vVwn5D4wgeRNSwBsIQQFW294CKDKMxmzz+SjAT7iHre69VQuPTCyy851mfXK6naZbcvIFUeCffeVHaHCA1EO3zH95tv3vTeEQqcRiI91m6xHy4z/w37I7/r/96oQLGZX4GvKtvo+FEIYgjGIHUDm0huGHmdX1Nmy4fvJP7OWgzmirfx5y3OvXjx9+WZbzvG8bBl+fL6dBo9e8wAbGnBX7DK8xJ9JJQ5N9FWfxGEP2+g2v2YZHu/SV5J7/9u238fdCA+UK5ttnC0RfqMeqdyYxG027n+A3bpCwO/z6jgUumtrjNFYAm3tMN94KmHdW9s3fmxt88bTGBJAheaHgS88WpDUgXjTcml8gED1tRDFgw14sZubSk8ZBFpVWKibhCc5WrtgSuLlqOLkb7nIaBhpY7jgUVB+1W4yzTSJ3QPKUdZXQapKHyqNXDKDF0+iwMNCYiCWEKkgBHaNnoAgRnEPFJcwJZ4PxPlpEWVUqreNNoOiO8vTRtHgImQuQO0TWbXI8fVHrxzZkGvz9R/SjS6uFjbZ2mUrqnw0cX0gcjbYJSzV6l9naqnR9d04svb0nXTp2q7RUk3R9KkxeVNYdSBJTOTGrJJnGsNjvQuntBoX4oaVtdeksb/Y3C4Kmy9Imi88cqykRnny0Vfx5o8dGpqgeRnhxP1U129NHqC319Xpvz+lvjVD862LYAoC+6XJ9cVJrnu/roVPrm6dLWjoUSreKB8q60TXIQrs3slK9xAm8UNAQWZRp6QGFzjwlNw9RV5K5AoxgpReQhi0KQCCR3yMylvoHmnP8qbtVgFXKkCNqgxLNOQCeUH0RCkREDR1BD2x68lA0khaAhJRuA429uA+L828xCEkWWtsVuxSfMGBiRbK5stEpxnzexpRwgB+C3loMU7arny87lAuOxaeQ7Z5xnzuBbDE2Zvx0ESooXTN5lZXNkhs8zbkXAZI0HptQA2HJdYSo9daj3g8z+Zm5vqtKsFs16ZWvkZAxsEsnQyZmJ4BdaWdUm1wbE78HUmeWIsmMyGzhaz5CpIAffnmmwQ+VvKu3PXWaIEYnp0sx2WpjhUFhRseFkbAKQFcj8yVLTzIDozULHgm4JH/tIOZ6xjukLdwXzAAAgAElEQVRB+biOpokFCEGgqXOl2bbhN2DbXZ+cK4w6rddzyyaPhspMIlWp2WzbhDikcRgqzOXkbKH5IteVq7uGRBoPEj198tjSuNy+fVtJhG2WbO84aJam2jwkJUa50Xg00np54Tp4NDZtxXI+12Q0UrX0kX49cwTUk6iAzoF7oX70B/3HB2L0fYlWAUJ12BX0e2io4hbGjlDQrDRfkL+p0nAcK4wrlaulJtPE8uqh9UJAdEKBw5cweHzU6wnQDM8XDHt3XxnG1I8zp7jm/+bbH5d/+3OXvy26rDeh+PMsEdCVlcfeo38X13mPfxd/f7f8f/I3u6te+PJ0d5kW/f3fbZt/j0fKLm1xdRsCtALQG8IlYaWU12+/ntXNfEoQgkhLUzoTJ9FrRqeGyu1MkeziTOtiOyxs/G6BbDA/wGjY+/Tzx7fD15VvJ+hgYnRMjiS9HA1ouab9+t35aBf7fuS3F0J8eznny7/8m3O+r/j2f/tvVjFIE6mPc3xoFyZ0flsqkL4d3EUZfCzCxT3IaXdvLxjZey7dazf0f1uf9xs07vtu39AuPpgrkEJcPeFF8CGENtruNnA8y8fq2b+bd3GOnFj+8HW2evXnGSPSPznNIWmIXM5ItB9o79D7sP5jMjW6Nl2Jc+BmlnhBFSHZH+49ro9MkOnbAiPnGm4ZHPwGEwYnV/8MpkgCYaAbFgf4r0USQQ2Mg1FFZ1FK9E9I+DWaVtYS4qfwLwpCDTChoJ1Di2CR+aktWKQ8arpAKRAZFY7cfVJS03ox9vS1yyVG60F1aMEhE9ogIuNqF6WmQgkbhnigGv++AP9pJ7gh1I3CQDn9ZthSrTaX+gdtBNok0slk+HjiWEy4OPZGS6uGuTGQilZ3un3pJNCA54tQg2EmJWtD0+50omZCXrBMZThR3gyVBWOlaaZywNo212i8L+XXpXJfdfBYcXShsiY7xFyKP1DYDjXRLbW6UIXui35sp4qKA6nBZHeuKO+0e3qu9CxQtiq0AA9qvNLFNNTJUaYc2piEWk8zPY0aBXmuJU7bJenNYs2rynKxNulIdTCQpQ5pG2tTHbr0YzHaPXK5KdDAsJaYTOByocnDnIk/D6bZwARSUs9i9CN2ET9TOyBU82ggX6KbM+SVhN5wP7KUTGZ+6DefnCdiEy2w+cy2akL8nJBlTOoyzQ11wskcdSA15G21KZGcAM0cs0AH5qDxQ4R0xB/uREqGD/b8hWK535TVz3kNc5cP9efw8wHYDZMD2Jj2UBg9W7T5HZWNBqNYXYkZOzZ6x9m9Yg4xt5BHkthApdnJbIiO7OcV3y0uLmxE4NvMTUtCjG+Xc51gw9w3CafvDhyv3zms0peYrmdCrgHOqco/wITF5GGw+r2fhO2IA+nh40e2kLNQpZkDALRMxLFD2zw5O1WWDqyT/IKPFsq/n8WMHV5dnqqtY/3NX/1fKqtad+++qGs3runtt/+D7t//RiePvrZn1hvnvMhoUwfKJNquKhf65KP39eCbr4Ua+t/+6b/Tpi60qdf67OvPlS8u9OVXuf6X//l/sgF4/Pipbt64pdsv3jVt1dHR097RlnQuU61W5Iob6eqVayZAHT480oNv71tC4IMbd3T99o6ZToJJbAmB3fLne6xfzHrioK0MBtIyO0iIjoz2CKDXr14zzdwH7/yNpea4d+9AP/7xj/Xuu+9bPf/s5/+bbt68qddf/xdGUOyky2Kj0XBiDBOpGWn5MgFSC9+/jOf3/e3H2V9/XvN//tf33W/nLglL/3wJ33/VlwutUXf+5uMXSH/98jXOXf6be/FtAQqDCEgz15Inbb22sTVzRI/8ikCEfwhBEAiz0K/hKcfOpIzgb1qNHsHchcXCFFpb2ExwZSvd45vYSkZfM+HpcjZv3N23h/t5J2afuqm02UAxDowURsF12sL9fFz7Ua87Py60PVz3Qrj97hmO71F/zv/Nt+8jx9D8FdfHJibYJhOB3YXFU4b1Uy9oGBPsNTi+XvQzB9/Wj0mi8hLO1/fVg/bZ+FwaM18/ynC+Xa6N8AMEcXyL6Hdz9IaFI5yzANMuGDJI05ciGn35dL7rv+e0jwji0kbgg4T5jYY70yMCqxNuaLuLdGMo7ZwVwaLc9513LDenbfrR9aUDsXVCiG+XowD3XJBtqQbgsq8bNEIdCZ22thcbkwxtAQTEFC1gzZg4s+sUz+Sg0zBNNR4AmYGGqtY4rpSXG7aqBgq4yQlkAM4ANwAEm74vyUWJDwrji7kDIZFs9xAqjtkZeinyd3WKB5H54wyCQnuzkWmtojOpKVolbW2wAhg0eQb37HlS68mphDJpjqsSScjjSE0cKccXB3iBrS3NyVc6TLWpK607sjJG0jJTN9lW8TdHGn3+VOVwo6pK1JWhomGr7Rdi7e7c0PatXGHSqYzXyq+eafbjfenFHcW6oaq+prq7Z1qVJF2r1VQ1OR8z1oqp1Pye2upM4QBPvq8Ut+8pCr6V9EhaHkpPjvXVe6caNyOtPisVHQX64mGlR2Wrvz1c6fHhSl1zQ6qAN2j16Hyjd6JzrTaFkmxHq81VBeG5WiAOnNJNQbDROB5oOow0DDN9sowNhyoOE21hXlKsMZGMYFV0nZZmNahsmqZhZBpCy2UIViGFDhLP4o3+Tb1pspbjF9vR0OgaPgGx4rXIGPAofK0oC9ukm8CdgOUUuRyELcIHbgqNub8AG2GyFnRDYuUEgTwxjCpMu2ZKYwNgeJq1WXFsU2Og3AbeYmITiexxrYHenDaJWesFpOfzk3nGZ29/3+azlxGgL4ClSWXFOjnMW02zoaquEP3DOkiOPOYTG2M/3/nmYHOBCRiIIWQM1kk/ieFjnt/Ca0zDXLpoUoPkuMzAfIH+nP+mAA5j6pcWK5gQ99D1HmyPhnDfgvDs+99YpQ4ODgzJ++uvvzSGf3BwQyenF+bfA19KU+d3gxBy48aNXlNVmJCAie6rz97RR++WWpyemQnvyu0bevOt1/Xw0Tf65puvdHD1mjmYa0WELDuH2HbnLIowvLOTb/RXf/G1uibXdLyn+19/awBfV29eM60O0i4y82p5bkx2Mkx1dnpCUmtlo6lGmVsERsDNti4f3ct3X9X+/lUbjCf3H5gPV/zggfkw7Vw5UGAJR2E4Ts1nHch/zxab54ILmgiYttMEuTBo8vrduHFgfflf/Jf/uT744AN9+NF7Ojx8qo8//lhZNjAfMExHDx8d6qd/+DPRr2sc6cz8xA7CvcObD/z4PqtLT6R+seP8d4nLVdkRtC1GPdF9twx/HzRx+aBsduz+Ot+X6+Fp7PIz3/0NPXFw73frd/l9/rcv39Mn/WrEb5MHtN3Y/OSgVUy77KhxaCZ6jmeoM3+XlfMNw1EWhGYiRYh4Yh+PaRkOYVWDWTSVLdS8iwgpV0+nrcAE7erEhHV+SM4XiXXQCUJETLGIMnYgi3OAd0Lby+K5hpDzlMXY8k19qR8H/eP70+6BPfVCiN3wPf/5suy5HlvKC1CuPGfa5bdjJl5wc0KcL5Jyvu/gOe/jw/P87evk/8YR2o8x1/yHttm9vY+fq497P/3M81y3Pu/Ntv5Z6uLrzLnvHpfPGSSH5bgyN1XTEDrhxYHc2cqCMNTvl6Fmh7Dt5gUapsvv9WU7o4J7M21ByPY+TGh5qD+fMHZh8ziKUzblsYkiwTH9ktgCA85bqhZTWOR26ABEUuOMxcv2/ZWGDVqoykwI4y7XkEUVkxnJf2Oc+APT1pMahXBpMzcTQ8KLe9ctFlFL7hsl5uO0MBOGU8BuD0m1gTEoVhuDNZfpjWqldoAQV+N+ZZrSdCTFOAY3qQ5nmMxCPVyudFQ1umhahz6dDsyX6tsFkWUrxQk8fy5kPDRiNO/a/iP9yRvS9vVMO3f3AAKSdgfqJhcKDiqNyK3y7Y5FyunkRGVYqNR907xYPvoYTzDGfyLpqloMi12lrN2WgoHUXKgb1MrbQ8XtI8VxIVVfK3/vPT18+1BHn+U6/PVYXTbWw9OljteBvjguNddQjzZDlYORmuqRrjShbrZDjbpK4QhBAuedVHWSKj8tNR1KL2yFmg2ADQhlQUP1RmhHdtOJJTpHO7dFqD+WAXgIwS5EBWKaNHp2GxHoi0Ch2nwfEXB7/tzPUaQm7kHIbbpGGRFpJlxXtimzIC6DmCC6MdIkHWgcRJqiXSGhLulIoKc2Nr+1Bug6ymoK26jAzss2UFk7V4mSjYnNDicU9Yop84+CvgtbX8mR6UCHa4ApjVchXDlzOEK8Mye6+e9mjfsfTc+6cJkWiCpNw9iCyczlJAg0S2JNhiPT5BGgARq4q3GnwXBoghNaf9YhKAG+zy9SnnAecEyu0Ys8i4uA8XcCcTDVAwMikM1b5/RN5TnoZP/bMyNfcX+eic9vzxRg8KiyjCEAQYCqtV+giGS6cvWqbl27qbzOdXhyaM+NJxNNZzsKw6ExhU8//m3vixDazh8G6x1ykSqx2VZNqav7ewZrf3b4VH/31080mWWaDROdX5yY2QAhAlVsFidarfr8Om2h4yefq1jVevH2i7p9847ee+c3ZtN/vX7dgC9funNTq4tznR0faT4/0f7egYom0O1bd/Tjn/4rffLBL43pTyc7Ojk+13g8NS3Ae+9+aAIXTtmD2VDXrl1TNhpqud4ojF1S1DgbGUy/70cGzPrykuDEbphBBBsI26yTijuLLOD3D9/6sW5ev6e//Mu/1hefP9DNG/cspcH/8N//se7fv69//+//D732yqu6eeOGxkNCSQHqdBECeA+AlcH4+DFmbC8ffjwZU8fY3ULFPXbNyMw9wd+Xqm4bZXb3UJupLXsnWwiWe21BIJHxpXfyHj6c4x7/HnvXdxY3zgHF74TA3zXbcM19HO16mnQ1def4DXq77RSsPg4kEc0N/U65mJFZeCgLPwu/64COER6Gg5EVyWSkGdBi3WtNzJ8Es0WPRg6qM/2AKZg9OpMa5F1ft+d19oIHmgzni8UChrDEvTAuvqkfSNdeoKAinKfbKIvffk6yHbNrnsYujR/3fvdw5fQCDPqM3jfL34cGw8bNyMWNlaMPqBgu6gSFMnfRs75ufF9u53DgtMiUxTs5+E3/0j6/k+Pb14nznj4AnsPZ3pggYYn8Mnpzqjp2wAierNRWvwSqd++h2T4dDnV6Vm4vTHJ/gN9GL+TiNM17cbo3DBt+22sI23Yh7fSzCU19+D9aSJrFx8xpVhWX8Nf6vTeN+DlhDejHg/aGzUZBSaQUEgvgqS5SkQUzCRMN6WcUCSYoSRnf+BYxp9n1dxbnqIYs9dCfIymFSWt4SUG3MkdWQsGbpNUWGEEJ411ZP61LzP2Buhh6Q/DBJIUpCM0VOGghSgzzc+F6WUCTldH8Yr7Wa9sTJZOpaWPRYthmEUdkku3GobYnqUU8BcvGUkUdXkgrMpHES8N32ppKiATjKNSNvYHGWazB0LljWMqKptR5myu7NtJ6XGp2NVawtS1N8ZNJddG8r63httL5WPv5ljR5QSpuKIt2FMTbUo6v120puaNEx1J3ho1G0pGK9n1l+VMVDwttFqk5AH/x3n395f/5lb54Wzp/ONAhi7Dm2pQrs8bg3L6fVXppIO1kjUIUVXEqBAsY4e4wVFwESrTUxUWlv0hHGse1hizMRJrjDF8zZuRkw99xbaH6XQvW1MAiy1AuIYQADrrOC9MQQvlgY5mRP2HzFlt5ceXmFbTGPICmjZbQtnTONGtBJG1sgU5ogIJ0pAF7PszbValhiyM+4axEz8FXMbU3CurQgENt428ZOBCViXxrlTMXsWoYQRtjMjOyPYuWkXyqBAYA3Ir2vObZRJ1F8CH0tSraQDvkeKsDExQN96lfY2gpbbo4PTNFxojUJvDTCteZSFnkkpKzkWUeYXbjm6hq+m5TkoOws82DmduMj3XankxdntCqNo1UwUY5cWY2tEgEVgRE4JklIVRXNnYOv+cYtexlp0pe6BmVMSYqcmnB4rqRRc98UGdd3d62Z7CFFn3qhsF4orPzc53PL/TNV/fNJ4dkpkyAb7/9VrPZjl58EeflSq+99po+++wzgYuD9oQyWWhQmXH/2ZHzHVptVkqzgW5eO9D5/ETlqlCWgefQKhsM9NrLb+jifK18heVcpqEiMeCQeMms0+GTB+rKTmfzjeJBpnd/866u3Liql19+Sb/8m78W2E5IqqjBGRQWhX/4+1/pmy/fd74uo7Em421dvXoAXenJoxMtFhdmDtuebQlNGpFsCDkp2qjeiR1nbt9vVrF+0eMcBMFCQVvRFhUF4HKVHtx/oK+//trynL3x8pu6e/eufvDaj2wsruxfNc1I3I21mTuMns8//9Qmys72vkajmQaZi5hxMAburb4O/r2c5f3+w/nLn8vX7Xdfb1fa8/99eZTjn/dlXj4HXfnr/tu/w5fG/f7wv7nXH15w8Iutne/DxPx9l5/jHDQEEyF6CIaSoAUFTbiqjUbOTi/MYXuzLmycnaCE5hOVLIvFxOzeZYlZiC20gzcgZtvmxsZhJOF8TYQWzIGFE/UTdFz2mGTUi9YZnEOvr0AOYHcDzSOo0UcI/JiwqR/n8Gnj+G6fXW5nf4N9+f/8PEYI+GcPTDzenMSWx+jA0QZlmO9OPyyuTCdIef8q/BCpi68f3/QLH9rPfKB9POsPBBcvvLhAEPcM48Tzvm3cz3hcHneu8Tf3UsZlQYtrvMd/eBZN3XfPI3E9W1gaV47/m3sv/2YR5Bwf0+T0zuTUjXPQlx39u70p0IQPi85MrZ5GV/0cwFfS91fa4NKQWxQV5UBz7KpZTDPUSHOn+STE23KJVa06owt8A/FBcVo8IzlDRwbio7aIWpZdgCXTCIR6AIMJ+d6I0qG9JOnU5bimECwTq7WM8Qhq+Mk4wXNFRBta0rpQtW5VGO61h7To9MXTlXb2d2SZFlIy2rc6PsNcdaHVutCwbNQNpTnC1yDRASakMNVsOLHQ9Zd2VhplkcKy1PYwMWiIvCwMwPLk/Imi5I6KUan4D3YVj8+keiUtN9L5UHW2r8Htfyd1F+qK91V3Z0oGF1J6Q0EB8vaBqjFbl8/Vrb/V8oG0efBAcX5fOiu0eBTq4w9/qacPSp0+YW7H2jQLLQGUDPc0zwI1kxMlVauD3Uj3ruzolet7Ssq1muW5wrLQV12qdYDLSaPpptILYUa8kVZprbNxqfpoLGAYyriSokrrStqwoWSMcZ0kCwWyh/lYsyg7XyOxgYhjRctOWeo2DZWlZupBahsgMDplI8AnTQ1kIMXMB+YcNMw8GKWklcJNrDChYlXUAlyiKSrnSF6iYcOHByZTK4/QUjofsqSJdEGuRFAnwlajOHWRwSGaI0A6ERZdYBFmOkzbWI1Mi2W0SPSmm88IfGxCcKwzi1RbGIwPdU1Mw1SbJ4Cbu73Wk/lfOniiq7t7plg4Pz013simko0u98MnOQiwwRcRVrNar83RezdJbYPFLpM5B7biydGxpWizfho4gQs+RH47uoG5YXnrUGDEKIKcABts71ztqio3psOLTBUVkZ+sh9Gn8/HmM4ZNEhZpe2dmuE1HJ8e20GTDsUajsRE/i0pVuAgaQv1QQY9mW/Y6kFktBL6rNRwBUjkwc8MkG5t5CUGK49VXXjFGVOW9lzsYG96XI5CZU5abtX70ox/pwYMHevT4a9vNZ/HQmS+sY7DNMhHBNnJ4RTDvvHTO5mVdC0fvPM9VrucO9iABtyTR4eGROY1fu3pdP/vZH+uz47kGWaf/5+f/u4JuY8xqks50+8ZLSoKBPn7yhe688LI++fxb/fgn/1p/8l//t1CXkgxnc4L1Mi2XK0uZwgDTB6Sd2eQLffrph2ofnZvn/qtvvaXZ3o6KstbPf/5z230xuGFUm1AJQ1rOz62Plou5XnnlFav/P7z9F/rNOx/ov/qT/0ZlIb355o8sYfJ6g7ZqoLJ2z9iD/X8Qjj/MXcO4bb9DR7jo/ShYEIitscNrM2z33QuBOM31iwATlA/POKJ3C9cowXH/0qLTv9svGDjy+fu5z5fj68c2xV9n8bbF2Bx/3Xu4j7J47lmZl95nTqnmFOtMr8zouirMJAz46WpzKPLKIdATnbhZrtwi3Tt4Y9IAnsEvzjAk6uMX/Och4r0AapoGnPOdKS4KUzN5sCsqy1zr1cJ240ka23uoN7Ac1J1oDxZW1weyoIm0C4zmOceBDxaHCQNZpk1HfZzjL0IWaVtcNItjEIDQUlfKh0FQfw7aYEeHlg0zIGHJDLzTcqC5YX5Ew5Hrf0x/PIP2gQ/CIWHOw4FphJlf3vxIXYmKsUW0B4pDaEIzRL1JUeD7MRw68DrqZ3TS1wv1O+VUfXJX6ubgFtBwOAZJn9qKb0wusjkWwSAjsMloUaioWj+jPxywoR9SjdAn1CXuk8+abxC022NZUT+7lz21ny/Y74CAwFzSa8FCkASD1hhwxiKHeb3MLW0U7c1LkKvd2FZlbhotwpzpAwILwLuhnbtbM4cyXxZmcqgIaSa/2QZhE7MywSA4gFembRpAh3VjQJETzMUViVCJYDOvZdNU5E2jl6YDE9JrVEfMVdJVgBhP6HgESvTQnMGpM7AaSYoflCuXPpwU0mgQGljhaJhZ7q+6xeQ/0MUiFyYZDC47s6HazZmubGVKukJXtidSV+nKbE/DJNUgSS2iFc0W0UsXiwubIyP8dib4DRK6XhkmU9cNdVzHun861zJM9fJ2pBfuDXWxlevaGy+pOT7UMlxo62f3dPr6oQPULBs1Z7Wis4lOPmo1XN5QVu1qPTuVltJXH36ri02js+VK06DTvTjW9jrX2emxGqBuilaDbE9BsqtPTjd692yhL/ON3kSrFWe6OppojCmSdF1NqaN8qTpNtDgrNQka/d7dfW2lnb766kTzWqpHe3pwttRfnVSWLPfuwY5iaBHU/gZjCdqjRk0yVtHSj432xpGmUapNURv+0QX8EBDQolRACjAwxUIziOpgd1vDQWJJ6dF+G/g0fKFthGDFN/Mpt5QkBG2QdgUfslTnm1zJdKqGiNBewQAvgF450JL7owxqJV2nEUl9gQsajTTPc/zxDa8prgOz2NSkIDH+z8aRZMlgKQWqR04rTHmeh3r+CSzO1luvatlmenCRm/9TFlbamozVRqlSsLLWTvvKe0HfPjw8NPmEOcP83B4OTWCy4B0FWkHH4D01lc4Wc0WzkfYGE8V5rSRNdVHnenp2Yvlg9yYzJT3mJE3GxxrFD3wB7RTvGO5tGx8+vTi3CD/bgRlDQJXLbrhfEM3EYpmH8UtyC2zVunQo7LRpdBIRKeSYIBOfF/FBMMA3x3RZqMzt9ThqluZoZjZFQiPTUKt8Yw7a4C9xoGliUYABLxYLDcYjQx4fjsZW9jovzT5q6FR9npjhILP7AXdk8aO+LEi0a3Ex13A8Mi1Oc3LeS6O91IvPiFrtb23bYF5cLCwZ5oTwwlCKUQ3jCNeUlt/u/ORE2wxmL1DQxgy7b76yPHP4P6Ug24ad6iK3fHZLY/i4MzUihHFzthFCOfseIuMCEGqLQCcnJ9ra37VFjb6dTiYW2k7y4tUm12gyNb8A+mdnd8+kdNJyBMoUR5mWi1zb23tGRGWVG5MsCoD8HOnTF88Yvzv1bCGxPy8JGWxdmWzfPdw5L0BbJxgd+LK5zm8I7fK3L8e/339fLo97OO+v8TfXWZw5x+RAZOAc5hE/YZiE/l7uc2W6+zhPX5owEMWG+UKyWkenTqPjdx6UxyLJhzKcH4trK9c45+vGb//B1ZgNhvvbOR57dbK93wQYQC6dCYp2UB8O/O3AF/GLs+836uzfB1o9PgUIB7yf33yTbNMijXrfo8vMjpHjed827vd159uX7frnd8fZ2tE/7+9lvn73sGvfKcvfQxm0hQ+RXRzcT29yjhQg/qDel/vLn/+dPujLsDb5G/oymUlEfVEi1004pGegl6C1vuUcn2fXe4HJ3uE1gAYP0delNxkiZCBeurq7MTNvh358GEeLHrRL2DownzmhzBzR8YPw5nD8coy/ukAPoojw6sB/EiGotHyWlTPr2WC698HL6DP4GZqpXpx1NBS0GqeYJwIFNajEzBd4s3NMRyEqhN5YwuoAL4AtAwqIQMzKtq3cNFUo1ckYz9AUWGeQDYncDABNRACulLSp0m5g2jAw4TI0tqBzA0BaODNrJvB5EKrBlGuUThopKFR15JRDOEZ7m2s0YJ0olTap4trlbmQ9aaNWmzayMG/CLYLhmdb4zcQ7atFW4EuTpIoG2+ryWLub24SKiWRs8XltgJMD/KmSoTZdqHl6pGAYaDU4VluUmoaVdqMBtdSiOFe1CNSOU7XjoZbZSHndatmvWOM40WyUaHW2VB6Gmk4nApC4qgtlZEBoC/MPSjvSmBZaB6mqVOa7tIqlFYjY8BTVpvlA+2g+RibYwNecbxg9Yb3R0oyWhBaqQ1KcGFU7fbTnCT2ds7iH+J+xBkMXCPusu2hdcI/peVbdbpw/ERRziadD+6b1uTSfvu+n8d1+E8N15pCbm26ja3ZbODOaatPGQkT95pWox37+XJ67/GZOGY/oTdjGT3pez9qPORHtEhAX3Off/ey5fo3xvJc6YZZnjjWRw/ui7mwiA3CyFTjYmGJjJj7uo/wYmoNvXNIkIwMhCwEuy2YS8x5rRmw25w4bab/o0CHoBpnoNiXJUt1j+iAENGDDMJH5ONMEjAjnbC8wMUkJZ2eigxcxnZE4t1YNyNaq1Hq1VJGfSCdnKkocqWLDGWL3+/TRY80XSy0XLuINIQFGAdL1zs6OqfbR3rBbnS8XJmjRmbx/Xi5NQ4QkihMupkZ8oEi5sr9/RaOJi5yr89bU6GQqpkPnS6IayCOW28DcvXdPW1s7ZhL7+Z//mbav3dVoGOn6tWsK2kIzn4QRe30Q6Nb1AwVhoskwVFvN9dG7vxIaMKIAJ5ORfvyf/GvdvvOiDp+eGJr01nRm2nRGPHoAACAASURBVK9yk2t/Z19fffXEpOIvHjzQgii30ch8YH76hz8xTcHp0uF3bNCGFaXeff89ixDY3d3VT3/2L/XS3TfVtPh9ldqsnyovGqEdO7hx3fxzkF+ppyc0o7z+PwjXCyT/dEm8fOfz35cJn7O+bH77a5fPmR2qf9yf59sI/NJ5Pym45suy+l1afC2KEAGpryzPQH/+8O+//Dd+HdZGhPZA2qyWujg/1fnpseaLc61W5zYZTMtC9BCTrhdOrJ4WV91ZJJb5a2G+wtfDmB/qa5eShHcgHKBl6WKitAiGQGhATc3cwYkT85JLS2EahjgUmlTA0pygZvnDTQBjIUajFsboDUAixZSBAILJz0X9scDha+QFGtZjpxJ3ETZ0k5ndESdYzzlhQjaD5cbudwUaxoXdqBMI6UcWYtpGwV4oM78gGwOnEr88rowBf9OPfPB3QUUPz3D39ZhVxmAZO6dBtOd6emKzZlU1jYinB4RI6v0cuwUm7XCeuJ/G09e8x5kSyR/omLtvj6ubLQK9gPy7dWcRYUFg+XIHwgyH7brNb4k+dzTnBHiuukzq5n9k/lFwRyew2rj2aPX0h9EJNIu/iflbuc0UGyyumbkOFmxRcqAuO98pBA0EkciAAx3MA1x4iPbJ5gCCGs/hv0hajUghKPYlmhtj12ZasdpiLIildDjQsGODSc1j08Y3Yao1fle4VyjQeTqyDePyfKHmFKTxuSGKj2LXJ68Ppf29kW7dvqbpONHBzT11+GUFmAVLlQmRZLWFfTMn2PZMw1jDFKdrKWlmYuWnLWGIwISQlmgV5FqHsa4Et7Q5OtODOtTTYqkPfvGFNhcbQzgvJ/c1vT1T3BQaBaXSLhcO50UsjQ9mqtNI1168ppuvXtcLd7akpxtVn58qydFMJir3t1UMZpoPJDQpD8/O9PjoiY6P11qsWfdSDZOpRjudppOBymalTbW2/p3FbhXcv3XVNv1ocs4vNnqcS/Ou1Lpc6BzaB360bbVcbRTVlSZpaP5Hbs42WrVERMZClbAhHZgFADWqEwQfF1RlcwNBuBeycazGB6htSxOuEFWgc8R1frOBMPHF5iIj7uYQS7u9gb0u2FjA+zy76kxRzHEUAs+0TCD+MyuoJ0Kb3Q98ALQWG68zc4iV7N6D4EL6HfLTMmf9HHO0Z4zD8Vk2p2jFI6flXiPAjGNbA7EMVF2qZr003oFWOazgTy7az4QznLF7TRrrAPPLz21YDqZti7zPwLd3LhPgZAziRKz/MT6pll/RCWXGP0msXFambaJPq3XnhCY2tpt8pdEQr/HexELVYDj9ixkowgzjGBVso5iQQpP2QoNfNye1rrUC0QRTWVTbkBIAgBV+PCCzoq1J2MGQVLCyRQBiZNBg0DzH4LFoGVMJpOXF3AQl8/ZvW925c0cHN2/YPW//9jd65513+g5yA8Kk393Z1c72th49emDRQyY8gYfUVM9AJMEd4V1HR4dmcsg3hUnpowm230yvvvG6XnrpJa3ylT7/8nNdzwNV1Uanp08Uh40uyDcXxMIkid16PIlNQGzKtR7f/1zffPmJhXwv5isTBF+8/bKlNPj8i2/M9+nNt35g6vXrV66aeW73D0dGiMcXZxbCfnpxqsnUCU0wvxs7t7Q4PzOQSrRwb7zxhoXDf/Lxh7p567rG2VRvvP5D08wdHx/q7bd/ZSacn/3xH9k3ZO0J1n97wuXv3kWGTrT7uMbBNTscfT8ThmyqXdqpmFmEG20y8u1/PH/c6KhfSN1ZJ1xBayAD++O79eO8ozd3PzXibyb1s/r5h+3VfWUv/cYMA44JuCLsylDBHx8+MY3e/PxMzAE7bBeFsJS47TmCUdtZrjBjWCYE+HrjzwSdOzWza59b5C1Yt8GJ1vYsfT17M5YJfy7KpShIGOqwnPjmIJElB23DCZvvME1tDppPA1Eb9K/fXbFQemdt8wOA2aF1ZD12GhWEBn9QT/rct4fz/L582N+XTjlhycBT3Bgz0Smf79406sfIl0MZzGk/RvxtGh4Y+jPtjLuba3bOBB2HqMsV7wvky4BPICC5hcb1DVU3XSD9hKDakywmN6ORS+0wuunpp9+wWtsxz9s7eidua38vhPM7AWm79/GCB/atf+ZYzobP9qdEjdlqQ93go+RGA3bARCdT7eAgDrX7qEqil9jpWr0NWgBhJ7AIKYoykEnKQevPvWzekTL6djJ1wOJBiIIaeS/kgI9lGzTKK0xDz7rMRQpxU8TGgJQ8mdZxYn3VVdBfp7LIhZ/Luq7NtHO8ORNp27JUmoyl7aG0PSDVxFQ704leSwrt7GxpsDMWOeYUnqspwTjqFKWBBnupq1QZW0oScn8E6VgJahk8kJuBVBVq0IChFWoazVvp2/lCX15s9N5ZrHyx0fCo1pzUIGGtCEDFMDFQwiufzTVoS93ZG2r/2pZuvzrV9KWh9IM9adZ3BgmGVytpPlf18ImCzUDLINPjstAyn+izb+7r69MzXaykrUza3d5SNux0vim0PrtQmnS6aFeGbr53LdN0MFJdEIxBHjfmqnSyLHSyqXRaWD5ftXFj6T6gLcZkvi4t+i/LEg3IEJATzo+TMbhfsZl5C8yz0DQSC+PaC8lm9nfTxfysWF/N7IZfGg72Rp+I2MyR2AQehBtYGppF6Ji5Qj1Mcx72ARYQGXOtL5u3QotGxj2NMW8x8TchAV7c6DZCkUX/Unf4nCsEGjXuA2+0/QsbLcd//DzmVn4zH+ERIGhnfQSpMyO69FH4ZdW5E4KoP7IB1/kmWtnzHJs7PY4aXJTzaLDxywO/0WIXmEs9jx2iPWxKSz3U5ZVBEFicOumxqso0/vg/5b1WiTQ18Cc+cUbYHQBnPQfhpM26S5oH7ObskplM1i/97pOpj88SUm+e5+Ywja+RRYoEoGyvzcaObZziyVvDricdjzWb7ljC2igZ6IMPP9bX33yru3de1J27L5lf0u72tm7fvmO+HTir4V91enGhI9KlNLX29va1t3/F7Jl0LPuWYu3CkxEqTk+PtbIcXKEJM/Pzc61ZeBrnD2WND0ITaG7duWP1RxtV5aXe/c1v9fDb+3ry6KFu37zh1KFRqJ3Zlt76wRt6/PiRSafApjPwX3/zuflqEIVydHhfx8enhr+ElFoXa33w/q+MaK5fv6UujHT4+KHmywu9+YPX9fHHHypfFJpszXTvlXs6R+ORrzQZDfX2b/5RQdMqm23p3r17tneYX5yYanw6GRruyuHjx3rzjQPtjEcidQto4Fc+eFcITvR/UcAUJ7+zQHqCfUbAvbnVmxntfC8s2W8/m2z0/eRzixycu59z/dXnXzzLh4XfFqFeGIeg3QT2u373jL2rf9w/y59MKsbLNEnPTHNuNnP+8nP+7f597vnQTB4FdFQVlkj57OxEy/mFiGpDi2OH+bYQMouJBD8AF7oO3ACHTUR35zNfEN7tnXv93svNJbQx+MqgPfBh/yziFv5iCyZ4IQhzmCFgYkxWH2LPHDLG1mtx6QPe7/vFt9m1swdWg2naHpNKunMIGQQ+8F7rc5wae+0I8xyV8//fYSkRmPPfudHVwZn3qNt3j+fnnM8PmiZjyMZbYIQ8C/Ny5n3q54QHE4FMMLw8vuZ6abL48zE3TU+veaM+JpwgmFNZduSki+j7jrJoBN+E1fNtfQL99wKRpQqhIQg6vUDsnHB5rgfno/zepMo70RrS3wg65iNkPmwU4aLbuNt2wyDemwbQaScBaqTXoIFhivbQrWgUQ4g+5jXKJNUaTrGZADoEFgABi22k0wRkjqRsgdIgNTBgaNI0k02hR2iYQN8mCWk2sKihOt/ofJGrOy20Hrm0JwhjuK9npCpJZdFtURLqX5WBJrOxRa6FQQOqk6IqV7ZZaZsVdOZSDBEx1VkuzEQB0WNJqIDkdviZIbTzCTpVG7b18AYEglBFU+hovdD5aqPlutHjxxstW+mLpXSOpmx6rpYwuqzQNJH2t0YasY6g36ikra1ISVXr9nRL21mo0TpR/VWp+vSx5u1cUVJqMH2s1Xmh5DzUON9WPDnQer7R10eP9csv39F67QTP6xPp5mxPW1u7erRc6vB8bsl8yXi/PUv1xqt3dPvGNR0/Pdb773ys1VLKB5HWdaNlIS3RzKFZRYNXEymHYOCQ1NnIgDu1rjDTtWosVJ6Itd61IQhUkkyWKFswInFqjlrDZcrjyjYoIaj5RHKC1G1aeiAg2OA5bSbabaxD0HkXYNJrVfN+40OExiNsuvmDg3TUBJZixGuTmDY2R3uhiamA8GGkzRVInOJ7IR/FJeY/k8YQlWwDQyHUy2m5PMjkd/kDc4dPs8rVjQemYccVZ0AKtTBSh+9lUSsdIUyS7qdUg59aw9yAbzkaQmBK8MvsN47QOvONb+gL5QjCzyhAsZFoMkxULudWHd6/6f0/86LQOt+Y+Q3eb7yBOvb9FZppVbHCYWoXMQ2YzR6bHjZ8Q5/F3r2y3RsMHaKnIggoZE7mIDrsyZMnJg3zHAwZJmWhukRYZGQOQkXudpkV6NkVuEckmg31k5/8xLQnOGHTQHx5KAfwSaTJo9OVwQ0gEKDVOT++0A/eesv8nB49emRRcnGfWwqn3esHBybArDdzVTnq5sj8ltjxwYpNaqfjpiOLPhvP9vT+++8bJRCdhEM1uywY7qsvv2QCB2WAFfLDH76l48Mjc1p8evjYBuDKtQPL7TNer7RYXmg8STQcpCrBg6oKffzB21rnte7dfUXj8ZbSWKbh+MfVif78z/9cf/qn/6OpBfHVivKlYVYl4UwfvvuOCKUMNmu9cP2Khmmgr7/+Rp9+/JGLzGlrzc+e6vz8VMHyws7hNIwGqq5fMTPjYrHU9hYYJE7QoV9t/HpiNaLtrzEZjEjctv3ZM5hTuO/yQTl2r3FtZ+bgHsr25ftvQAY5fBn+2cvn+E15Vp++bjzPOX/N3md/ubLs7+9orfrLv/OFwE4EYr5ZqWZHOT/XxcW51uuVaU0xjXEw2ZmY0L1HSgdryRx8n2lM3LvN/8PaxOTsNUmon22ldq934eZOEOI3B3VmAsNggB7AXBMG/Xzrw+y/2wcJztpMftrqx693+rbwbxOUKN0v0M552xgdlge/wem/6X8O+pfDj4v90f/tBRu7zxmXuNGV5WnJhKjnJi7adZlM/Pjxfg761gs0tP/yeaNLmK0XXnpyg5GjKTFasq0kYf4u6sfaheWRHTX1Nq7UC0vstaHRvp94P/d7Qcf24n29zLzJu83U1e/AjVO4/sE/xxgwdUZ7Z89ZD9lv/Fk4cOLFbIkAlBKtAyCpJWh2WGTmqM5cQojDN5RdvuX/chnXeZb6gvbMLzS/rIOYvjLzVJSlHhmCRRR2KtrKnLOrVWBCvvltKFFOUAM4M+FQRZBY9BWpqzYnK3UkWo2kaSrNEgdVsDsADVzaSmSJc6dxZ+CUwwRuWWu3SCxxbNHiQGx4JQpDIpoQ+BPNy0b1qhIZXIezGVEJiiyRb6VVsdbqwanTeKSRiq7RfLVSsSzUsQ8pHd5SmEUa7u9qpx0pb081CyZqNrmqyVhXikMVMZg5kbJ1oUlTqa1WIpx+nEuPq8DmRtbVmgettvJM0WmpLiyUV5Wu7IwUTrDFD3S27PTVaa68e6xPnx7r86eF2pl062Cs61tb2gUW53Sh5ZMHKtHi5NLN129pPI704s0dtfVKf/d3v9KDBzhpuwCkp4tzQ0MHU4gZyOoI+j1THgoinN78YTCxdJ1WOPPjwB+CORkYAjrUZIKIaaAjcwkAyiEyQFGHDO/9mYyWDcIH3gMeUr8h633wUMTax0x0bJAIxkBow9fSzROmks2p3jexV2g57ZbNJadpMro2hQTPsQnszd6WgQIBrHG5DSnQNhnIavzjGz/gzrC5/Fz3vM3a4DXLBI+QNofnmUN9EBAaokk2VEfuwyhyG8o+eMXq3q83uBSYnzHz128qyVGI9gq5APyxPn8cczNMh8rrSufLBSGmOs6Xtv4i3yAosZmiOQimlMf6ZUoZoqPTbKTR1sxJYdWZ5YmabO+YCm65WJjg0tRzhX3CPIQkIslQRU5mU/OP2N7eNSGnKV0kEfbM4XBgodFIikTNQT2YzKgAEw+JvcjnqqpWGzQ1UazPP/+yZ6I0MNDx6bklcCRrPNwjvJfo7osv6ej4VH/7t//RIucW643uvbCn4WCs5FqmJ48PTStF1JEJeMJnZW2Np9NhwDB2tFZPyASeZco/e2CCWdIF2pwvzM5/+9o1ffXVV/rHX/xCVw7u2jMIcpgJihxNVmwQAqw5T54em88EaK4Ig0jJ+KnMtiamGj86faQ7L97TaBhoOT/Wu++cWUTW9u6OXnnptvk3LdYLnZ6fmXbt9ORQozSxiKoBkVZNoV///X9UksS6OD83wSnqKsul98nTh5qvavNFwKfpo4+k/avXDAEcB3Zy6W1vPV80/eLoCdf+7hcnI/V+IevXEreYYupgsemJ0SZDT+wwdvKpsVLadVu23J6afbVfQD0hU44XmDjHh/L8wXV7Vz8ZOO/TSVgZMBaT+N0Tvh08w+G/fTs5V1aF1uulRaehOcqJ8MhzE4CNHkqHZM2CjrYD+qAcrlkdYRXUq0/xYO30lWaSstgibBmmCjsf/J2c9gBBCUEdzQnKHNToFZFSQWApWUyYZ+3pNR6c5zcHO1MEqohM3hZC64TUhAgwi2itnHmH5ZUKWB84zRLMlY09XruwLyew0be9M4u9gWFzAg9/UgbNog4INmYCM38Yp5K24jnfa164H0aE4zr95Mvgef/xY92/zr64ZvTSC2Btj61kCwIM3BVl/YrQZ/VBYLS9r0P1JqSYsuvWofSamRJGZ26vTjCiLQhGvZXT3m0MEzru+5ayyzzvNX8IRE4QsjHtNYzh0CUFd0KWVb1vjhN+8HGyOiaRBSNQTTR37N5t2UBThOnVFtFeoAvQfDtAJc4TSdmUaJ5qE7xIQ+HosdIAjU8YaIQyJ4k0I2I4bLUoKiGqESW5rkD1RltX62JTqCrREnUqN4Wm2xPF2VjTQU0CEc1isIJiTenTptIsaS0KapqG2ssiDQLuayylCcrV6W6ovEMoC5WXnQIzI8dqNivlRLBupnpwnqt9+NBtHVCMZLGFsOM/cqVo1Y0CTW9vaefernZevaLRLFRG7D2L+KcLhfFQQTRTedqqWSzcukAjskzRujVU8KJNkahV1CvlYENl+LhEGnVgndVatbFOq3OtwkrjsNGgbUxbRuRWWYaaL1p9+HihX3+9VB5Lw4F09WBLb2yPFI9TrSuXu7RsNxrOxnrt4JrC7ce6cu2qNvNTffLBx7o4mZtj/GhrqHwd6OOnC8WDiaFlmwmWsRc4QUjQTiMcrQPLUGEe92AjATQaJRokmKJahWvmsdsM8QxTifHO4s7ysJVhZjhZ5pzIlIaHMleRUUiA6xSnJpSZcczmMfPfzZVVDf+IjT+jdYJdI2Q48dxtni7Pz+/+Np4AJffMHFrnKZv/CGWYdgGg7H0c4Vdm4jLBDR8sdxiP6vkLZ+z5ptF0OLK8diaE98njsfZMkolG2VhrrW09ZU21pYbJiVnNrA7OZciErH4do34cBFvAm8ZbM2WDsdq8MXiYdJRovllZQFmDydUWMGO4JqyZ32NfP8AqTT8MBhvzuCHkEJNHXWtFaDFRDxBpEGq52eBZZkwVxm6V4Jv6wkgBpopjEzr4xs4ZRqVa8ywD8wPgKLL/DsxHh2d8p/GbZtE4tEhgmSDY0AnenwOGgVoPZjPdcjDmvAesIyLFQBNH4OFDiovZ2GFPICjxrC3GECfqbKIqEpeYFsTdwQAzj8MwSqORgN9iQQAGAcHETANEhVB3UJxROyo0QWc4HGuxPLPycfgdjmba5HPbUdoCkqZab3LNIrCQUEMDBV+Z3XR3b6onj481nY3sbwYeiXZrtuOc4g0bxYG24X+FVmtrNtZqsdRwe1slPmdZ5jA1uloIVMNRauCM0Antpi/BYaprog3HNlaX+54xuDwO/gZ/nm9bgPoLZEf3RHj5XsaKScdOgOv+Hnv+kp+Kv8a3fwfl8DdjZJO8pw1fhn+G+xBiTHBBwOJvJsqlKDnK9GX7+l3+NkG5n0QIEQgi9DvbLYQc6I1+4+OEaTKyo1N37fK078vkfRz+vf681f2Zb5WrE/WFlqg/Ex4lLfTJYpkkmMP5GwdxYlvoE6dCpo0A01mGbHUWKu7bjZUD/wSADambF4GoldWJChmgIdyb6e4EHjt9aZx8H/dd45vhxtLU3b25zW5Ap0w0GqUR0eNoyPeB7//vlkWdze+IKhFC39+ANsfGoGd8vi6+EiawXBKWrP+MD0aWc4y/OfginBnQP8pEIETsQzBCiwMdE4BCPfk451RHe7yT/mNxM/MpGh1zfWZXzIJCIlIe6Xfw1Kdnfs/E/L6OsAfKs1phujMEd+fvxJiiOGvYHFjyceje+VeYcI4GgqAAghN6pGx8RWFILML4KRHWjcsP/krAAYBOvMLZlcGPgE5pDECQtBd5l1jkbxRkqqPQnF7Hw0QBaqTGmZeTutIwDZUGrXaTLTVE9ML+uYUFkYSs+GTFlSZVaTv1Jogt1L1qyKTAojtSEG9pvg5U1C6XKBYhzB9JkwL1rbJemuCSV6Xaht1+p260UTHKpVGpKMwVT6amzWetafJS4eZUQw01KDfq1oVGy1pFdqYk3tU4TbWsWtP+BHGoVdNpJzpXi0aPqOqKODF8ogbqclJ8DFVtnypoYoEwvTFspKVF3e3GkfbjRLfWjdqk1uO6sGTC6xiUolxDItvWa22KytaYLs5s8QdXaJlLp6tG4eSKBsQI4rMVVAYBU4JuDb4SSd4baTLZ1sV8YU7aAUIy/jXgJHWVqrJwFGe0ycYHLazTPgEPgW+SGzE3M1hfTKtsQhHUBgGg1cS30ZmgGRs0Rig12Nzh94NAE5vuCz8/nnPae+YnU9IrxnnO5h7ztZ+MppCG1zNfjEfB6+GNBF8w99ymDGHWbdqYDM5BHcWHF5j64p7xauYj78eyVYGVhlYoIcLS8TE0daQ+WRQLm6fML3/wLPya74jcfZ6v4OvX1xwegZaJdGrwS3LSIcDH2xOXn5GewzG9T7ZtAihbLlgTawTrlW0YE5sY8JdgtLvfsehylCQiHY30+uuvW0M+/fRTq1AVrIypgzhM6hGUqEmc6ebNW/b34ZOHwjSWF2tNp2NjYkW5NmEKs9fqrLDFgp5gscCuiuDDLpljCSL43lVDyn7wzQMN0qGKTaHxYGz3PZyf6vaNO/rJj/9IxabUb3/9tsajWPlmrsXyXEV0RcNhpL3diY4efqWLs2NWIUPxBMukyhzSNarRYTI2p962CTQmCzFqu4kDNjw5OjJBhCi2m7dumCZiNV8oG7sd5pOnj4ygb926Idr3+PFjQ2Ruc8e80b4xgCmZkRHgZjNduXJF3zz4xkKP7927axPvw48+tsVyd/dAN27c0uGjuaGh7lzd13Kz1H/64z/Q2dOn+uyDj9TmueK0MZ+sCodKcFZgGsu1bt28o52dPZ1clBqMxrpz92UDhJts7dquenf/QFeuXVMKc0Nr0e+qbRFlgvZRQpvV6hlBQsBGaD1WjxEl6t/ejouW0IiclZ9IJHbSLDOXFmLGlH7wH/C4KIdyEW7d2EOKVCE0DRD2Ye5nmqKWtYgMQpUT0jM4IQnTF+/hnV4bRl3IGwRac9g2Fr2DE3rXRVpvSotMyRcPTQN6enSssspNMCeqkgUKyAnTMNiEc5PQFq7eBBcnqGRxXk1MSwkzwtSDL4Fl8EZjJKdZBSSU9lBn5gf1pE18M7f4cFif9dfoF1KUch/XYZAGpoYjMZm+MdmlQ+s3/E9oPyZEK8tmNho4p+FwC2yPucTk7gXS9fq039w4zbBjYc+jV4pqY2NqdbMEwOAIubQwnCN3HvVziNq9NssCO6w5aipHB8zty3QAL6E/aIgJoqSf6bV3TlhyQkbaukTI9Bt948vw9W/apdWPfme8jU5MIOkdMS1djauLZ/z8ZRtRoBsC9CWdgfXZRqDHmcJV24TAXvjjN/WlDvQl7aG+48jRLmW6fnDv9fUEOJKNFk01PmspFHqkfdbH+alpFyExzNuMMZw4yfrchKYicIIymnbnvE6/uQjQJiKhbKcMEL261AC/lpjZgMmp1ZManuvmT8aYV2tNukrXRs7U1kzwgbIsrcYLZpjguJ8ItXSouFgYLAEC1DCNNU6kcRJrPIjNtHhSJ8rrSPeP5jrctFoFiS6I6AoI/y80rUnvIe0GoXYC6eos0MGNWHdenmn/LrzoWM2w0OBeJl0jC3Co9SpXrIm6KlabHGv1JNf4aKbTvypUfpioygc6Ha11v11r2Uw1AXuqzG0Bq4dSmKVK6oHSXFoMJwZhELdLZWGp8SByuEz4tmFCym7oi5MzfXZ+oWPWuHGiG6NWB2GhF7YyFeEVVaePVa0xL0nXrya6fuuKzgf7+l//9hPFgJ+uG91IgVOIteoaLcJAq9oBPK7yJX7WwrJfYLHEBSVKDJ+K8f7khAjxSneuDZSUoQla52p1dZrpIGj1YF6pzUaaV0Ss5dofNJrgw0RIexfqyQqtGnMeVxeTzG0jTlYJ+ADaP9Ye+A80Cw4ZdEz6FOZLlDqnexN8cBsgchQBE40NwlNRuE1cT/v4XELnNhctvUpsmsvEIDNaU1isN4VhOgFrYzY35obh17gNGvPNQCxtPXSI3PA6+BnzBiUJ8x2ryP7NV7Qepvp8fqY2HarJW93Y2ddwmGm6O1N4XKgIO100hRZN6eB+ECoNOTzQldHM+SgRHU/kX9NoSHRCGJiA9GR+ZtfpE95L4A/9gmCPcmGd51YX5jd15DAewGrbtprtbpuCBl4Qr5dLaeAwjywRb5To5OTMwvEx59DAZJi4XXDP1JGCAdBCSELLhNaDJLfDUWa+IjDD4QjNTC0ixQiZZgBIaCesJgAAIABJREFU4kml2aOyIIZhZoQQRGAkXdXe3k0dHc714IsvNZ7tqCwWevPNN/Xt04f64pOPdbAHwnagl+69rNsv3NCjx/cNAPIHP/rPdHb2VJ98/K6++Wxtgx+agOCYL1oiGo7EzvsZMPaPQN0D3DY/XZjP03Q6suSOZ+enWq2dUxhMtzk/M6RyiBFtE+lIWHhp3zgemznOhICwM+A5ODXMkyiobx99q1E2ESa3r768r/GEdDAgt8ZmLvvoo09ULpfmO3b09Cvt7u7os9/+So/uf6PVcm5MH/UtCWDt6HcOaKSAQcg3T7XYADZHfzcajXf00mRmKT6Kzcp8LBB0Odgf03YkZ/oDp2O+TSihwv3ugW/Gy3/wzeA57n224BES3kv59Im/Rh04z/3+A9Og3xEEwK2iryBIey8CV4vWABh/3ukWURPyzcrkEoW6uriABOaoOVJC2DgfwvzZoRcbU43j4Fw1nRbLXBdAVJw+EIKvmWnrQuvlyuiUHQ2CLepqL4BRf98GliRC1jFBW5v87goaMqO/E/roL09Xvu98GZzHBHj5bxuDfjK6vuIpjt4J2prpTKBAAjCp/RjxLE6lRm9Ib0TWNWhHrbPsPbwLFQD38v5s4AQXQ9nFz8LGzZkdEWYom/Fzu1vGzWmdbfz63Z7rf7cjtHt7T07OIzDxzXljsv1uj7pxHvgMrtHHaMy4B22blU97MPMYvVCGq5erTy9UR70g1pdnZfXCon+fr5/TXDlNEXROuR0+RmiPIP1eikK97swgzpeM59lawhnwE+PAYRffBeQnyvEHfWr39ydSNND4aFIGAjBaLpxjuQ8U7smuLfT0uznc93VHS4R5htdRXos2HH8OYCqgqX5v3lRLmxsIeNs4PZNuJIvNr41094NRp2Wx0em60rIJlbOwhZGSYWZZA8Jm6DCUEOjiVpsgUqFUHcCpbaBRUxsWDfqrsg61LGpd5BstNnPl5EskOi6TwlwCMnVvkOqlONHWcKgsGuvO/kb72zvaHc8MOTwYluqmG2VXO+mgUTKIFROCN7UBMEBTnMlBFQDkqki3tX+wJz3ZVvWrD/S4XhhMy5m4RmLfUjmB91msLI5EoD5YiwPMyYOhug3RyqWZJ8tBoLJBC0XwkRMc3v/oY8sDlg4jvbKbaW8y1CQiWS4wMAOty0Nd2x3p2iu7Ujy2nKJf3T/RNxYlXej11yeKwxL/FRuRqC5NAJ1kwOY4cCuEFHgO2oyydbyfjRZ8DcDOZUn0VYnfuoLAmdThC2uCPhBeWJsQ4P3cMFQmTLax0mGqoGKTiCkfk97z+cZcCBOXoJsALOiUMjigKWcZsT/dXPA8tdcYmUbJXe4jy5zAY5G+Rq/Glvo7vv/Lvw/dHqSN6Y5NmdUCsF4cqJkh4CO5VehZEADnqDP8DIr3855v1lsEwskAWJVWWSttikaNpboKNUozixpFMGJOWnoTA+qszH+XMhCKLha4/lS2/tAC7uUaH8pnE09fGd9k3vfZCWgX51nzqCNWqjgDSRqm3kuZSGdffPmlvYAdIud3JgPVUaOU/DsAmLUovSJX8QxAtUiFJQhFc+TUfVQMHwgWtrze2IurshE+U4Y83EXa2hopI4In2tYLd9/SrRvX9eYbf6B/+Ptfqi4KQ12G8Vzb2dXJ2VzHh081ne3rxu1bOrm40Pmi1MVyrpPlX2tra2jtQGKNw06r83N7JwOB01tVOIwliCoEVI0oEpBlMdOtN1osa1P/mTBYrlXVOKu7vHQ4n9PhOK/D1JBS6cg4dgjQOG8mePaTBqMuTJvUYBIwJxLCGQe6dX1LJydHBi6ZRAPt7V3VcLClTz7+VIO0sFxKi/NjjXcnevz5xzo6PLTIFLQtizWRfYBrsSAlBt/OgjNfrAz40pz1i0KPNrkGozO98MILun3rRW3vXlGZLxVHLnVDfInpU3/MQJ4YIA6IgvN8e8Lit60xthY4UFL6iPMQGNoYdnGeuD3Rcd2XQ642MxMOBspD8Fkc4jS+XghRaBz9vSwqlqCUl7ZQGTpiJ8w5mcAtzKaJ6ndETR2pLlqt5iut5seqq9KEiPP5Uqdn5xqoc0ILZhuL2HMYOLyTCFAQq/0EIi0Nv2kjWkju6ZJAMWZJw194vtD7OvPtfrt68jz9wbyiX2GMXOdvf6/1fy9kuEXc9TnneZ57WTC9cOnmU88ovVDXRx/yDIc5OfeCrl/ebTzRuPV+B3SnLdymIWK3CnNHm+QWaUtC2YM6sqlAk4Zmyb3D0YYxyEu0hOnLC13U1/WFYzw8R9Qq395Rnt/Wvz3TalqneUMI9c+6e1xfmPaQvuwFFfoHzuz709/LOes7mLbfANAxJE9m/Ni1m9HMOcfjc4GETl8xt3DmRuBCXILDcZ5Itu+jaf9Ovt3BUz3jRpAHx85IN9S8Y5MESjp5ukCusaXF/JXwS8FHD8Gf5Lj4ScXMAUuW64BNw5uZ4rLQmOjguNOVNNIWfm1oeLm3bTUgG0LUqc5CFfgbdQB3rrUppfUQfKVSURqpCqWLfK1NvRbBaoul9C3RP6tCw67VBOfvQNqJpRdSTCKh/uVBq52tmYZgJwWRxlGgQdBqOiJ8L5SGWw4zBk1gnRsqtUaYmDEgolWqzSuBSLfSzEzgoXXKCHFLS9WDkbJoIi1rS6dylpNuBr8sUm8ALljg0WB+YSULG9qPOFUdBDpazTXBzMjqnMXaZGOd1JGWF4U2q7ltTpPtkSZxp+uTRFfSQFspWrhAmyZR0A5169ZQYxNepeWq0HzR6MlRqfNootF0V/NqaSbDDZuEoFNhBk82CnImtTZWsdyYEMfeNBlIkzTRzjhRlGR6QpqOaqP1xuXpi8k1VxIm32gdSNnYQfGYryLguhAOPK1mvUFT5TRAmO7hFeZbGHWGum3Yo5Z3kg0oBOd834reL5M1HK0Lpjk2rs67r9fYM0d6GvXzridm+3pG446tOTNfT+62X2TeUFXvg4iDhq15GMWdjxUbCIIQ4AsInPAJ1gL+5hv3GuMZ/bk24D63iTNtmkJtmsq0SvAdWw/qRsNspP3ZtglMa6LnqEfTmHAGpiJmSOBC4Ae0zbclBhEfXozvHb2BD2MPtg0/Yc2njvzmWeY+iOEAXLJWxcVmY9mEqfytW7eMueEfREoDGsMOfD5f2MLq/GJcJnf8Ash8jb8PGghC2JfLhRXKi8zpcIAPzsY0LdyHrZAKWaRMEOvg2gt2/+z6a9rfv6qf/uxfm3T/wQcfqRu6PF+3bt/R3etX9X//2c/VFIWePP5W915+xTJ8t8B3hkPDZyrLpQZZYJF1i4tTGwxMJmgT4iBTW4UajMie7dTs+Fd1AUwFRtear9BmeWELXNbb7+lkBAJ2FJsN6RWcSpEOTQNnZjINxRjCZlcJjlOvTavpYOeLtJqzw+5U5I3BI4xHYw3TkbZm27pz564uyscWDYDjepqNtXx0pJ39q8IDjKiSV1952Ux/Dx58renMgW2ioRuPImcSffyt2dlBIz85OrTkwkyu39/aFibJZDpyCxHo5SwMBGmZodtpJSqwsXqTGTMFYqHtfkFCncyYIlzRb35yoUGj/Saw9RFePHdZ+OLvAIEygQE4swNSPfd4gYnygLxn4mBaaFJUz84kVZN2AX13v2OiDm4Bc++xyUZgQVlqfnGhk8Mnqks3VoCHLs7P1aROdV1sMH05YYny2O073xE3sS4LS1x37UTdQ1i0C+eF8fhrXId/0E/UycLIe0HCTzbqy2/fJ/ZML9TQNxxgL7m2I2C5yUo/8Azn+XAv5fBhkfd/W//2DMHXi+f6alobHBQm9iAedcIPzBNwR+pD+g3mMmXj+2NaaWxbdr+DPbC6XrZ34Z3ohSYw1vp0MXxznv6AubEbJuWMq68XvGDYrl94Jy4BVn7fl9TfHTA062HTwtj21cQSclG5O+gO0xRBHwgqrAC9tMiX9U8HYGgvePfCPjyICDVMaCC/2yNOInf+azDVXiPrxCu3AaTJbgzd39Q/yabGQ0zLiYYMwaj340QIy7vcIAqItosMhJLQfPoP38ZGW4OhCUhE1sYmWFXC/BGTS45ItvlaQdmY8/fuINZelGgUOZ8mykSjA7QLiy/ao7Mq1lmJPgLn1kKrRW5QA5bKhTHFT3IopaNMzTjSmwHvCzQOJSCTrg6l69NYVyaJhWC/NN9oMsEnCT8WxAXSYpRaOncchc2+iIxHwA/TkUZDstFWah9t1BzOFU4qlXGtZJBqgD1wCGJm5ICdTADrpOVA8/e/UHnYaZKMTLMbt6nG5FbsOjP9uXEINbD5hO8a2fac2quNEp03kY5ON1rk0Jk0SgYaDRJdm1H11sA984UDgzXaBLIlJfgo1Wp+obPztZYgmacDgYfUAiY7iAwMEwIksjsH0w0nc/gBbKkNVK02ShEuZwhIsWn7CdmHz23ytaJwaAIdqUQQIcdJqqQBcLJVE7MhdaDO8IEkSFQWgaUDQvtoYR0ZGy1oHtNwZFkk0DwjNHaqtQaXCB7BpGBC9Fom6pAMMuWLRW+edpYdSLOG7pk5IRGdpG5y6yCwB8wZswrYJCMMtZ9h9s08c+Zi416moYYK6QovlDlcMfz/ONJkaOuyrf09Y2ITeXF8pqfHZ3rjtbcseIx7mVvG9yJ86ByUSgtauLmThErzSBuUHU0nknJjoUR/hckSuIqiKs23mchBACmtrNQpNvCjy3qIB9qIGwjzlw8H6zp15BpjB+/mg0sC/Wuf0XhmueFgcIv1WmfzucIk0Wtvvml2O/TRR09OrRAiM8yMAyYCuW+6wqRhvDgQDsrSwQxQ1v7+vl588Z4+/PBDVc3SpEsMxNlorJSw2C52i2SU6Ef/4g/MR+cv/+I/6NtvvtCv3/4Hw8158YWb+uijjxTkCxPkcLTG8fC999+26Ih/86f/nU5O5/roo/cszPX3yElz+kRffPax6s1Gk8HQfLJQlY4HQ+3s7pgpDvPWxerC5WnqOvMzYtErN87pfDadmpCHCYeOa0N8fCAGx9i9IMHiNp1uqW42pvqDEaF+tEEyAkaFmGs5rwVA4nRrqr2tHfOJIZfSwbXb+rf/5k/1yy/etbqyHTx69EQ7NxP95I9+qpOLcxOwroNQvrrQJ59/pkZLG9iyxI8h08npUrtT7LWF9hCyKpd/7Be/+IXCKNUPfu/3zcHQTQLMW05gMB0hE4KVwpyg/ULg/XhcPjNbvLy/iOUSMyAcC6UnlQNpaMB0Ycz5WN90jrjMwZcFhmgNFriOkP1CRb4xAuU3RMj7J/XMiBWGM/QLMZUjrLbfJbDIQsBob9ADULca4SDqtLo419nJUx09eSyEZzRwZdUo36wBVrJnlpg4+9WUaCQwj9Cu4PvEO2A2mFPoEnZyrhrO/wZNJBMLgeKZoGCtcP3GNWfSfq6po670O1AV8AnbfBm6NUyHfkSYxJRIeDa+KwiWzlmTtjnhyQlONn69kMJiwHVkCfrcXJF74Yv7OC5/k2jYn4PBXmYStAXRAGHRHQhtaHPSZ8EeuIv69/tnXXudANRWjulwjvsok3o9u6dx1xEo/XW0RXw4wBryz/I3z3Jwjg+CNecI7/UMFdqycw1O+07AYhEkFNiOnvHz2zZo5gfnaJcBZoztfnObdX0G7VI/pgPfzwTG1Jssn4+9XXdvsvxk/MQs5+YVY8nfLlpyptxAfol0NGgdzFxdo8TSN4Rq840FBpDfLATHSPiyMLiE/deKwI0JG+EksElCPUHoLVy0LwLZ58t9VeuVCtJIdbniWhqGaOYTXR/HOkgTTdCA23RqzEREQmfC25nS6chFW3I9Q44hQwMBEctSi2Wl+ZVtBeOpJWZl6QyjmWLvr0Z/TYemuUArz1g6oFRQxg18TxefL0SIHwmGh+NAHSBP2Z7qZFd1N1Jcf61k1enBp49UzDGddjrPAb6MFLehtqJUpwgVYatB0mqCubktVKaRut1M908qtVGkZR1oXqCFCXRlMtXVyVCjONR088CcrysNdNrG2pDXTpWCeg1ysx58lWkQoEmIVUQDhXGiiuSy9dzgYAZ5aQqsapKZv+Sylio0ZRWCWKT9caitnT1bz5Z5oYvV2iKcC/L8bQrVRWCwAwTPQCFokCBZhJY2QEALDNE6btiYRWpjUNYJOcBRHWGmdBHI5n6AiZkAAj/npOGYTBoOCxGfIuZLTGBQ2ZhLDMDARuvmoG3czSYAke9ohCxk3lwuqJDLVhD28/h5jFtP7N/zha+S+Syh8Wa+ESxgeQOdH2c23bL5hN8oqc7gi34eo7VhjQWpniTeDTgaJMHFXyiJnkWks4Zg3jS+2AfRsN6CoL6pCvt0Nf6BLtWZaZyM36D1xY0hMNmF69AwDBkBiXeblQNoAoLdDD5oY+d9HelbeC1a4JiThPCRBI/FA43Q1taWaZdIbGsRacnAGmzMpH8Rv3kZi1AQNxqO9jQaD0wapbHsN9BCmTNiS5JIF5XGojKdjE06piJFg8NVbfgg165u6be/fqwa4EYcrc1U0lhERjzM1KWRzs7PdT5/qldffUuE1tfF0hrMO/lQJosw6MgctInW4odCJGDd77BZnEbjLUupwsLk2gMR1mZCoxzqzgJmqCZhYloMfLfoYJ5B6qeTCVmnn8ajicr6wjF2FjTg7svC8NoItwFRHZMlmpnCcr01Go+HGg13bNEjGeLZ+qH+X8be69mS7Drz+9Iff66rW76rq70BGqbhGwSGEDmQgm5GQYVipAg9TOhRT4rQ36A3zZ8wDxphwJFIjiGooIYgABIgugE00L67urq7vLl1/bFpTyp+a2dWXYJkSFlx6h6TZufOvdde5lvfKqOB/HhsWj9WMAsNfCcoSFghLOS4YvujkapyZm7fap5pCgGYF2q0tqF6shAhqQigMIsIC4jhI8xtwCr/kLCRJbddABgPJ9+ziIAPwNNG//KbLfKNt4nvHWGfUwJQRBjIXDMKnbckLUsTIFWFlwlAoVtMIUKlv8nkI00chYJByToKrshi4dROA0n5axvPhxeLZq8TqCqXWuWpZQEZ0aJZ84BYOy5rE2WD9dKIAH1VZl2UFgYpUgdybIHIYJe4CfqCyWZkcQ/Dbq4h1kcnFmU+t/3GHu17zmFKYdP+X9+P3wk80s/u5bBdFoxsFAoURDbab+dtrsW90wcIE7b23PZdQ8TIdx1C6baguzAnMSezGe2eUFBcVqntY/g7LNpHHrwidc+9VXgs9NcomZyfMdk+Dz5zv/xtN+6LDSwd+7E5LiN7q4jYuG2P+pDjsXJpqbW2EX6mhhBasBIojmGZ2mPMtoeKP33BNdo+oPQKChjX4LmyvBu7cqMcGY7WeeB43mwWEW7GGBlzpj/ZLbn7cu2zPY10knFMyJaxjYIG6aWbu7WGHjUlwRwFCmqKehKaq4ygkEUAvcLI8VwLzZuJ1x4S3Yow2AIh5KtiwcTvhPEGQeIqMU+xp6kiUbCXQt+S15ZCwRNSd1SmB6oDW9Ls3hMrKgfMjdIntY7DvpEZdgj5kxizkhktPTL5JA3KTJ2S0DV1t8hEiNAYSKdjxVIaHyrsJC7MAZDYz1VA0hhS+iXQuHxMKo+l5bG0KK2um0axwogEojUV0a7VqFvObflQ3YlUdyolZNlNFirmh0pGUhHKwnRrvrQ+GOhB5Wl3MlXaPecMouxYeVZpGEijeq4Bi25eaa2SZmR9h7Eyr6clbjtl8mZTBZWU1omiEM4gX4UXiQLAeFrCsFQnLhTXsTqBr06HWqYZoCoLCcc1FAxU8lwpLJfyK7IhiUL4Kmt4uFLNgBMiO7FTYaM2WUuoGw8jROd4Y0J58EzhPYfYk2CR9SP7+1amg7mOx4RIukUJzHh3eMRWxgTINDLCGN+GjSMDu7TCx85QbEo1GTYPTBGTBGUiaLxDzhdt06Rhy7Ywdcv5ZFmnzCPajPLnvJXGncQcsbxAjB+oMxxmCY8YcBjayKLFWsHagBxgrVihNZqsdcpQHYaqoKc3xTKycBgLAg6wdv3BqC4AgZcOGzltQnAk5uCFxLg1mQi0wMeD3xiDzdym3WCXkVM4NIxAuIFP0M5WrqI8Mc/LrEmqwbgbjdb0/IvPmdK082BP/QEep02r+n14NBHfjXuJ3TDKFN1lJ4Kno+FCIZyHYkBHGQZgJWO7rqoPTMONw1GTulcqS0uNxr4BxKvaMWX/+Z/9WxNu3Bjp8y8+95SVYOkkia5cuaJVHOizn31JH3/ygcZrPU0mu3rvnZ+bV5fz9dbOWeom4SG8Qtwk7/3Gw4RW6/mlJhMAcrHW1jc0WNvQ5Sef0v7eobHa7u3tqV5NlYOFmaM4UtcpsEUf1lo2FnyKBXc6PXuxEKCIoXAGZDL1hurklWZzaifJwmud7lCT5a5Znrt7O7YQhREpuD09uH9bf/TvvqMidOGoJ59+RpeffEIba5s6tbmlC9vnDLz7y1/9yEDKffN8OUQ/nE8xXrOoo7JcyIPFdzhU0hnpi1/9ujpduEFWmswz9U1xdSk8NnDNfc6jdGEeioCy8Rsvtxi4hYF7ZMJncBcZdstZ+ShKfAevUVa6LDEGNIPNy6mu3ZAy4rlrPERmHTRYKetPEIIwFrMwUfPKL837xgREITVFA4WjwYKBeyC1lQWbmDLXoq17D25of3dHe/dua3Z04LygRiKH54H7dmUybJKa4kRo0NWXo01MJxQEAJLtOTmv8zA5pZg0YASSc0c3C3ujuJjXjsnUgNnbCUffYcW0iphhD6ynXV83b+04jkUBxxXHmGLjCbBQmxeMsXYiDsU12hffWx+e8PA4j2jTTiPO45rUoGNRQhCgPLp2YJEy94ygE28QISyqnZsRkitfuvHv+sO1ulWe+GRKLv4VE5ROsUMtsXp8VL8gO5Ax0HBWMcbM++hOZTKhHXtm+jbf44Hi+1bg8Z7N7rsBTtPHKBvoVvSB26NJjW4VS340lw837JQl+pZwISOfhcyetzmgHqUlA3FCv3tIK9CcjzbYPTTt69dzWyxMtfMJYZIWzj26OUSVdEqXQM7HgmjKl5WrxSL2NVxzlCll0rUQOv249ELR7VER6WqR21go6kz1wrFyG8UAFe8raXuzr3Gno/OnAj1zqq/NqFK/LjTudsyLRzHXXidUQnvh/QGzWq60d7TQ3lGhO3uJPas4WqmH0tVxnhzfz4w0NFJsYfEa3gGjAsegoG9C4xXrgFOy+JRbNJmnQeiSPIIOhd0I6Wcq/NTwPRhNcbKQ500UweBNyOogVbwI1Deqj5VxJFWLiaKs1FOf7mjw7GkVI1/F8Uxrxx2Vk67u3JlpNyt19cZdQfK41vV1cT3SVjcS3rqErOKqFPV482CljKxCj5BcbBg3r+6Ykst3sPkXKzBePauXCqyOvgogru31tMhzHZENh1eK0OUo0HoSa+gFOnfuGe0fHWvneK7ZItWkcM9vUdVa1BIKqgfOygfs7eYW5bmIPIPn3ZssVMWBZjnyrFARFArQsAIJzBYkl3Q47NbAGxx5bWh0Oyj++zOcBqzRvmXzEkJj7uIpG3V7WsyPXWZmE0pD8S6IhhB+Z572m5C/eVB4HqF5S22uMdZt1v3j/y3xwAWRGeeGU4o78kLH18i8OzrcsfmFg8Xa1RhQyN7Y0jfduTkHjo40czoGegXYVGiOmNsZGYG8ykKzaW74NSqAwJ8I9RBGNkolUR7zNBkpbGBKIyKAOc7xbCZvAt/wpUZuyaREFjQylLYhk2kzMpz9OX+IN+nWrVvmxqN+2tmzZ/XBBx+YopKmqXlQhj3S73EFQk+eGViYuD83xL0Xq0L5wuFSqGHE9/3+0LwgFMyNOy7GDzYKtxwEkCgZae4Wf08oTpRk9LQx3tDlx86bJn3r5h0l8IgAFut2NFxfUxhWTnOfHOqnP/6hnnn6eV169nNarVK9+tMf6dqVd7S1MVaMcC1dUeCk4yx4cFYU+uv2hlY1O10W2tk90Oaoo6PDiRWvZdE4PDjSbD61cN5gONI03zXTh5gq2ihtx9WKx4eH0O0PLWuQjEDLjAhj63hi4QDG927eMLoFcPGmgNS1ptNjK9Fx5849dZKBcUTky6nWT23LK3NdefMNPXn+ktHiTycz3b5z01ysPEjoCmg7D3I8GipOtnRvB5D4utEJ4JY9feacai8y1+OyzKziuhPoLA4sLFjnlVkkfqcJuTQLQqv4sDBxf3xmLOBJ4zMbXgm+5zN9yiqAVc7PnDfPi4f8IVY4osHxMDbw0DEAzYMU1pqWx9Zf3BsDu51Y9B+DNvKRqixweKpyUyBg6aZNtHG+2NHx0Z4Wy6mFlmxBQqbzxvcsBMi5OZ4ipEwZwon8zvcoNLSHDe+ZFZ+2VHOnPNLPTEgUuZZWwECNTX/ZQt14kuz5Nv3GufFA5gWYKqe82EQ9oXnwPed3Hktn9VnfWD//feWV85sl1/Sn9UtD4897fucF91N7nrhh+kVZcGFNsv+4T1zoK02o0VQ6nJpZomCbnNdaXoMf49zWn83fkxQDEGm2/Udf8GI7+d6+aP6z70+QX3rmx6D/3TPgOq7t7ru8cNm6KGAcy7hrQd+MjxaX5Y52F7Hua65XUc3VcF2esRJTogJ8Ywm9QFXbYsI4QqHjutaHWJq14/vq4rU5YUxwWj5zbZ7xIDtoyqM4Zu6I/gdK0niMgm7f+o5jcDdzDAsdCxz3en82N89+skSggxEMlMS+ZguUcEDGgToYalGkXlxqK/J0rptoOwrU9wI9Hs2NaHKrK50feupwcQRxwlwFrJJIlOEgVsck9aV+v6dxZ0vj3kTPjJ3BQ3jDnjGy2Aegg8Ue6XjZ0yrqGj4nLh32g4nq14EiFGw8yXjACHOBZKIoHO6L1JPmuXTGpqF5YPw0lDcvpflSCh9I+ZGicCTdm+lU1dOYkm9xqCEOl6rW6bNb2nqhVv+lbenxTQkKl1/s6cf/8X397N2pbgUdDfs9dYJKG4NA28NInWqpYpabUtflTTclAAAgAElEQVRLfM3ARAWVVkx+G+sLKy1SZqHKqKM8PjKjjgMoe0Zij9NvQtMP97NcnSLVoNPRuY2Bzpzu6eLWUCMwMvOFbh7t6/jwSHNoCcxjA5AYrihfXhKrF3YVweuFp7cZYzDBRyu892TlI/dCFzYCT0ovglSgtAz0Je3cswQMxj/zNjcQPBGbwWD4cF4wtqClAMsDfpW5ggxCcNm0pLQKlpLhWZHvzgBp56zJF+bfibnaRrmbr/7eHyIE4Hw6SdcUNp7bbJlqOjswGU0YlfNyMZRH2ki7IFmtyG4k6SRzYxCPVrvumKKS00durcEJMkPul4WyVamU2m/1StvJQBFrSuCbskR5ExIpGMt4o3qwhaMspalxHtpcJwLSgLtZT+27xrvEvqxRFtpslCY6jzaH92/fUBD2lCTwJvnau7ero+MDs8CHXTxHuQ6PJ9bZZIWtb2xaiClOpJ0HtzVbzBTKYYXCMFZK9eS80nF+ZA+F0FEU7ZnCRad1k0rp9IGWE9hvqTUUWQog9ASEsKgVQwe5B1doku+KtN2f/eiG0Q5MlwhPANMd3bt3Xfd3PtDZm08YgG59uK3L3/5DrY06+t5/+CMFq6XiTqGshDW1qbGjlY7gafJrTY/uWEd++sIXlc86OprsKoUSoR/rqUvP6ep7V3RqY0vhrGfguGnhQl41rtooUrGYqgf4Hdc2brs40kvPf0pvvfWO1dgrJpm++Zv/pc5snbZCwb/1X3zD7o0yLCipt+/dNSD6xunz9jDPnjlvyubpU1vqdRJdv3XT1agbbumf/t6X9Zd/8Rfa3Bjpa1/+gvxVoT/7T/9eH73/ppL1i3ruhU/rm9/4bfV7I1cV20sURIF5poaxGzAMitbLgSvejwldklqMEuoAcngX8BjhccELc3C8ZwBFlETGggMjuZAbaykKJK4KCMcYUDkxZDJJytTOy6JCzScmIMUPMfTBMCFY+Q0gNn/zxdwsAZ77YDDSfDbQeLwuFG6PcCr8NfCMQN7X62qRTnR8fF9dwADHU+WHExUzJp2bz6aTrHKlcwc4JuHAo1AlllfjGWQCEWIF/GzeBvNQYPWQxu+yJWxxSxy3GMV7qcPULsalVxnw1GFkmJCOKZhwUbuY0uekN5uCZUqYW8RwVZtwQwEqU1UNHTVFJREaptBQ8JLaTz2nkPCccNsj3ADwsqCjYHYBfxoovFFgLZvHVmwLKc4WLkuV+2bjOfGesZCmhHJ6Rj4KW7IBq7HMGi8Qrn3Syt35G28gylaDp+B8tBHPsg9Ahywerg/eJnOYQEJRuFwZW61gtsBY05HA2FqPlavLxjqPgulA9ZZxDIkg6fvwF3EZywzC6i61tOxF9ACn7NB262WUHACuPRcqIyPNMu5QZMy7SpxkpSit1CUNn8w2FP+SviNuyYKHl8e55Ok3lCBTcFE+AZ9aSIWF0pVDwdVv84zIFUVRMTaKvnrdRMvFseoVFAduHMOHk+HJK5bAdeTXC437hO5qrdJjK3I7HqEU+YpWK22Sxl95SrxC4WqiQUjiTUllN3U6njK/0s5iqtNbYwPMJYOhhZnCaqRVeCjVM/lZJGVrpkQF/YkG67W607HlNbTPuMxqlYtCKxw06UqDLnMBvKAvzKAEI4PJv6zMAJFPBiCM9I5BuiBklVg9F5Veqm7ds3T9RVart/IUDajVeCxfYwklYnJZt3/wf2r781uK/+enNV/c0+LgUJv+4/KvznU3flr9Uxd1cO269o8z/cn3fqYXnv6U/ulnQr3zyzf0wbVInbrWEHcVxVmp2ZfEJveXdaxlBA4RzSBUVcdKm0oNcdIxD842WCFKlRBVCGa67w2UDAhBplrEgc4N+upOF/qDz53WhWFshYnvHeX6aO/QOI3gjDouezryMk3zUhMY1yEbRQghDyNPcVFrkRea4xHKC633egrqhWbKtcw9rYI5ngZFXs9KvkAs6lOSg5Cgl2jWsNEbPgylziSKo1qYz6dOIbHxCx9TZsrdvJpbtiG4Kp4t9AZWdcNfyQrOk4AF1UefgsdujOfmYX6U6MGaFuaE/WOT7ZQZmeCBGndsjlLD7dTa6caIXWh+fPzQkMVAwFnR8ZyCxGf+IetYN1BmUEzCaqlOOkev1jTLxTq79EvtzI7sXNBkMI+IHiEfrXwb4HoscXQFkoZgvwc07zvHCzIgN4oPIn6ejicTM3KQP7YmhZHx8eEdxwhA8Rz1+1ZmphNGJlvBGdNGjCu8UF0/Unh0cKDheqXF8rChB6D2mqf+IFaWTxUlgEsd66zhkeBgyqkYDEvpSknSVTcamBZrniW5zDo4gniopMNTsLHFrfDgbBFCIBs/nPvM92Bl1tYiUxIQuAcHD5x2vIqEFUthRphALlx4Qs8++6zu3b2lX/7yF3r11R8bO+35S4/rqa0ntZgdGV4CxQ1W1OFobESPxF7BRnW6fcs2Y9H46Non+pufvmY1krpj6rwF2jp1VhcunNXm+oY+vnpF8+m+vCbLb7A2Mq/R7s6eAQlZBHhgZeE4fe7cuWOLBTXdwIB997vf1aXLjxkXzbWPPrZj4e7YWt9wYUPft+/IUITkEjLMH/7whzYBXnnlFRuIm2ceM4F7+fJlndpas5ItWsEqG2pz85T6p07ra1/7mpGAzWepFeGFRJQw4/b2ltKFq3XF/fKir0++GEQ8EwQ9XhgWBDwRhGD5zYDdmELmlWhCQShcLUi2KTfDgsaWUP3cFC63MOPg5dwMeqwc/nI9zs2LJXbVkK6ZRiVfmVkV7vdTG6Fx2pA5FylSBf4LBY/2VIUIdU5nU1tQuT735lZM4BbOQjGFiIXduJVWtq89O4unN96uJgzIOGZct+O0sPAPiy+8OQ5T1kRb7H65V67JvbBxHC827jUvHtEK8D1lMxj7eLNYmOlHzmHZKA02kNRpngOT24oX4z1idzwbKBKNYHAWmet360trY4spch7COHQYxIfPy67XeFKaZ2jPwmJQqBqtx83twz2zWb/aO9eO5q2179d/51pstBdFuz3W3asL/bbHgzMw3YnwFwVpG8dI63GiHpjdtzFmQ6gEhqINnWEMOYWca9h17Bnh6kQvquXNm5AiTP6ARw0nRxuw6rFCkVGUoWgUJgoCm8LkCogaI5Mp2c4bieFoChWeRJSzuGee2gz8iY3vzO7B5AIemWAq35THVN3AWdnguQxbGPgWSqddJB+gdAC69uLAPgPCXnH/LGgltVhzdSiZ4YFXol6aYyYmIQXDBaS4PUuUezzAaJsXWURkxJ116is4zrQCl6aVBslACkZ2HLQHQblSFODlsIq/hjdKi7k5jGDF5xhqg1AM2J4vGBuMnlVobeZbmLCNUiX0LesL3BJabj/2tdg7VNVFN0jgN5Bm0tWf/ER3r6caxEvFVaL+E0+o/6mVlIylJ3Y1+MWhvvOv/kq376zUG0v/w3/7FZ39/Ge09zd39Iu/uqEogM6AJI7MVHUiIR71GeXb8yAkbBUtMHAq0vlzKxJMkW22OyXjPNCpbkdEAQhxjYJKp9eloXoaDfpaCymI3lcFLmk613IOSNmxySOrAHiTZEKCkXmh6R+sRMJjDAqwO+DOzGO/Mg8Q75nfvmWMYgwxjwm5OdJTHBiwmftWiszVJjQ5ilXYUIUwn3g5clmXPGGhcfNmOtJdMxKb0DbjDmJlvPeQf6Kp4+FhjprcQqVhTNf0E57nUmvdsRlmQNbwhHeSvkV8LNLt+7p7+5aNudYTxLGMfV40g89s9rd937iw+M6K9OLBATfMPVMQN88svEaB+90ZCVouakMb2/OxXytPMPjd+uLkKc+T8zEXTEGCA7CxplvPUnseoBZEEJiPc+ghlouHdXK5Rq/T0bg3UBfqg8FopLJayJD0obTWoyp1bBlyK7LgIH1kAPIoY2LWpS30WeZYV9cGYxXL1BpLh8E7QefT+N6gb2Dy5WJioN9WcHIzbC48UCrpdgzEGEeBURucPn3aFuubNz9RmqUKk6HWx1uKo4E8L9FyvtKD3bnWNi7p7PmF3n/v5wb0evbZJ3XuzLa+92evKp1l6uEqJOQDjmcwssUakBfmFGVVcE3iud4+/xizXBcff1JLo1HPtHs40emtofGVjEddoaXjLq+KjkbjC9p5cKDx9mlzPRM/J3Ua8sijyZFZ3JCTMTCJ77795jumFH3y0TXrG8KgL7/8Be3s7Fjo88tf/rL1KUVzCVmiaOFG5T0PmXRjihtDd0AfXrt+3SzdpOuKE3/uc58zTwz9z/54g5h1uBppF5wVJkRPhEsYCLZ4gzFaAOYMVBUUtXQuXJ4zjNIIn3IJD4pTDJkkRV489B5xHrw/mPLtgATb1sEiaUISCOtmntgzd88exaOwzAiUVKgNSPP3V0EDEHcZd6S8GwWaH9p4wssymxxrerin+fGBWXAUXObemTzcE++5XxMADwsvO4C4TdCGxZl9mIiETXFzM2Y5Bu8SfxGIKPFRt2sLjiPWbMJVBlAPbWHMyqWFtAwDZABGlErPQtX0ycm+btvEd21bDPCLZDE8l8vKgzWXfanJyDNvn5/JYOtAx6OFMpPmjtsKHYXzsrV/T75vv+Pvyfecu22Le1D4w9wzs+ueCJ/ZyZv/OAfH0e/t8ezPxud2A2dg12yUKFM6m/3YB4wC+3MsAGtT0MAaNecIO90my6cRwqxFhqGx5VuejR1XXsTO0VyYFqB8WWTKsFYoJU5p4twtKDwLV64eItfjMWCpo7mADUORilwlAMYHLkzAwWTsFQ0hbJ5hbFDsE9wWbYtdcVVCdjGUHmRtUtes0lqHEE2ocsm4cMK8hPoERvmmYGtIyZIID2Cp2khpIyNTpqYkWKhuDHs5mXAoiC4MyyKQJKFheaK4p7J24xZeglXngcrBUvE6xHNj6U6g4pOlhKcljVyozmi/ybaArMrN5zoFTB+rB28d1CJ4cwlLs+izZkNIDKUEYTjzOhFCWmlVsAiW8tCEcSnjVetUCjuxGd8e3tS5p+WDA5WrQNUbWzr8SLp6bV/j669rcjkwkHdS1Prg+o4+elV6/LL0v/xP39Dx/kw6GOr7/+tf6hpQh1GpeE4YSpYJ2Al9TdNMBYkMAKn9UH4GONhFCUl1x9mUozjVS1usB6cuaP/BrsolBdeljbUtfebSSC8995g27+Z6/ZfvKKoWmhweKy0W2p8sNIHHaQnlTKVp6rxHaVmbdwvHB6B8VHpkWgZekvGNuglZIgVeIXvFAAgDOYgsRqWTiXgtWQshfFZIXivFpgmTujLQFlNtxzihUcJ7UeLW4NYDjYIGV6JlkZIwRLkvwmGlwrhj3FYWCit89VhbDWjtwug2N6zkGXhdT/NVbYlgAO2Rl5wTmYsHBtnE+tRuxvXXyBdaYIKk+RHJ4EyOvysb+BnskclKSJIbSgY4IMGrEhpDxiDXMeK5JkpQp9cz2AxaMcdCJYDyRX/YWtBialFMKRGD4YYCZXhQz7z0DAzz1nnSIks1nc+sH4ddR4XAwNoebWg8GMpjjtMIMDhgk6aTTGfPrmk0GGlyPFcS97WYZwZ0xhojPRqvEg+HAQgIOl1CYOaEOgKFG4cDiJGHhmxZZPNHHcSNtFqnA4i7hQotnFRmttazQScwEansk3QjI7NczGfa3Dpj2WXwUABgo9I1VgNSlIc3O6auTyA/7ClNl1Z4Tx51dfAvZGah8r2Vrwg7BoBEGZnMlqa5kw0xmS50QFmUYV9H168ZiG0IJUKMtY67D+Dfpo6nU50ejbW3e2hZKm7RdcKOh5rTrhqum06jABEf7VjY6d69HfNkHE1crRzSQ5nQgPUAz1GUmHNAPnawu2uLDjgwl5VUaWtzXZPZ3BQkWwAJVzReCTxM8GvwuV0c20WJPj65yLW/26LWeARaTAvHtJxNLCRsLFbmBcCUwrtGVoYpTo4Wra6Y/IUp2rY/lgDXbLIVmTX0oS1AbW2tRvAbs7JZytiHTjQErHJeZUIkXNWaVZl8gKOkiyIQqKYdnOSNwv2O8HmkOCCobEI2izzXps2uf5hgTRkS3M02QBmnTulCgDCC+RoXLtfCS8HqC94E+U8ohvaygnC8hZjAK6ywIgM7jmOM6Zr2nlSYwAda5pfDGNHntrI3iodTOKlv5kKH9D/7cD824S2jk70ai8uqluO5dYrMSaFlD/DX/rNnzDV/bbN2/Jry0+5y8rfAd5QL3DMbsqHR25ziZCEzxk6jJFoGj7se/QDchU+8CGU409xZp3ZC6mTZG/RjNCXXrzxg2mHJuRaicLQPNjabMc75eQZmttsYZPHBM4BmQ4hOFo4hXNsWN3X4IryOPHe8riT5O2sVZY6wLAo2RgW+rW7iG9u5hTdM40I5WllmFSEZEgUoWWLrn40hiJACuxfjwaEmJwLdlEBXwggJCvkmnkeDshvWxLPsLbwL8Dlhwa+4l8gtqCyQYMvIFCvqwkqpEBXw40p+19eq7xvnTx7kFlrrG4/dmKCQnZdyKeYtDSJVUWUZTHDVEMYj5TskGQHOHhQ5Fr+IMhsuvd7S0Fsva0kmlHW2yT5iDatyJb+olQzWFJM6PqvUneLYihUfLhRvIh/WlJeJsrqrAGLw5UprnUJhcaBLm4/r+JOJ1tZGSudzrUe1doCA5JEolkt4hp5ynG2+hTpzGP+DUuMK2gxqm7k2BURNMARtKMEaTsi6Ui+WVktpEJbqVwt1oTY4njbKubQwUHYoRX27H9Y6ko6OM0/LstaCovI8A2gymM8lsAYpJUsOvNKKcefGOeVxUMbZ4BNCeUpt2pPR7VlGJaFnJCrF6jHuUSSQMi5x3s0zlATCZWx4WWyOWQq9mxvYsuBtIQ01DyEVNsC4oaRAz2DztfGAMWlR6Bqli31YfysyjVHy2RuZTwkoBerFXXXCxOqk2jxrJ30jM1jf2Uh0eDh/G2HE/swM5hLzzeZ+s47wmXtBZnN91ipeyGpgCKyJzHuTf+aTe+R14nr8xvW4d3vfyEfes3E852vPDVcV6wHGON9xnS7YU/CyGOJwPkEIWsCNRoJlyoI+1IXLT9vCkaI5ewMFpIVC0R5lWi5yzZd4bYb63Muf0Xg81IPd+/rwwyuqlkfWEFPPYSeOmtINdW3AZhZ5fqOTaGjbuWi8fDZ3Je7sotCNGzfM20KaPhowRI3H5VKT6Z7G/bEunh9Z2Pv1139kbuOXPv+yDiZnbHG+euVDPXXpsi6cP6eb169ZKK4ejvQbX39Fr7/+mtV/Q8AAiOO5n948rTt37uszL3/BQOpHew58fO6x83qwF+vHr/7ISqRsr22YtbBIS+1fv6Od3Zk2z57X7/2zP1Tc62t644Ye7B2oqMA4VebtMQbWycJq3VED7Hgysz7CC4WiRwYiLyYWD4iHCNiesNzv/M7v6JNPPrEBwUP+6MoV46O6+Nh5ndk+ZXgonHQXLl3S1//Js5rNc+O3gDkcxfakhwUXLP3Y9j0Doh1E7Md7hD5KkWULVA7UDi8PWUpMQZ4Rg5cXbsv2+XEsAy2tSQF2YQrCR2WeWhsA9HFsW7y3JrTLJKTGk2WlOS+XA+1W8vHOGHWL8zShdIELIhxhliF1hIpS+zv3ND/aVTadGM6AmkPLpVOIsNJMWTOviVugGXtY67zae+GaCCE8CYYNMocCWXBOJtRkyGCVxbF5meyeEbBAMkkVJszcAAEhNeW8RrbJHlzbpDOT0y16HOnC0swBesF5eUwJ8x3WhcWO64Rkn+L9XBVWn7H1hBhYn3Za0hch7UAerPu2OnFOJ5ZarFCLCwI2yrM6+WLv9nObSm9tapViWmjXchKedrXH2JtG0No5GgWt/b3dl8+8t65w+pKdlH5vSenoN0JunMfWD8ZFM+YMR4UH1KgoXFKB/WaOIMYKirivVWPBm0eqEZY2pk1R8pT6DttlRB8Q4OG9c7dDL2jUH5oHlbR5sEJ0AeMAL8VqVdjCYvOmoVJgDhifEvi8MNQgciE8uJWMSLIqLCMthlPJq7XMA3X8sBG2rl4gZVMyMGhlad4i8x2wMES+yhDCQudhTZJY/aAjL84pZiK/yuWZB4mML26iklfwHk8YwFcMMhiXnQEhiHRnYEVj1V3corTZUzAILNM0ODpWvD1QQLiP8DRhdQh64RmyjDqssL5hlKyOSR3Kr0j84Zk1cwq8EjKC3uRh8yARHKRikV3UieVjmE5KyzrTtNBiuq9stlI2WWn+twNNip6myUD7NzNd/fBA8/lC60v4hjz9xlOBxsG63v3JfY27d3R3d1cZmK8iUrg6Jy+8YYoJjNMU98VIp9RISXjLCy0kbuEZ+i+IFGPw+4Uthqyh9XRPw1raTqSNdU9PvviMznRzKTvS7s3rWlJmJSdUl2tAwd8y0l661OGC5ytNC8DHsKv7pC+p9DAg4IEja5jB6jvKBUoAMSlQQmp+AwZWWJUHG9cmE5xRBtM78xK8DpxZdCtUOEYpgBGAedbMOxurhATzwiItvmUvQl8BdUwgIjgkTJSm8K1UUwi5KVUVJJGyojSHA3OVVwRPFXgq32WKDc+dsTX56PDQSIrB+LCAlhZxKRXg7mzm+sm/vGdeWyfxnt0aOWT3w+ilvlwSG+YsMO9tk/iCAWRYRRcNYv6ZwduAtVl3WI/M4dMbWF8YVx5UnpYU8shrbjglqnI0kS36AvnAeleFjmPN2hEEBsMBMmN9UaKwOWMYI42Ii3mYnrn8pIUlvvCFz+u1n/1UNz68ZcKdhXa8NtR0OrE0+rW1dS2axRllisFC+IVHwySxxdIydtxCtUjnZm2CsmeR4Kbd5jqY0UPDEPzdUd9A33QCuCq8TA7sKS1mC8soyI6nujWfiXIue5OZFTh84rnH9NWv/qYCv9b3/v0fQ7Gnw/09KU+1eWrTgK1f+tLXdefeXb33/hs6nh7r8uUnNRpu6sVPfV7LRam8nOrOrWt69+13tFzMjTkc9tT5capvfuvbunBqbODgm9dv6erVjy0u/qkXP6vheN0mxWi4ZZ642WxPUcctkEeHM6mOdP78RW1tn7L7IRRHiIzXm+++a+HK7XPn9O7775tSQ/+cO3dOX/ziF/X8iy9arT4G7uTgUNPJkbLlpl789Ev621d/aq7RNCu0tr6lM2ddceCmc00zjmKnnOTEpptMJxu87SA+McDbgc31eR4MQlOYWuUKO5uMIQDMWFC8b9zLRQlnCaEshz0BtGsDGX4LQHg888ZF6orEMgkB6rn2GRkZCyiDmQUQ3g4WJrA8aaZD3LDMz7JWCjC8KDQ53FO9XKhK56ZM4XYHRMh45Tjet/dKW4i9298me43f2t+5dzyN7YbngPt07vHGGkGQgcPCl0YohjIijbII8zkha7Py6VMsESQY9AANlolr069slkHYhOnaa9JFKLa0CZChtccEZjNxG4yOTCdtsFKN9YaFz+LGsWAXaDvPh2sa+zyKiNEI/OMKU9sOa2Njhbn2ciN/d2vv42T/cc32M7+jBPHivd3Tw3n/SEnjrO258Ly1oHjXeeyHqxyItavNRn+zDlsv0iyuYeFPnoxj6jYFqrk+46kdz9TKZEMR4lqEzsxT2HieVsvMvHc+ITEenWWvYeGiFNemqERNJXjaSWkTJ7sQpp5CmOUrSpP46uCpDGp1g5U6SWghKiueGzu6iDSFWNF4ezXD61GDAw3c+EdZ9gkfoHhwkyv1g1peemQhyZh2G1M9fDnwMpFtF6le5UZwi+c5Lz0VncpCYhgCsIV72lSwzJQ9yFR4hToAtDdD1XGpyWKu3ipVDQN50jV+KCsYB6WKNxfI72q4Tl6+SHog5GaKtYUs8YaBO3FFoTEgaJ55+FgRbYEmI7GSikDewVLZKjOKl2WGkTbUcrLSbLzS4TzVXnlP83mlaCWtSzo3CHRmcEZBttJHH7wvv0q1nEpdKFzCNfnxSgsdK52E6iak0cN5QBIFXrZCeR3IHwxFer9FRFQrrqjdhpFIwoCr7HK+I12+cEZfONe3ZJqFUt25dVOzdKJFtdJxSnaudG+amXI7zaWdCWTFPGNPc4DSlNCuyPd2OLyyiULQH16Cgp2ggTuXOfhOMJtk/eKPMDwSXnJH9EkH8vSZO6ytdCWe6woIg5XScUkPpkCx7lqZoNpCfd0oMWUZjzUbTwvIAYps4DnDJM1ywV1WIOuXuYG+mU9kmvW7XQuB9TqOagTl486N6ybLCxjFUaLA/OEhjZB1KwEEb+c/f13r7fI2T+w71xzbj/th1oIv5MFw31R6iKEDwsAyT5PDHxLOZw1ExtAWyIZdVMCV10LOtbLGt3mL55cx/8jD1rYNecPLFCrTW533Klssbc73wTYPBtbG5Wxu+gXheMKQ1peE8+jMMKo1me7r3ffeMK4jmKuxbJjZ8BcFYVdPPfWCnn76Wf3qV7/S+1feM+bptfWByjKV12h7NB4d2sj+AKo1Gg+LBI/OfrfFyjUcdzc3k1I1eL1nBSCpU3fq9Gnbl8O5wScuvqiD3R0tpodGFwA3Bp3bGQ11entTr3zjd7WcHOp4d1/XP35P9+7fUdCn0GtmYbXRaF3nzl7UJ9evaraY6Nnnn1cSD9Tvj5Ukvt575yO9+84bqtKZhpRFoe6SpN/8xrf1z//5f6e/fe2vjGxy9wisVqjRcKRXvvJ1nT17wQbLteP3deHiZe3sejqePtBsMeVudf78Jf3+7/2BDmcT8wB99rOfNSFOH/75n/+5Hn/6SSO8XE+GNqh5MG+99ZZ+8IMfCVzSBx98aA/q5c+8ZIBuFK40Ta2cCmBTU7zeflfPPfOMtrsDOzfeQRRbFJ4Huw907twZLSG0tAXVad30KYOM6/GeTDVCYQhphB7x7jon5bPh42GCMzGZz2jwZNU14ReUESYaixOgUQPZstCYBeKsacKaXMct4k6Z8ShLwzLAotpwehn/EIt/Udv502yp5SJVIMCHDm+EcoKFZMU8s8yypNI6N9wTYUQ2hyVyiz2TAxc53+F5YhtLws0AACAASURBVChyTbsTA6tjbTlFHiFDGzFtGMMIG/AaZDCZd8cyq0iHZTzznRu/g2FT3BYQcQPk5HenOODxA3TfKix2KOv/ww3ljOuiLHKM9WVjYfIeCK6di1bThmLVWJ7O69LEsayN7Um5R45phcXJ73nv+sD9bffhbyPX7Di6ie/a308ew/v2sxNU7ob4juvy1x3r+qE9D/ftXih3biy4ckI4Nlx2oIXQ6P2mj/zA8bXRNrxExkSOysB16lq9Pjgh1x4sR75HMWq/8wwPBLYmN+8nmBJ4vBC+jJlhp2813MjmtNAqSkCTVIuXizpjeMTwmoBJ4Tu8ldwIDMXmo20A6RgO1Kgj/Ex2DfPgVLdSFFbqUQImRiF2IYiZX5rHg/ERRuC3wEhJCYqdm07yF0vjCQP8DXs3fTD0MVJI+HfGJkTAIRORDGNwNCmZrgv5+/vqlXMN1za1IqmplyjqraSBL51iXBM28lSkKIArJWOXGUuSBlpbuVfaXANKHRSByrknb046fCLfEoF4GpHxdNHvlkELFAKPJ4OHsBelJVAEskL1wlO6DJT50nQ10qzuq4zG+vPqY93Gaxv5Oj2q9dnxWEGXcdPTudWaFtWOiqW0tXXGym91R2M9OJroOC8MGnGUl1oFnhZZqY4pBq7oMREB3ztUSZtari3GFc+9KE1hIgPwhYtrWocoOaUIuqfD5VzTbKXD1NeeP5R6xHFmIh98lRWaloEmgg0cBYmMYIwyTwsSPFAFahI1cMKgGQR2LepRgq8xLjmaYFmlgXkokYA+IH/mDPXpCKtSFaEi67hsPFZII6c44bVEWeJ8eD6YW4TrWiPUKHoscgMurjYCY+YUxmkSQX5cyIOqxXhHK1u/UUIoh4bCxPnAwRIZwnGRhGSJEapy2L7Qd3LPDyp5EQSlqD/NfG/a4xrbyA/z5zRGXSNgWvGH3FumqfqcH8WkUfRQopC5hL0petvKFD4TjcERwHe0FRlJV+OwwQDhO/rSPHBNZITrsJ/J1kY2t9goeJzwKvWTjvqG78qVFox5ogy+ZmR1I9eSyHmJP7jypi1an1wHAxPowsUzFm6LO75m832ttK7Dw6ke7MCftDBMDUpWGK50cHio9c7wYcNDaoBZfJHGn8CVlA7UxU0iIK3h7SLaeCuOpkcGlqVYJx2C9MBr8MKLL6mrj7WXXVOVTiyVddQfKS1W+sFf/kBV/bjiYKV/8S/+e736N/9Z3/k31wzZfnB8oKQ/0B/9u/9Lt25/YkqJH5+xc966vaOdnZkOD+ZaX6s13dtRrwcr6VLL2Z7yvKP10abef/sj5V5Xo7WRTp++qEFnbNYkXptf/Ox11UGtv/7eX4no9fb2tpWB6fcThUFPx0fHeu21n+uL33hFDw4O9f7Vj+y+SN28ePkJfeXrv6Gf//znGiUylydpkwzca9eumTJ09+5dGxz7O/ftgb388suWWnnhscesj8+cO6vt7TN6/bVX9eFH13T58WeNVmCxzHTm7LYpYwx4y8hpFjL6nWfAq93aQUefm4AjVly5siG2D4sRC7mxvxrO2tYyBhEeEUJiWP+4fNtFirOzKAGajoddc41zbRt4TYiPBdP2b8IHuFRR2hjcYJMA/B9PjuStlg5DEQIywHonbIX25oCzYOawQNpr02Y7R6MkGuylmTjcK/vx141ThwMyz0wjk8DktOdA4MRdh9GxL5vJZkILo6DBwnB8G/tvlaH2Gifvm/e82jg6z+FRSM89G0JqVeEWfu4DvhH25zjun8XSrDgUGhQrFkvb3F8UGHf/zbemID5Sjrj/kxvttO3vfm39w/eci2Noa3ts+5ljo4Yp/+F5mmM4zixDlNBGSeM4XuxL6NKeWwOeZh9TNGx8Bibg2ddC/ChBFgKLTLih1JuXyPMM9M757J4r56bPG3nD917eZIma9whdwLcCt4SnTNkxGgVfMVY2TPC2sNEZuMalIKfGl92CjXu8QHgU0L7xNk1NWuO5Ci2VnF3BbQD+5YA6mxjumYS0IQtTJzGvb6ZIHXjapkv1O7ElN2AIUupojBKIB4qMrvXmXleeZhPIgz0zBClPpZJqBCQlOMwa2WuEpOrQWcYURkcNtgSGBckaqRW9DU4l0lNDrZ89Y94fZXNS8LQ83DWPUB9Az6QvmCYGLGLQEdyvtNpZyYcLKQ9VLKG2kBLfzX+UPYd3xHaqlKbQeix0fzJVkUrj3pq8qKeDota7D/b1y5u7yuJAo7zSY7G0dWGsZ0Lp5TjQ3eBYH1eHymf35XV6VmR8Z49iupWqKFOGcglnOjgyI/xMLfX+VGekc6dPa7BcKL97TxOcW4SZ8Piask55r0oQU+IToHxWPltoSokMb6og6en6LNVkOdVBVuvavDZZ3IVf0DskOVl10lMedAxYn+Xgn1wEElxrWhEaJSQP4NuFfwETO/4FN4bMrYB3K4SuoWugeA9wvuGQXCKMUbsgU+rMQosYqShChOsNUN4oC9YfeH0CjFaXmU6DoFEB+pnDddiJHd8eoWgIco21vKOI2qqqtSg8S7ZAju4uDmXeFTMUA/V6A0Ul/IKOA4+sy7qR46wRcKRB1cA8bbf2PX95Nba1KTU2H0/sy2eSm9baslrMJUu6cCE45rQpeI3MaL1D7V+TiY0yTB9xPjZkFW85nve82JgbvMdrZXyGaarl3pGpdCj4ltxEgiYhdGgMa2nOvcNnRWFkloYBIynsag5SPhhqbesJ7R2tdHywryAcanTmgr7+m7+lXlTr3q2rOti7qyJPlXmehjGki46A0jW2ME4eRifxefMyZbEA2vGwHbh6aq48QGdx1FMnnWh+eKjR1pbmRa4JAgYhRYCtqPWzN//CtL9MhNlOiTR3QJrjbk/Lo5n++k//lXFcDOP/UQuvtEk4hLK2nKg8OtDr128Zzqa3tqajeap5dkXdsKfzpy5Laa6Xf+O35SWbev3VHysKal2/tqPzly7p7p0PdOP626qsuHCur371Fd25fd88QH/yp//JCdTa06e+9U196oVP6fTGtu7euK7v/u//WqOup/nB+9q/d0W/+nFg2vu1O1eNJG93/0D/9R/+N9reuqSieEM/+f5/sAeNxouX5czGhl564UlNH9xSHAe68d7r6q9v6eev/0Kv/NZ/peBoqs2NLbPgoqSnL738LeNsQjli8G2f2bZwApOJAdOFeh/ltFF8WF8LaOMNJlmbpw1SSrBVcaevvf1dG2y94cCsDCzRThKZdc5AjR38z3kAWBimDPLCygvg9s2KpZGmYYV2wo6OF4yPygYpg5hJhmfAFku4nJaZKXfkTeNOB0uSLxZKYVCHziA/trThpOcY1lEqi7zUsSmDpTrylFgWDABUrGIsKIdxyfNSNa5jUqa5fwI4Wak6LxTFXevfqhe66vJYfYRCwImQDm6BD89c8izWBqhNYbR3GVGMd5RM2kz/MhFhuLW/plw4BQN+snZjPzaEE2KWc6BPwCxvrnMsS4hGKRHAjuDb/EQJYUPIf1G4fCawSwOmLVBx0pecywQUtZ1Kd168VkafYO1hmQcb0PQzWYJ+Laqwc2x7vLXfBJRrtec7N7UVXTCBxDVd/7JokVnKRltar9tD95CkDuBgO38j0PDAUBmcEKPnq7dy94vHEw+N9RE19+xaKKzrFirnc7qYal7mAhdYgd1J8Y66SgS0gdCYPQucHCiXZakRkq9R2OwNftLGewaYieQvlCSsV54LeDzGAUZAEsdKeoGljEMIS7st1wEFHS9TXmh7PJBXB6qyVB1GDUU+g9AK8FLeA2JaMiEXxhMTq6fEQmUdEhWyQpuJr16wMvwUJJkb4Uqjnqf+eCyvn0gJIfdClbeU7w1Vp7mWR5HC1Ffi93S1uKnpcal4AOHlwMJeMS4pMFmAojVXMkwUId9Tvu9qqlzDJ3sq/ULh2rbkbxkT9XDjOVzG0uE1hfEHUn0spc9oUewqGlO3r5Q+nkm9dUXrhYJqX5lGijVUMQmVRGsqH+zqYGdX8/1CXt7VqZV0GMe64/f09t1UN3ZT3TuipArg7EogYF9ZH+qZOlOiXB8UvsI00GnP00GYK8pSLVeRSspDJZHhGlms56WnmddVf7rQtJa+cP6cvviVsQb/8mXF3in963/5v2kj7uvDuwtVBbisWHjgmROdXqJJudDx0ZHCQtro9XUvC4yqs/R8TfK+jspK6+VMM49SLdKBB/4J91AqX0AOnFd4d1EpTlbqDMdazlItKhSYjubF0pwLSUmJG9a6QjlZj76nzQ7YtJWieKkHE5dEQKb2Es8WoTK/Jw8lgvI3eE/8yOgJDFcHeIUAkFUGwGMXaznP5AWRglWltXFP8+NDw5mt9buaw9fleZpSraGUTj9+Sd1ez7z2yI3pgwfKqKOaLkRIzwh68aIbVCBTVTJRA/kdSvJAAFor4VoibIuy7vBrNv+Y526SmTJt8/6hLmUYnIe/t3NyDkar9DXyu+YpHPZqTZrqEQMUwSXs5zCTE0asDVvYjxN1itrWtqn/iI2buY9BVJFsJWljNLJ1B49zv9szxW96cKSN4brqSap6NjPep9WitDUIzxr0EQDBF1M40zDOI+3u7OiJxy/jyXVa5HS+MKQ+bjmEDIuDaabwNkShlvOZgi5VzQtz18EzhIA/nk0VAvpDWDVWHo02oUXDq8pAhoBYEaJOwDtrFxciny0rIHRxynThMtUMEA6Auc60yimumKg3WtPhIlPkd+T3qFnk2YTjGh0yzLAXa6ljQF2sSlLkQ+XVQqTgWwYT4ZY6snAUXorjyb55dZywd+HBIHGkhSzMKCBF6bLcKLECfwjfo7Ci+RovReCKQS6mB1pVuUajgVb5Qkl/pEVGGiRg8J65+VkdceuTLn90dKCNtbH1NQ/F+vP42BZFPH18RgkqcmLHUr/b0SpfqsvinaN0SN0kFF1Gu/Dm0Bf0PX+5J95bVlozaHlGvG09FJyDBdUGdlPJnfsDaMg9skDDH8J5CAOe3PjOsjcwxM3qcAsKiz2V2Fk8MdGp01TQ7ghSSKpxO94Pu2YJh0iDgWiUKNrNi3vghSXPQmXWBE+1wSiZ8oAlhYfC2uaAguaBKd3EdS5ct2CjBeJ9YWGGx4g+57wAQukR65emf7DCUK7wqhlrc+sNNaUAkeAUJPqKjBfXF4/6h3uzXra/bm60c6Td156FgbxdseL297aPaZv1u4kYp9A4bII7tzu/+TpsP/bn1Y7l9jpkljknj1MCKIJt92vPD+OX528RJr62sGwL1LQ2QXtsd4zl5sShgfZNCUFYuvFjgSbLLANs9Ai3Bclqu5GpamPGlFdrhmWFMtgwLk0Rc4F9U3pRyOy+WBzAdmDi2bhiT+eps8y59gLNX4JFLDT0wf/XZv1l8snt7/qNtjl5BYCare1P66TGiiUtwp4jsqehdSCcxuihlwns5nnmPFR2Hmx6lFioPGrFkEHmZN+gvDpMDYYlmDgPPTuBc6pUHYDRASWBZw5qAxeWI6w4WlF3c6qoSBSVQAqkIMFhxMNECYit0qtl3cURNZvk1bkA0JB1ap4aEqXIjgu6ijRQ5mfysUIqyjndU0U4ZwoWLJfiudJqplW5rbC+pI7/lnm6EhjFqdUChgjPKbKXNaDsat4ZmOKRebl5OIBAwflEHxG+wiNlc97kDnQF9Eihos5lGXjmRSDTDJniPHzguDys/iDWKs11OLurKqzVHdSuZh2ElFmsspza84CA3AN7g+LdJJIAroY8tPCQTYElEpGVBkdTxvMHeG3ZbWjYrGGODqCseK484Mo8Vcwv5BLPHU9lAPbMJ0TqqGGqqg0fkV0IXCU2JQpvlyGLyZQLbDSZPMoqlNGVhXdtDFuInvp9zjBBLra1Oqlzx/XxhhPehw+Kdd2K/QIUxw1IuB9+PKoO5jgyYH0nqeXvGhNObrnIWDtzbB41k4j3bMxVt2+T1GHTxclf+93t9v/rf4wk+hWdwygryvxhaI0TYNwzHhipyG82g4bUK6VVrrjXc7La+NUcHtZMQzBgeWEGUHtfzVR2bSek2awnnBU5Y4D8qnJe2okr9dYITzsmRBGB4ZoHuL65ZZonoSBccC8+/4KSKNDlFz6nX77+mg4f3Ja/ytXrdZThYSpjA2sRWiF+yIMx4CmWjaWzQ9oFwLc0IjgiCmHtFr6QujEC3wEzK7WOWKRpdGgp9wZULglVpYoKKVvleulzn1flhbr8xFOKE18Pdu/onbd/pcOdBzqezPX97//AFkPAwqT6kjWwnE60vrltse7ReKzPfPbLevqpZ03wdKNQ9+7dMNfct771LX3aatiV+o9//Mfa3d3VMi+0eWpLd+/umHsZfiSIIn//939X1OBDgdra3NbjT5/VaLimx84/pp/8ZN8yY2bZUgfHU43XBtrZf6Brt9x1sAK+9JWXhQW4t39PaQYwnkrTS6VpV7t37yqJu8bPRJFefqNqM0rY2dOnBB96b9TTdDo3Ju5lwmSpLQR3/sJZU/BQCAhl8helq5wt3ZJrq6IT9wwVN/RchhyKE9+hvHaYRKRyG56JFE+nHPBsKqvLZua7DV5boGvf2liVDmsEYSia+uyYvGFfw7Cv/d1dzSGEjCLj8MB1v7GxYdXEJ2nqlEIWwwbPA8CQsByeKDJ3whDchJQD9gZ8igLXKFJ4eWwSNeBue98oKrSvnSx8z4QHz2CLn1FWOFoLhypxLlgENAqDKU1+oF4nNuUYvAvH0S8IRztf49Wx89GmRnC435zSgHLRZqzxPQqD622nBDl2EqeAc552a8+J4DXWQs5uD8p9tuRZrC74sprwt7uuW+hN2QR+YVmJzrvmggdtG5wiACksx598te2wvw8xWw6kyX4GiG76GLZtWm1wzVbhRDGybwFGN2m8VDG3kKRTwBF7bDi4rU9N4SeD1SUO0H6U7iBcKE8h1CUkSYp6aYosISt3vkbom9JH6rbrQ9puIdOmQ2n3P7S5+3Ftae/b9m0UJguhEIQDZM252/s2rFFobbPaYK1CHkZKYEiGRRnFHL4lxhMlpIpc83mqXlArSigA3tFwbc3Y2gMK+FalybbSzw1wHODx2uwaiNvvYyGFirJIo/W+vAUrR6TBxNMAwPMSjzwM1Y7PCm9bltbqEmIMayteDuUH+A76vNo7FlzTvSfJxuoqiTblhY9Lelo+eCfikNVCivYUT9/QIn9V3fG+6mhbVTRQZ4Cxe0vKLku3M2XHS0U7h9q/sad8Bh4L5u1QVwrpwXSmD3d39eBY6iWeNoaEDS2nXvNFYdgZCuJCWIi8qz0oY1iMU+cNx+tCuJ41Btwljh7uwfOtTzc2Yz3/+Wd05gvnpXSpa2++q+Mj6o6lpsjC9L0C48ii6EwjG33IzgMiZnGuDrg3eAbLlQ6zXAuA9YSbMQmQ0QXF28E+4a0KFCae4W6h16EcB5gXAO75CmQT4XoSbkiMCo0ywMYUzwLMTZPcApcXygBef/dy90n5D0iXUX4pns2IRnahqAC0Js4VMtfAOOYLmwe2DxxzJQhanA1kslFap7B1gBqxUdK1MTydzXVwdGge2s7AYTDNeDYJhnxwc6idL8yc9hvuw+ZM+8UJmdfuz1+735Nf/CPvmcdWwYDhDHM+2h/91sBH6E3LGKQkjClXTnKA2yqJRBl2yeGW8A7DaI7c5x54IX/MyG4Mcb5DtjwM6aep7YMDBOMcfYR1P57i3XOeZ87HMWFvbUOHk131+kNdeOySHrv0uJXt2H2wYxlb1DCaTQ+1v3tfRwf7Gg+ccGXgETNcpnh8nFVLQ9rFxBpqjNHkubhMKqrTA0a2VHpqMA1GZl1RnRlcez7PrSL04xeftBve29vXzt6ewtxXMh7q5t1dHcwX+u1/9oeaTA70i7fe0HjrtLwqUm/Ysw4m3ZWyIpTE8OrSyCRX/kp5Wpl7FFd+kZGuPdfVB3d05eMP9fzHH+vmtavaGvcN+P2lr35Ff/onf6LS87Szc9/CIgDSHn/skr797W+b8kTZjrf3dvThh+/oh9//E21tbelTn/6Mrl27Lgg/1zbG2j7zRRuo62sjU4CgTICM68y500ZaiWKKYrO5uWlxcoD2Tz3/vF566SXt7R7Y/UAQdvrcWRtqH3/4od5954rWNreMNG9zcwOgkGazpaW/o8wxlFC0AEknUcc8VLiAGdu8bODXTjGyQd0MKrIdeWYMDMNAiDTV1NpQYlmxOLT8F6RLm6LQKBaAEBEAVtXdDcZlOtcydVQK8zv7hr3iPr2kYwVyUZggmcOqXjLgS8cWb5PWFMjUiMaYNM4ThCVaGKU/ChKhSwYw7cWb4LwTbqLbwspYJCumqXPGPrjFOQbmWyYlYV3YkLs9hAh2v8PWIJmYTPQJwo4xzQsBQB+5cd6ElxrFsxUO7Eeb2Niv3X79vQmch140VyuJfTmWfm43d00+cX3a0SpfFrAzhQLjhOtyDY7nmLYNdmTrgMOv2FzT0O/NRbDg2DiuffG5PZ9PCJVFlixGFhX05SbMRbtYgPmd2+W6AKZbYUe/Lo4hiUUrIiusUIUcMA+oU4xYx9rr4kHhHLa/takprttUNDdgfEhSNfdKSZCOZVMyPt3YdvfAgGUfBB5t4/z/0MZvHPjw90bpNixVexx4GaxXB68ARmbKIcfiIeL+cfnTP0TCbCGjT1mwAK32Owaw9mGUNn4yMqRqrUKeWVdjDJskFjz2FNX2E18eCO9OKL/rqd5cKPNSxetkfYHtoDgrzh7S+TvS3YURPWoqlYcrlXMHcMUbZ8YBHib6NGThx4CN1O2uS+VC5YOZvK27kteRl6wrSM5ZwsoqGEr+mmq/0Lx+Qv3h00qe+5T01NtS+p6yekdBmUkHM+nnkW68dVcP3io1QEkipDbY1jz3tXOU6ie3pspjMsukQR86l1Pq+YGVXZotCsO4sKDNAWPDfUYYF3WG8AtZTdaPhdKS0A3f1coIcdaeMihNeiQnRTrMY11/a0c//M9/oXsfScVEigexOlGhIwD/gMCpZcbLEljgmlppxvNc5JAQmMGWr6QZXib40qBjoA4doXJIIxr8oFW9YECFkYoCktulqgCFqdQq5dlmMDpYaZBIXVV4aTPGg2MEp9wH5hWFyQFHVEFtypmx2Ft2HJEQZ3RYeN7kTxumduMVbwxKFezLDGNHpgr1BKn6XaMHoND7pVNbpjC44vSu3AhKFYbboD8yihS7rslvG9w2Jzg/XYIs5G07g/DQtfMV5dXePxJ15iWia1pv1D80705+V+ULlWTUO6S/Ky4cMX9d5iBJQ0EcKV2ADXNylzxRQO9woybWk4TPE3WSjtJoaQ4bZBBy0ehxWGPIOWzwkqb8mGIuC785Liyco6XJk/XNDZNRhgVrEqQ4V/jk08/p1Zvgkg403DjSt377OQ1Ga7p184Z++pO/sdjmuSeeFOSBowGkjaScl+a9MCwMhGaR09rhoeEh0LkIMz4DfO/HPS1zx4bsMqMQqJE2N7YNwHbn9tw8UeBNppMDXS0+FEzHnV5f5y4+rl4d6e7egZaTY/ndgTJLZZe2z1zQ1sZI0Yto87XefON1HR7u2gDCsut0uka2yaQCSH7x/DlRO+8Xr/3M+E4Wy5mFISkhwoRFw8Sz1rop6VRAmU8+84w9X4DU3/2j71i6P14gPCRpmmq6d1uHu+v66x99XwzQU6fPKIg6+uY/+ZaufnxNcEU9++Kn9N3/4zuCxZyBy4Iwm02M2fzwwXWNxtROG9tiCfj77XfeFHXUKIcCa+9imurKBx/q3v09bW1tG2J/a3tT93du6+yZi5ZSCsCT/p0vU/s7qteVpblObWxY+x8qTYQqmAmmRPHB1crBa8CwwjXNwozfAPwSwU0WB+MwMe2c36k71kxgajYwuL3Awm+ruGNA8CgY2kRm334nMaWSwbGYTy0zr8hTHR8dKOqBAcHBTpbUSgWYBRhX88LG2alh17yiTEyf7CDqfuE+t7HmiOe4FywvY9HlWeL1pH2sctT8aoDEnIMxmnS7ijoIlUhB0nHkxo3Cj1LPhlXDhJlNGrCpAU2dMmCkhs0iDD8Hmy3MZNehvNiib1+bkHW/t0qUU3rwzJrl03hdOY52msLXKDD8zjziN15s/OU++MsY5ZiTv/Ge4/hLm/K0yTJDabHjyodkjvZcrTQJ/YJQdEKS7/kEeSfp8WytImMesocYI+e5cm0prX4TCzqfeZEBSRjg0ebuwT7DGsnICcDoWLVkE8qWqmwhBnceMpkMrwFWAtJE8GqcGysc7a3ZwCy5QKxzxDHE3X20ezxSjE5+z3vO5/5a7q48LFnrg+aYEwuCy590SWH0SZWn9ryBLuAFhacmgscL5dJKTCyNawbPbYJBwlgvKBxdKE8XlLNXUDeAUhQzA1WFqhNKpITS2cy8UzrjqxiW5m23Gn85+ERPOk+5k1j+LJJ3t1C9UyvOfXkFxV49UdOyKHNTZDA21ugzHmm/UneYyN+bK4iXUveaPEJm8T35gHZsKUo18L6mUg/kr27Lx9s5uKxBfkHL969p5y/fUueXN5UfSGNtqDs6r3v+TPfSVO/t7+vGAfxR8F3GquGSwvu9XJj8IQuX25tksG/7KgnDWXoiWB6yWucqA+gOYGHOtSh8qwTAsHEKkzQrUymqtXeY6v/+66sa/GKh68fSZke6sLGpErzNCjC/y+on2xeDycFAItXgi0Jfi4pxTLIJ1mSo0g/MixVQiLfBgKIceWgByBmrw5irTqFV7qlCoVetDqBsqOUZPnFgodUQ7qpGprCu5StPaTPeSFBUkank3EA7CJM1BoHZMZb0EBkEA8WRGWXZX42cwWkRJh2TGaFHqNZxTfWGIysBFsWJbkELYAYKVW0o6YKShvpDODhXNHSVDTBonHx04Wx73xqjyH9kf6Ms2Rxt5sRJxaid3Se/ezT7/uF3qzzVqgCLGFvihIXtOQGiu3K8hshx+NhmCyIMrp4jc48Q2qBPrU9n6CPP20hPDwAAIABJREFU57OZk1VIMGQqXklCvnjzWEOaMByOAetLoCAWEnQygGua/LRVzcn7sOuoScKrV6+agoNZuECwNuEKPB8wqprGDLOyR02xueGRqA/HYoq2vH3mtLLp9KHAQdijEbd/eb+cz5VbWMUV2wNxDvtoZnTsoQ6nM9Mm10brmnvU6UltEXvq4iV99uXPa+/+oZ4sC7175QMt8lTXP/rACC5v3bqtzS9/Tb3xhmazA928eUtHu3fUJ/2PGpNZpr29A21eOO9YsyNPgwGcHc61iacLLiba+rWvf12zw115xVL/9jv/xiyRxx9/XL/zu79rFPAoM2+//bb1SbZYWPHd6x+/r9HamoWIwBoRzy7LhRbzIy2Wud5981e68tFHeurp5/QHf/AHevONd63sCUzfX/nKV/T8szv63ve+h4pjoTTCgL3uwJQ7hpZVZ57N9JVv/qY1+Mp7H2qz8DQajS3v+Ggys2wRHu5kPjMlLI67FkLbWN8y79Z4tGa1qDhfu0iwbrqH7hZIp9yi6KLBP/KiMHAZgBZjR8hjWvsAc8EbNOnytmC7iYCyxv556grq9rsD+cFKYdxzpF9haJ40hCZ9jqvUBGixVLb0VVeuBEiWpoLRHYWpKhMdlcuHmRKuWK6nsinBwwSYW20oN7nM04RVCoC3Cdng0mYc4m1gMljsPoktjdWUABZa5xSycUx/wuVhsrtxxXKH7GtKJYpL65ZulBd+py1mEzbChc/t9/Q9x/MdizPt4D3fQxRHP7TZIPSNnavZV5UhPewYMEQcTyib90ZJULtK3+35fv38KMQocFzf3SbFLB49Z8J9HMPxSCn2Y2u/C5rOsXsnWeCEd8hds7l3u393X+Y0N4HKmHCpym3fIZ5ObmBEDPXTkJmC03KWPM8MZRwvDtgl+g9PV2Rs3axtKFLsi6LihrWB8izKyeVP6DkP+7S99sP5YFayE/U8QSxoLGeoBLg/vE20nfiKaxveSNdXLLKdiLCbK2cBJ7ntX8JZ5o4zAR2sVFInzryWgYKaY1xL2n5mMeZ6KIJVRgFXPJ3AgnLzcgTjroIzVAMuTZGvoYb2YpUQSWaxfIgetzPVt3PDaq8OpGqyUjc5q+X+PYVloBiTfE4afKlgIHXOXpCymwpr8A8Hxtqs+Ni4jxzwilJSE4XxvpQeafL6nu6/11E93ZRupfJvhgqSkYqoo3k50s3DSh/e39FcqXEIXRr1lC9XCoY9ZfmB1gn/LJnXRCdqLX1pUkh7YGgxzSJPCSUoIEmOa41HUh7HSucoTJXiIFFFUggM2kFtGUwwZie9Te1Nfc0rX1v9UmtJT/O80MHsSGujxEL/hHMyL9B8QfI/Rbw7lq1Y1oRsCNHwTDE6wb3KDE8tS1Urkh48ZflKFSHiZl6bl5AzRZ7VYQWT1otCDbqgZ2mLpyxFVqZWJsnWRAqJVzBA8GClHEythdBKoZyhyFnJFBI3PIoaO7l90oNO222cNOPneAGVzJrWxgN1ewPzXiJLWE9YQ1DW2B8Z2AG/FqPaOSMLBdq8sHhjgNWUlRG7MjJNN6SZdAvyoB2vmCWN/GsVI2YP37G139nxpqA0B9qvf/8/2gd6Kw59dSiNQqi1gQEQp2R+4Akkc409CcUNB0PzLsMZ1msKpXN/yC6KkbOZjF0xbR18o20f+7Tn5zvKpXFuFFKSPLr92pQz1jLuATmBJ5t9Qw7cOH1OSa+rbm+k+XxpITnwOeNuok480P17t3Xu9Lb89bHm0yPz8FDsD2A29Vxg6MTTwotGk+3FRbhRGgeXAWRjKB0weM/mqZVhocApoMTzFx/Tcr7UuVOntZwsNF0sLevt9r178t59V889/0VF6cR4lTpBobd/8WMN+uv6+pdf0Wde+qLmRaZL8UXdv3ldV99Z6WD3ruU3nbvwmHpP9bVKRnrjF6/pJz/+oXkowEUZe20w0PMvfEY3dnZNkVllc5WZqyUD1w78ED/92WuWZgnn0dHxgSkhzz73tIWrvvbKl6zj3/rlW1osJ3rxxRdF/bvpZA+bSh99+I7WhxvqdMd648339c67Hxo76m+88lUT+s8994I+uvKRbt58wzxuptXWpSkVFy6c12xGKMPTg8lUX/jMF1Vkgc597ZyRYeLGfffq+/KTUOc2h/rgw6sGtAX4vb5xyigOOB/stzhZOE9L9NfoBm6As1jFbjE1PZtssiZOzDEMGp4p4wS7BHHCIoUizQCiBAOEehZ2tvBHYIoqE5EK7SgdsJzjuaM99n1/aOMiT8ErxNZfx2R9YZFjMUPAaHgW0utdbJ8QXpwkivtNRhSLJ9T+Df8JUxKrCa4RxmbUEG0SUqsoBM2ka+Yq9wRRGngy63MYcpuQJJ9T3PeE7Yzp2FcXL5QxzZZaFgun2DRn47w2IRsB0o55NyEfhYNoJ/1l7WiUE76jb3mZtdMoKXzf7sdfuFnAbhBmRZexfi8IXbnvusnf5RfhNq39jUImCkTbPGwxPdTDa6QgkZ0sM24prmXtbCQjQpfz5LWjCjkJ5DbnC+PKLN3Gr2P32JAFNd4ZzjcjQaH5jFpDOIPPQLn4C96F9nFv7XntWZmCBx7PJTjg7QK/hNC3UKnncJNWFb55ts6J5jxp3CF91XqKml3+3h/rY55jky790JhonpeHZmOnRB2Gkb4dSe78q6JSCfiXUCXp4rhNmFYBmDwAzYznlSWoRJFvmT0ofYSFwGrOFkszHjzF9p1B1uDNWQWWjb66k6tIKnUvsBAMFXZRartadVA8Y4VWTwYgTq5kM1BydilNYulOJd2dSw9CZfeXRO8V5+CcYqVppqpbaXRuII1Oy4syCIDMuxv6Cy2PckWE/lAQBt9XVY1V3ox0/P/c1eB2qcRf0/F+roF3Sn9bznRnd64HkwN5YVejTqynKFI+X2i4CnT/sTVlAJMXx1qjBNU8NSZ7AOEQQ1ax7Pe0lC2acbejUSfUxVOJLj61pTdu7+vm3p6yysECqD8Hs/bKi5TXufaPpUGPjLlShZdqKIx790yiAT1UaxVRvNUTmY62FgNy5xwkh8CsTzgqBEfrlHmM+myJs6lWhTeb9QA8LrxSflMVwXc12nJV6vZiy/AjEoMhCK0AaWLAUKyUDJ4f6HTqwLBUSwOIO2D5GJwMiRiAy81YwZtDbgNSzVXAYBzjzCAzDc8chhJOAWTZxXNP2Ji2LOnDI8PWotAzd2OUyThUxhwkKmBlc5qQfSPHK7lU+1bpwYuFEmWwBWsBjhgny+gdk2NmMLip1B7Hp19Xlv7eZPsHvqBOIdxlKJwPAeCG00IOQqUx5aJmVHZhao9jbaytWzuM7oZ4CjITXCmUAbHDMKGPsDBF3Cczt9FH8FaZfLWoRG1QnWAlO28njO1c6D9GewLlCGtKt2ceKr8TRabEkIZMRhg/ok1ZirsVLk1NOTBXOJachRogL3TuQQQ94SmsPzxGeACwBvE2WGqzedqbhcKo9F24gJtBayflmmgugrPfH1qduiqvbKFHYOMFunNwqLWtLcp2K6amWF1q1OuoEyRWN8miwU0laFvYW8FP+Me8D6QG91mOFEW4LCujRciJ44IBsDRvB+hFU7eObhZA2sBnOBuODw9tcbNwkIUdnHIRdXoGtGNQgnuBpwWAZ5UtLW27wt2MGzlfKekMNJ0vlS5SKzdDHzAA6F/6gMHIPZw9e9aI/Rj0k0Wm7nBkSiRISfoWkD4uShZ+jmViMQhQSHiGPCc8bA+VnSZEYosD90atNeK69FXjprQMAsJXZtODJQCj4RZjztfa67bYNVkbfM+k5Tve8+zdM4A7iPCSZ0U6WR3Bu2Wk8ycdy9hYwqa+XNpxuEuZ8LSZPuBcrSJibNrNgoZ3k+uxeLf34trmPCJ8x2aTuvHktP3KNYwFFi+qlSdYmXXB7wgqzmMEcHiCWmuqUTraxZTzc39srbJj/fFQIXjkmWnHogvyoM6BhcBiLew9yiRh1JNtpt1t2+0ipvzguaRGI2Fj9+Jz+x3H82qfAW09+cLLZy/TlMnSdCSeBfQPxf/L2Zs+y3ad531P9557OvM5d8RwcS9IggQITqIoUFFJVmhHsRTFcWJXKsm3pCqVVCUf8lfEKVdKlbLsJJ+TfHGkKJZVGiyJFkkRBIh5usDFnc889DzsofdO/d61G7hiSVWxN9C3z+nTvXvttdd6x+d93rn97TNgOYSiENPRnKMklTM3rjFL4aD0ALBjtJGutHIs9AJxFpiIUWIQ9DF/lIqBsYH3hdA3OBp+D13bFyLU9N6iRr+OfmKIW+qNSilrFOqi1dxvHqv7bPcLAHjtRX72eXvF/cMc/v89VnPO+1ffsfrs6t7w+5Pvs3v+WQrD2WQIZdalHbYOXdTO3StHeMr1wfOFs4nSS9PcIgIGm7eJhfgQbi2qF9GaTTXna0oWHSntSXlXypFlLRXLlqplLC3WVNlrnoqoUNnNpF4q+RfqF8dYDFZxhhNCaIbG4O2wq0YZaQk4278qBbtWyWtyqDlR1DhVWB3K8/c1TTsGxo2KuTb6ha4MdrU1WFc5nam5fahm2Dbqg3nga+yXWsRLNaKlwuZC636mpMjVIXFlsrvUYoLsS62Sq5m0LPIGlmcOb1C51CJfaDGfaJlNocVU0u18RprL+iHJC9865e8A6nDamT8MSH+N9iBEoIhw5dYCBIUJRmUV52CrkqLD/ChMX4Vqejh3RDSp+iS9xtqj+pgGvsgLHMfQ9jw/u6IYKSXV0ywMq+QHGF6F0a9kNKTPCpdCXGHcaoMcuADtuQAXW8LaGuM6LCZGk9umLlJKVB8HjnVoMojoSC3rWWdge5bMiQELwQ/WvUMx/LCQcXTJEMHmRLQIIx2ZBh7HoOEOtvCzMswt4s//XclDXlntLSKxf9Oxes/f9PcnXwd3jEzC2TBsYv1H9iIPCsegbiFylAShWmFkUSUrEKohCYwfXYnMRS6bjqgdUJOFpLprO4NzrsbHM/qXiVnNAZ9H54N142fOu5IL/s+/8iuKWhvqtD2NRgf6X/7pP1Kvkyhs+/ray99RkTf12us/VFG1jN9jUlRqtxxtOgPPR1PFSajRuFKbWKQq67+G4cDgCxptppReJsbWWtGoN51rY+uSXvzqS4qTlt57z7NBPfv8F1TeLPWjH/0IYhoDCheTsb7+xS9oODjT9Ws3lS4m+vTOPVX+lprRqY7Pfqxeb2acIztbid5JHdfE9VvP6evf+o6iVlchKZbhuT65c1uNtZ4muDKLXF//pZd068Z1tTd29Pv/9/+hZjpQ0lhoPcwVb3R0fPJQF7CL51MT7DvbG1bh9cxzz+s/+c//S3XWNwx8fX78z3Tj6af19LWrhm+6++knNuEAtmeTie6/++c6ThJNTz7SaLlUL5jo9FFoUa2nn35af+uX/4Gmswu9/sYP9ODhx8Z0DrDxl7/368oWDfXWfb394+/r/Xff0qC/r6P+U6agaKECcP6DD97Tg/sHNg9s8EuXLuvBg481Gc/0yiuvqD+sFEZ4T5V5kJP53Kru8ICoSElHI+XggTzfoodHp0dWKjsmRalCcWdPURzbpiU/HBNBJHUXtgwjBbs5ka3ZeKQ8nWoy7CudDXVyODVQ7KJw3a1ZeIzv7Hj82SIE37KWxMb3VCyoiMGjc5Ef1g84rs04UVqSJkuVeXAQuYgm3mDQjDScDG2DYLzbBqM7eV1hR/UF1TRsBnBHpL8gsYOng3w+7SzwJr0gcVEwFFiaqbksLZqInYhhQ3owJxJFrhw8BqWuAAiZ09zl1C3GBQYOWgWcCzrKMyarDwegWUcgrAUM4O6mRSH6pa/xDLwO0QiiKLXRWKeoDJsGs30dcuZamgjy+vADRyVhytqIP6G7qPPwpCYrWoJCV950QgWW61oIEJEzJ8fSjc5URthYxLAKFNMn6q8YNS73ZXwsdC+t8/z2gxn8eKa8XqeXEO7VonYKnJFuAqsmljTBBnaDwgEbJWoN7A/VMrWKa85NmDKnrSSw3nGL6Vxx3SATjAJzSWoOj5PKXtY6BoIZ/CaVLOhj6TYb6yr6xi+N0jCNjAGDYeXl5vBxwdlYOMEJKSTcRpiHkfWj8s1JJDiAImKhELWA64dy9ekkBQ4jby1WiKOzbCrzQg1IdZe5tvxKO51YnSgx2hCotjg3pfTLkmsgGhUoC1JlCcU1RyoXh2psbKjQZTW9y8q1pjCGd2xN5RKodFPNtbHKcKCqFWnja5d0/taBkgdLLR+2Neyta5JeqFWALVqXN4yk9tSwqVahVEQqaf7duErRmhR0lDw+0MmdkaJBV/MHa5qWqcZxoQdb2/qDg7HOztc16h/peretrWyky9VcV3cW6n431FPfflpfYhKra7r3T4/17gfnir22YRDTycjK+7fyjqZJQ1GS6QW/0s93PHrzKnjlWfX+i7+j785iPfxH/6umr56rnJ2pWrjeeHSfhxtwNA8VNFNFxUJxvKGLMlMTpkmq1fKlxrgn7Ecv0hm0LUFo0b4hDcAxxOcDK/UvYc8GO0eEpemZzMughAFbo1zpdKZOCLKLnJG00XHYHzCvNPDN1NQkJ5qzlI+8DGjSDis/lXCesvFCOdioqql2FyM3k18sNfY9QW7Zg7swh1W60tb6mlLWcVHonJQREQ4a8Va+Ve/BKbi2d9Uck3x+qul4YpXJEC8im83wYt49T3MwhGXTeME+iyw3wTMZl4TKMe1R2lpCNVFbRjirNG83p2+5sAj4kqbqOfeppRhG7IVzCNgR7DfmFbkCjtc57oHBIjDO/roDOcZRNSIVS+gOHNcSMsGj0j0J5WVLbbZ6Fl0LKPAgXV0XZtCfEaff0uBVaRxS/B15ToUorVuAlxonE1G2xtL2ZVBUileURr2WkkFh7WFMp9VjgoupSHODsyQxmbZIfdq1fe9731PptXV69lgfvHesME406g+1t7tn/dkI+xHtIKw/PhpbRVEQrJqFlpYnxTgiV4rCgsWbwyajrpahQi3NF2ZVc5OGo5nKRl+vvvpDAfRud3o6OTmxVCBl8ITDSN2tJvQv/vz3dXJ6bMJyvdfW7k5bYZjr3t13tLmxq8ODkUIPlDysyXOjDIA9+ZNPbhup3t7augrwMWTJ01Tf+va3lbTW9MzTt6zdy/Zspu//YaQPPrqjoEoFy+2lK08p7M51b/9QN248bxuu1enqYjDS888/r9d+8mMdHhwbuHg+ONPHH5/o7p2PrNSf1FK3R9SJJrQuHbEyFri2R48eGZElET1YvbNZpUZA/jhTr9uxm33vk4918OhY6aLUs8/uGbap14m1//CePr3ziYGy7358W731NX31pa9oc62tk+NDm7PTwwMHcr/+tPIFPCCZsY5jrNB3rNOJrRrn7qd3zAiaD6ba2tm1kDGgae7lFC+Q+9BJNBz1rXKAaBt/a0Wu+o5NiiU+ml5YuweA2jClE1kr8tRCwXg1ACS5L1j6WPMoTDYFhgU/cxDR5DU22upgs3K/KPEFj1RSnp6EFpngfMxpkEJhETkjxagQXJoK753DylFhA64jZGxeonpmdOA5YkhYiJYIjgMZu+gMStJ5InidZoxYV3HLQ5mAwACzoAL5f4tfsvlx4aja4TOOlRvhijOGl0ivPTeu0jAl8yYGF2zBjLvm0TLcKczRzJEnP16VzxPVcp4Q77fz8bncCS6LZBm9B5VozigyzzTyXXi5TiNScGFpsdpBhDNmdR+Ym9XBd6z24JOvrX5ePfO+v+5YfRYG7M/PX0dxCA4Q2atTnRadMVArkQDHVWaCH4OsHtLKA3Xw3M+/kfPYd60EcB2lW70DZclhiUOs2PpYjZp0AwfX4f5z7yXqyHkJzZsBTFTVWqS4VkEoFdf7D2MUQ8elTo0xhvRJ4IoTuP4G7X4w3jGWwjolSYSDuWMgtbFsKT+a+waRlnwO6HXRtAa6OqblENioXP6GNVUD6Sg1KEqhIm5XXoMyeqyNiRTDO1Bo60sHmnx/ofGysCxCx8+N42kymGjaqLT5/VR5M1eZNK2FSk70ejHR9GImvwy0PffVnrZ1OmpqtnVVH58cqBl0tH80VD5v6dn2fc0wygFgw9+3sabtF3a18bVI+vK69EcPNW2MtJy64ojSbyr1ZY/ClwGs+6OhzGC81lNw6bK6QabNp15Qc+cL0pv35JctBc1zazMEvqj0QmVVbr3bMOoxMmx+re3JwilMi6QQ2Mw0m3EP59pci3TWT9XqkNLPTWfBWM66Jy0DXyBzTmUxxUwBKRr64NWNu+mjZk4Eihs+p/lMxdxzQPIwcmXxYN24S2ANLTLMfNPrhci/r0YztXlCakR0LcA46WBEInMAkFNNx/cnWuTAU1J5cVNra+u6AiYVLA9FOXmq/mCgLB2Z7MKxQYZSFMNeYT2ztrnvlj1wi9ytdQxDew8ucdM+j/wzueEC6AaRoDCB+UAWrx6reeb9fAdvR84gyYFesF9xqJpWBU3E3Dl07KWVHLBB1P/E7ZZC2O+BT4CjrQl6N9bW1PJCteCfYO+FLvLDd0JOiTeCPOQa4QFcpdrQGaQvqYhE56FzAOMXOL9E+yyy5vQO18IDAY3uwxhGWiAGXQrUN5zwPHdYL39ze0uHg4U2t3f00te+qdHwRH/2R/9S4+FI9+/cttJ0bsIrv/Bd/eu/WOrx/l0T+vYl0OZ3XA8zvEE8cRQV1T8cdmFBaXwjcOcYl0U6qVMTDe3v37MoyNr6jili3p889ZQu7e3YQj46muvxowdKs4l5JO1re3r86MCiEevrsZKgUhIu9LWXv2vVFovpUIcPH+nR4wfqX5xpMpvad94eTdRd66nTaWtre0d/99d+TVG8rvsPDgxDdPmZXfU6GHoupUX67fKV63ph95q2Prmrr3zlK+p0Wrp751Odnb+rn77+uuGaMHZ6va5mk3NNh0OpWjcBSxXIeBIoL1IjzXr9Jz92nENxqK2NazYv0BBsrveMXmD/4SdknDVNh9a7D0blKZHyylOn1VX/9Fh7X9zQs1ev6MA/1mg4MaPh7icfCHqDm09f1Reee9Y2HwbNp59+qjiQinRDP/j+HynqbdqGePr6dTMsMNqY65PTQ1tw660NoyI4Oz4yYJ952Y3SwPqD/oWCuOv4nVichoVJHD6psdTW9prCE7xyT+eE0qfO6OD+22I0ReXSVxjUGElsLh4ro6fRTuy8rqfYKuVFBIa0S6XZbG4U/pRcggGBn2Wl180DIor5BJCaa2NzOsPH9RkC2M57eJ1nG5vxOdGjzkXPiCyRLkNRA+5koyMAuptbDvloBKWBESdaBV2tceHc4VilDi3C5PajpZjoT0VZMsqYqi4iGER2eGY8ScNFlCDVo7s6c8xcsdnZe/MSxcd+Apyd1Wk52s7QGw/tQYrGGSJEOkj7hKFL9fJ6WreO4boBJzetKMOBPvl8UJfyW4gbG5C0gBG8Ol4qZ264/ey0u43GvvNn/2Huf/ZAeJMO5bvMCLLbatLaIoF+g2iZA0sz53yHJR6Mv4rfQ1MAn0t9R2WAEuBUKyHMXPL9XOeTxyp1wN//uoPP43nzWXvwJgRmbYhR6m5UiTREMIPLXFz7O2X7VmEDpKGCO8c14aUbvE9Su6RaDXlIryyUZWkcdiKKlABej6wCmbWAo2VajDQ2Sq9oqJgt5OeJwpkvPZDKs1zN4UDL7ZG0fqCFXyjezOS3NiRvQ40qNmLMhhdLyVTwuDf2ppoElSZFag1iWyGl1pCULyyFM1ngAFc0eDOqjS6l2stE3aFvbVNG3UAwhIynS/3w3sf6AKN/NNBz5Zqezlq6lPS19vKuius9VduedjYTbSWhypO++v/nh2peLDX0E82HlOZzw8g8LEWFGH7NZD5WN/SsiOiT05Hd/dZ2V613H6s6+h199IN39fDOgaAnJIsB1cGMfpbcJsg2s5kpwmKJk4DxgnHkDB/kxCJdqhVLl7fW9XPf+Kp+9OMfW1XeycAYf1VWKGpX4UiZPqB9AOAYTSF0EaUnj5QedAR1upsgDg1007xSSnk7lXgVfR+R5MAqIEEmyotBEQiuM7BvOFTwDjWrTFFjqQQn0oeXqaHpbO4qf5ue5hieXqhZvtAzt75sSp+1SVP4i4tD05edBCOS6sKm4x6KXPsq2wN0PCgcfxRpOwwFDELDh1r/Q/rPOYfAMHNGDUOWoY4Msw9X28WKaOr9yx7DMEKGr/ZLkdpb2QtQf1KASZVpTNUo6S8YQ+sgymoPfrbX6tYoOMpB4mS2OdKQqnqB9b7z4XkgirV0nRiQ3UQOIUiFuNSKI7gvNQYW0csYuVf2/bWBZfscaQJPGni1MLBILzoT5whZSzAABxoZaXK80dDpaCB4FefZQv7h4aGKaE2dJNEzGzd0/qWv6O7tD3Rw/4Ee3P/Ucrw3vvw1UTH2yZ3LevT4UyOERKA3lg2LPq0UH5Yd5asMDGVnApKAWQP+C080uQPDYtgNI6GDMwlARK5OO7L3QyswGp6bwoD8kIjTt7/+C/r4zm09evDYolR4Ex+8974xULfi+9revWGpoJPDR9rf3zdPfb29bsofQ273yiWbDKoGIJ98++23tcx9fXj7rmbTTE9/YVP37t3W7t6WWtFVF4qsAiVxV1HY0pdf/qbzcpuhDg+PLcrzzPWrurS15oBg3VhNr9DaWtsp43yqYrkwJQAjLO1LZjNHUAn5IZElvAkUIrc2TakyzKwtS5tGmr6vNC1sYzT75/a6ilSDwcgExM7mmpWMLtOZvnTrGb3709eMnqBK56Ldws56R+1Q1nePKsgZDT3pL5W9qKTdtagWi4T7xULd3byq3vqG5dTXNjat7N7zPYVxS0dHR7p2rau1blu7u9tGGw+txOOHD/ToIWXIaEOH/7o4PxG5e8j4sP7d/XfeB9fE9TIOXl9Fc1j8GHD8nSjTaiOxhvAMeC3Eo8LrIn9fK0Xex3lcPt9x9VhUh61lkSOG4BY9Kne1UUn3uM+6z/M6IEoOE21fW7gtAAAgAElEQVTGiMv2rD/rNSwKSqSQXDrA6xWHEVWEHIsFNBFO0FhUaZmraVQBGERNbbYw1pyhhjDmWlGQeILucBUY6HmbG9JoGdE6d960/h7GvTrcHsOARNF27GUquQBqYvBSibNicAdM7FAZTvAQnsckMYZsSrdqILmbe2cYPfFVn12b+/7VGJ6osqsH9eT4Vj/z7ObGuADsnQYmxRjBZgK8CiakjtE5e6QOydXxHkQ0spv5AcwKTopfeC+vmyDkZLWAJzXHsbrnrBEOlMbqNX5fjXGVpuAURI1QtTYOPgOugihYWRrnj3m6NlqMKxQz94y4EBCE2iBF/oG/IPpHupA1gzIxJm94hZZm8KNkaZYLH1PTKv+IVNVM5swNTkBWyadDQ+pwYAF93LxKfjUVPT3CeKLllBTgU1Lrhprlhgq4kIzJGcJaaAt8zTHGKaNOXWuglJY2y0Jxq6P54dDxSNHmepZrEodqrScax6GmjUyHJwu9Pz7VBUMLC/16Z0tlf6R5vNBpZ6bLv9rVV375W9JmJE3PpQcPVO7P1TiJ1Bps6NHFiS78VAvSQlBUAA+wqieyxIEZc+N5Ae2UTgNPZ0cDzfcHCj55BA5d7WWkAtaDFkgc0l0NhVUoHxwQ6ZWANWZk41Y4wIK2rHDdoQDwTisJtdaJFTULxY1cMxzSeo1kGDolVJPce5wFHBNnUFiq1Yx4nD6i20vDkrot2ZAftbQgZtGgOMKzdBDnAlLkCLYDAUkAIkAEkrw86Vp4t1qe1At9jYZzNXGQgtBwXMumr6jdVbezrq3d6xqQ3ZnMrTMEcJYiTR3bfeQi9tOJk7+2Xup1zdqm4o6m6rZmMSYsBGSIX5svoqVEYcqFcyStqXUDPC0R66YZFsgjDAmeV3v5ySwBe68NPhFDJHZQHeQbRivdQNhv4/HsM7nuzv15dJxzTsuldncWam/Cth4pJNI8n5tcZl5R5OgZnE4IQ5nbJIxUlKntPxxdvof0O8YQesYq/xqwuBPVLO1mMz/Im4bvHHfSlTb+FrQmTi4zV+ikReYqj7muCTQYUaDJdCL/z//8z/Urv/brmk1HKtJSD+4/0pIO1gZsbVrbEybs9ddft1J+rDYIBBkgk+gUL6E5Zx2S4SVFx0D4Yt4TG4+KUxhV6j6LQOHvIPjpDYdhBF6FajS6JHNTUOZwCF3dua77dw+1SVSp66rt7n78scb9Cy0XpX7y4x9Z9cpsdK50MVMX5b61rfF8YTnPr778c4JI8eK8r0WRWvqvyMHzzHS4v6+Ts3eVTWfqrdH0lxBkoPSj27oYTHXn7gP91m/9luFefuE7P2/8QtsQRpaF1tqJ5rOJkaaVVWgemwtTErXAe6TtUGp0DIu5MxwwGDK8hPNTu8ZB/1zrbapWIPUsNJ/NTKGyKkyhQA6aFtp/TE+fSs8+d1M3nn3ODIUH9+8rjkKNhwO9c3ZqvC62cCNfn14cqX++qcl4LCLhcG6/Nh1p79IVWwynp+eWt6c8/Tvf+q4uX7tu1SsseqKd3JfZaGCVBxCBXlxc6PZHp1blN59PNezTiHms9Y2e4TpYcEXmjKXtzQ27dxi8zAeGhTVQDUg1sHEdVwjPBoDOUgO/riIuVsJdewi0kHH93Qib1lErFAkKkw1PWqMgWoMR4lIdq82N0ncRTyoFwSegYVF0rE8ezgPqD85tzsEk2RhMOTuuMSQvnh5pImtjiiYFvGm4KJMTBvTEQVgJEqIkzkB0dAHlfGgRK4sy4V3WRJIYcpx/THNOBB2pQSstdyF9fmcf+bGrCLF0Ue3VmTdQe3vp0jWXdSepjQUMFYu/wI5MGscsCxu3RWAQHLVxab+jcZgws6mMHMFdI4rbTvw3//OkEcK7VkKRNcER+ESzXHqA92KQ2HMd9bOqMwNLO2Fu0SazWPg8QFpnuKwMp8+Y2A0k6r6D78Ig4nAYqs8jT7z2s2NcvcbneLj7ybgwrJgt2h25Vg/g3swZpEqqRJG4zvJcJ/unG7Wtyz2YJ9DEOIcY63AuEbEIvNL6y6WNVH4SmiJpke4tKvUHc0U9FEFDnbgG7KIRjEqB72pqQVVZUSqhS1DAGHPlmivuEqkolAPwJh2Wsw4sFqamFbNA8JiqBdjeQPnwHXHlLrLAmmZ+CyJOeVNxFRof1GxW6bQc6eFyppNlqp/MA+0Vvm7NpO8+c1OT8anOLwcqrsT6W9/9qtb+3lI6m+m9f/EjJeeFno678hsdped93X7rQh/QS87P9XhYaqpMMRQGaakGuPSgMuJECgvpFzYqfU2ocKuoB2yomVbqddoKk1AVhg7FQqRWkkTrQUfLZqDjycj2M3sX/UQ1pe0V7iN7pFEaxujweK756EwTImmhtLEWK2/41kN1tWYMp1Yb4pSZ0yMQPQVoiagTTN9Y0xYNBPeHUrZ0K0YbpLiuT6EBq1HiRBXpzUdkHXoIizXiXC1VpEvNikyNIDJKnzJwxhVEje3ehqP5qZbaPz42SACYPLi8aDFV5DRhhlsIfCLukLubq/WM3GANMh9FujCXw4y8utAH2YKBxJEkce3EUWjzeYSW/qHIUrihWOuc0/aZwRvg1nLVw0XqIuA4nuwTHuD4Jv7E3k+RFJ/nXDz4mWO1JyHBJf2FnZERKaIzgUVzA4U+gRmXtSBlxmf5HO+lZRoGEAfj4uB6wRtZpA/OKbj8ej3rNLJ6nzlB2C8m7yrLkjEu5DdRM4q3JmDSMge2h30+xoldFvJB4FOJQN6b8tx0npkBECZdpZraDSfttkrjYL1Zz50ncppEmDjAkoAUhM8BPAbGBxfW9CO7IF5DqQV1tYCJJXAo0PpXKDWYiCEVM6PYseM2KoVBW9NJptZ6T9N5oe56qLjV1XTIRmlqNu+bggdgSeoMZUVagvQGzJ8YM3HsKc0x2lxEIIlaCtms+URJ4iuzTtCk0aT1dQcym6UYUYl18Qbnkc6H6rQinZ8gmJoaz8YGMKXSgs7TGAwucuLy6QFNG6uGqOzihlARg/fPAsog67Iu9Gy4uZXsY0yxGbn1GAMOb0Ojw8jSV6wNzsOiIGSPkTkZA9gEIz83QbxIZ4oTeEOWWpaZYak0pPC10vnxsda7PV26ek3nGI9TOllHhlG6BMiTNhtF4dKszYbmi8yUFUodryhPF/IAzoHD8MG95JpN+9bxm/5WZMPJXzNG5oEFxqNTp9xYI/xt9WDxs9AB77LJVpvdCShbUs6ortNrhvcg5VtvOBMKTV9p7owZF3JAdDh6fcLxlotGpKyUKekxwxIhYJyypPwbnAn2FKky7otFpFHIKPtsZt4+i6fBOnV71OGaykotUuzWF8z1j2L8KEpC4LCJk6YB42KC3FJ9GCafb3TWCAeM15Q9268m0KjeQNA6Rbqq5OO9zBXX4QQIuK96UDSyZPB2nY76wdERIAydgLTUG2sMY8zzlOIKfyZ0nDFTy58nXl8JuDqMU4dzGAdzu7p3PD958Dv3G8HG91mUx4w50+32etVYOGPNPsh18GAuGQvmVR09qlNwVokHx1bD4SfcdzquKcbC1PK8evj2cRbDZ0Goz4bIcFfGEoqHGeJ3Ik1uOC665YwxR3lBRArcCQfGqN90/GUQ5IK18y1dge3kCFFxrjgnPRUpU8ceYq3B5sR+o9PBoiysQswiXACUiRbyHXWPM/uRKi3mHW6aRUvKI/lE9JPYWOw93KIgtkpiGVnoQmGVqln6CvOGBuO5sgqQt299Qb3Mpa/SINcE3qiwowgw8qIwHrm89JREHQXnuTU6312jdchMKqdahHOVl0Ld653q5fEl6axUd+RpI+rJb7cEGGrieVr4lc7BUDYTEQgNiBZUyBUXnYMygyjb1rorGBpkKF1presrDHBC55rMRoYrJfWN0UTVIb3jANvDD4gxaTeOvVMbwFYvwKTTCy7NVcVEWnyd9MGoMvcUb/gqFrnpm1W0EEOCNI+dD7oU5MGM1JYrBuDe2zr2XE82muFishDRWtXhEaVCcFqZu2HeUjWaoTl+9Heznn7gLRsQYJYq/Egzc7Ii0ZWCvqhBK9Zw7LjoKgOzk2pFr7kWSouaMxGjBX3KmJAbrD/2G4o/M0xSZlEZ1i/FEYSZDE5geDwYz+nQgOFfp/frlBwRnYpUJREmwzy6DgROv9WyhvVvMogdW6kBNQP31+aP9esbEfGSxtSWfiVKxAZz43V6rKmUXolMuDkKTi7ZHmZzQrVAFKxEp7hULt+JPsOgxa/C0OE6bEfWBuGTkAmLSuFIYPRhiNWGJJPJz9a+jexF3WGCNjfWaxCtXC0ty7Fy8nzSU/nkxBRT0w9FCmexWOipG8/r8HDfepwBUr56Zc8mlYgS2oSJoxM9rNRciC2iJuAxALZctCvtw8CaL5xlmC0y56UzEbXViLanigYA3rjOHdO7i4Wfl4VOjg70e//v7yhvSP/xb/6nins9XfRP9M/vf6SiovQv0LPPXdViNlX/dKbMa1hLjXyx1GzsWMn3Lj2j528+Y7QF7737hh48uKdup20drNc2QqWTmVU9rPW2jIZgfXvL0ma09rh8ZdsUI3Py+qs/sGuDBf35W89pMHI0A5euXjFr9PwEQjTX8gWla4uYqqfaKl7dKAQ584di5W9ZCR4FkhGqGdBkDbXoBg1rbLMy0GEEUNkLrP3I8fmFRU5Y/CcXfY1HUyNhjGMXWhyNJqbAidaZIZI11emt6dLOrq5fvaanbjxnaYTReGJl9EnH8WbRwTrNC6v0M+OVKqOkpb1Lm9bk9/z0UOP5RLPp0HinDGeyLDQeOqA2VSuL5kyNCcrLNyoGlMp8NrYGpKS1MKBXB/cYL6co0rrc3uFq8oLecWw2CTb2VgtsmPsURgWVb8ydfZ7IRBXZRrVIBAYnFBMWTVrFJJyBgWGCAKDXHcYLAEMMeM6zAlybYLGUsm+VhWzqduQ8LN5nfY8YSuU8Je5fjKfHZgRVYV4plSoQHBXK00pn0xrIjkA3Yh6khuNvYi00/ZiPOW2OPrStj7EdWFmyBzaGNKORNK4MFIxN9+BvtcaweYIFmrNUVU3qCJ+UWQXOQHXC0LVJIT1kY8CYQejW0R+2KNfLddW2kb3vs1/qyhimgvfw3icPzsnBM8UM/J2ednwDRobJTd5DxC2kZ+DqHrkG2gjPVdNn25x2hRjDzqBxBoz7mXNbGs5AtZ93Trd5oWy4njfGs4okrMbK+FZjtb9zHfXYEZL8X1JYgOEWEIGhhxcOnQP1Y4RS7WQqw7h9UMakYCoXAQW7BTu9h/FBmhdSPFIInjqNljFgK5xpUS2tNYjRpvjgYRpmSOGA5IOxWVgW/SSChdLFIDrpSf1MzUs0LB9KMVbZsCYucwZiSOlR45KiWUkGT6VfaVEVmqT0PMObTvW02sqaoYqgq4ezpe5cDHQ0m2lEWqIh/eLl64qzc+1djlQ8K9345b+tGzuJ1Auke7fVf/1C6xehNh576i7nOhg/0P1UutNva3/U0um0r7nP9VmhptMBAQwTgZaNWGvzsemccVHp8kZXGwmV1TNls5mSXksNsJHLmfKpjOuKylMiD+XSFflEtNSg2pV2I0Zuyn5kwbDHPEUB2DFPeSPQ0s+VosCLXGG1sN5xSZAog5TS2mY4R3sJvUBF1SO/1zQnzHtRmoFBHG9BtSmRU87PUiHdbrrPGdYIAStG4o/8wGdJe1apS881fIW+rxmN5XfWBKv7eNDXo9MjHZ6dWLVuO4rV4nvpQTiZGGgvaieKu21bOxQGpIu5AKObjMD0QFbU9AM4bknSMkMBAkr2mR3IyToyEcahRfoLmsybPLTYtzn26DF0H3uM85oz+ESrkCwDU+nSdQVgfrifQjSDpwCAO/NUuAgRcoIH+81gjLXUwtLD0HP72Ha4OVKGe6SJO3x+7AkcetriYFEz0T7RKE9kreyE7O/aQcP1WUWb+E4M3pIKQjBpGJj0JSWLVsstxoROhu6BFBx7ltcw5dao0p4vzOD0d3d39eF7b1ppMRYhHY03Nrf1H/69v6/pnGq2Uv/bP/6fNZ0MlRczra1TvuoU2lNXnjI8kO/HzqqtBWcIsRyWec27VCowQWWpEEvpEdlZKqJJHrleFrek0WhgCnU1+DiOzLIcDI/V2tzST978ic7GA0u5xd1QLzz/Td378F29/c7rdi68eTzZ+QyFWiqJO2p31vW7v/P7+u/++/9Wf/8/+oe6dvWSfvuf/GPrjUeOdUUud+3Kdf3qr37P0i1Jp62/+OH39eYbr+uiv650OrbrIaID+eb29qYe7T/EDXV8NGYxu8pBokhYrChm3ruz0zPcE9dE+BQjkJvKTWy1qA6AQwMZl9kGoPM2mz+IA6U5edRCYdAyHA9C4ODwWI/3j+QFkeGWdnb2lASxGXKAjtu9ru7fvyMP74kPNJtqxbFmk6nd4/fff9/aqzTDWNu7e/Z3etqdnl1o5/I17exetrG1idQlsc5OT3R6dOwUQrW06OLCurGbG26GkDLy1bEaPBoN22BU+fDaaoOw0VZGorvbK0+iVDYlSuYMgZURidfAwYa8WFxYKxgMShS8HVQSYZ4aX49jDrc1twJ0181xV5ucyjDGgi0BQRoHm4e/r23C1r4UDONE/1CCy6AwvBV+S06hAhvLPFiXyqJ6hM+QxgPmyTi5dpQa76V6Y2kORC5v7Sk3ZsDk9FLEQy5BYziDornAA4WvyHHLIOQpQ2Y/VtbTjpQAPhyeo1OE7gJIbTJHTxg9Zoq4r2M8PFyrG4SVA12vroX1wc942paGIkWGEFvhsbBYkV+rMrV6vJz9SfuIeeB7Vsfq59Uz+C3mceUwkG6xOUIAVy5aye/gJhp2ewFhczaXOiJaioDD3HSHExhmA36WQnDrh+9cPVbjqWNU7h7W370am4lnUp/163wL7XnMHjIjFQfMVVMhr2jOirHsW1oX48xRDfihZzqRYHkCD4zx6eA3V/JC9zmbJ/jPGrDIB66SssDMppy80AzmbjBpMBejDPCESXvMXRUe32sNqfNA5UjSQWlkistoqCAKFHVh5ZZmw6HKea6k2bZ2E+fBSPOzgRo4tqGvOW0ohCJy1Ul3Jn2lrYbO5yO9c3Cuo/NcV9c39cW9Z7Xuxbq+/5b0rUj+v7+jy//eN5WP52ruH8r7+FjV6EydE1/ZUUcH90m7BPq4L11U0mg61XI0VUb1U5NoBkYmxiSGg5RWhWZlpgSISTfWxWhuOqcXREa1MFyONVvORFs9qm3RkYSV6BKB50/qJWYNZYYjN6C1V6eOKA4xGAAM+hNIlV2qiGxJ3oAPj4gP/EQNxRj/OUoVXwwDF4fLBZA9cFcAgps0VHa0K8Y3SMYhh44EOeX2kQ0PR4jWTdYP0rOq58nwwgyHJovbmgQ4SEInaWut3VJr/ZJFSw6PD6zBLzcRqZIkkd3vVugbGS+kmLPMFXvAV4VRFzYDyzTgiGIkmXggShY4oDWYK66BvYK8NCeAaQTzxbpr0JpmZvIL+Yw+RLaxH5EbZC78uP2ZoYR8JhMCnQtjJEMVR22ThTj0VtTRoDsEqVAigqXAw5JGR/5yXg7bo7VhBy0KspvzkZFwchYDDQcj1HAytio6Umik7jBm0hz6gNywScs0VUREftWCyYX7TN7wPWYg1RhSHHSwTBhdszI3UL0FgZgT8KjAQ/JMURIrpOgGAuS80GgwVNJuyf/wzf9HgbWQ6OorL72if/if/dfqTxbavLynVi82tuPv/dqn+tM/+0NjLR0Mx/ruK68YrqPb3tR77zzQlWtPm/L+kz/5IwFavnHrBcO2PH78SB999IGazZExWfv00QHxTpjNg9misJQFHAxUpnmBs2YRrKSkwO5Ymqod6OjoUO07d61xZNBsaz3c0HSK916ozELlEGem8M94xuoKkdmVK1cMj7S+c1X7j+7oJz/+A9399H1H/9+AMTXWeNZQkDT14je+qjDGI6/0x3/4L41vaXtjW7du3tLB0akpm8noQoNHj+U1WWoYPljO0qO7tZVd+vIabXVaLcUJiJeFmmGlqOoobkdKl2N5EeOca3frihYTFy5vJKU6Cdippi1cjL4SrIQ1yezp0emFVUjt7mwpn12Y4dFIqajZ1nWA6psburS7o5++/iNdnB8qiJtmtKAEvvylr+h4NJaXLTTqD1QuCo0fntjyOHgcmLW6s31FRBejaiIvvdDm9p6K5USbl65pll7Vm38B0+/S+vIFfkuBR5jXbYAk6mmxPBckoAgWDlO4Rabx4MJtjrClMAnMWOA8lvJCQRpOrpLfW1dUNeGbVRFWmqrQiFSsmkrUVOolRmSKlAUcyy6Bgdh6K7Hp5rm8kJ5pC9vYbBJ3bhkGr+ljwDhi0CxfKA5Kq5gkZUnvLC8bONYAIlDz0sqB2T7zOZ+plDXaTnrWaQSjtjNbgi1G1CrURoNKrkz8B09Tt4q1hF/JkxbWlp0q0cwitnCrAAoHf4VC9QHkk0JDnmLUVA7n5xmDN8RtznBgflnfdn0IoDq96RtGxQGiLbVghplrMIxwQLgSlubzpBDwUDgHv7PeMfb42c7PyrAyZFp+OCOorPtgEd/hivkMJgvPdr9XqbYnDC3+ZhV5FrWikJdUZmXRJrxOUoFEFgmdz8dOYFIHguGGYcge4BxcDzxUGEukq4wXzAw81h+9yJoGqrbrgQPGIvuYZ8gZZ1xTVwLhJgLXDByqmuq+XHwHlB5Ev/JJYVWpgEgh7iz9jFJVbdDQM6PnO2lbGJY9hZGnMp+b8Z3OYYYkotSQt3TjjPFiy8paLowoUfcjU0ZJmmmj5VuzVgVjLeJSMYYS8gEwtKUhATh78rYjnWVDdedOsUWA9xcNaQxYO3TEhM2l5j/pyMfqaFXSZk/+xFNGFVDHl9Zjbb0Zqz9dVxpmWk6lC89TvtczZTvrz/Tq4LqW54WWRarN3q56yYmuJbmiyUeigfvgfwj0lRdfVHz9Oen9U1U/vS9vGmh4Ro+8XU0PZ3r93XvaH1bql54WXmC8YqSus0pKO02lyHw/0GwwU1uV9uJQF8NMZMr2Je1VC9H1ZTJa6qibWRp7M4kVjAIVia9ePFQwKxUul9reTnTlqbae/8Y39MbtU81//IYmXqBBVQqW8AgGfKsujJVPZNxt9Gcj9d9UZgoQfYGOIUvl01qIaBtLhqpFD8evMlbvEk43+xQVWr46va5hbI2zKohU0GqlzNSLAsVVrtj6ZppHqeGiVL9/Lo+Kt5C+baUacVtre5fUiBLNk1gH/b6K+z+y0v5GiKEcGrM/7OQtIgmWcg3sO9nHYKGo3CVERcRwncbOLae3MEgsMsLetOa6VPk1NAJAWzuf7HFksBlHGPKNhvE00XXDb8KfhNEN/F1a5KX8qKsyqyyiZzqgGZnsgngVZ5FqM5om2/4jqxL6WmIkge+qcsuQfCbva2eEPWfyBoLrpqe1rG0GspYTtRRpXAQqmqG1vdlpS0nuw4FvFYsYMJ4XycfITlpm8HU3Y8NSU3Bk+KWSogBfWrh0Wr/K1Ih8g5owD6NGoeGILImjc8EI42DvoVOg6kEm5nRAkDTmfZGvSQ4RdNgxkqyqihQkHQN7E/mgA/IMenCrAVjq2WtP6eCwVH9woQcPD8xweeFL2+pt7dkN2Lu0q1vPP2+pDTiVRuOB2u2WuBGkYlAsePlUh5nHh8JbLiwMWpaeGShMuhk8degOq5lIw8VkZCE3Jp5w9nB0obv3PhLGPRbwzRtfsJJuKrpYCIQnsc4Bf/P9N7/0VR0cPtA7b72hweDIAJbGkJ03tcS79yK9+trr+rPv/2uLCp2dHNvk4o0QSZ1Nhs7JJrphUQa6UEeK/LYtFKJljDOOOwqDxCIrcDCNxjMtx6mdc17M1Wp1tFgu5IeRzs8uVCBN8krV1HnoXD+8VCwoxr2KsuzuXNIXv3DTlPbDh4nufnJHfhBb5Op2665ufvUbeu21n+qtH/2ltq7sWdx7a2vHKhwfPjrU/K8wrM+MEoDoHf14UDg0wKWah9DrxflAmxdDeSEM4qX6p2dq+qlGk4H6w8xSO2wccBkcVhlkRI61B1GHXFf3kme8NywSemVBoEje2aIFK1bk2vvxrH9SDcC19JepN2WNhXn9fB/eEvNjQsOiUk0lbfiKXHoTFB1rjHQU4wRbRFkvG9TGa4SADc3nmaVd8ZjWW6FL4VkKiwgFIXa8QM8A6p3EVaFhHRMltKgS128JeaaisB/xchBocKu01VDke1qLIr1xci4iEAjoJw0emIAhuSPsDuC/pGINMwrcQ11qDBYB42J1cO0cq2fml+vkmQczy7+r3zFaEAKrz2BE89tnnqadj3vDvLsYDp/HJTVwtRnAgFvr76yjTswmWCL7ntq4Wc0H32HYIzNw+Jnd77xc4zMyA8uNE8FKg1VSz3zGcR+71A3UBmx8vsONF0MP49FFk7i2kpYkluZ118j73N8xSN37Vpi3+rIswsE8sSbwyr0MAU9a1i7KKtxsDdAFvo420U/PWzYMqA0IlQfxOOpcl9BDkIrxiSy4aAiGHv0MsYU2OqHajYa6zVytRqFNmphTah1AmOkrpgsArN/jha09JbHUaUpzT91mW9EVDDJXol7CTJ1htDUMi0RLjuT6thaTA02mZ2qP+/KmTXXo37godHFwrOi9ps7Pz6BxMqenGyWaXCz1ySDT4dLTpfk9BZGnte0N7exGGgSVXvjium4+dUONsDRc1Pi1iQZ/9pomB1SwjdWu2rroT7UMQt05mupiKp0vsOWWaiaWfVLQ6GqR0vjUKZ5myb1kzumTZlyKWlrrjtAMaVKdYRwYmXHDpyEwaTSi5FNNFw0932sp0Ew//w9+UZd+9RXtfOMX9NQf/lD/7MPbapSBAmhk8qU1quXey3r80WvP4ffYOcg5sg/sH+yPLIcHsC0/po2IROyNqAwHmF6a17ajlosswpOW4eSSNKdSEcdfBgtZbyXqNFtqFplFL4aLqXJgKafNMI8AACAASURBVK2OJtnCdFFvPZYPNjhb6mIw0LwPbGSowPadhTgdzsm+HUgPlZau1VOCwU+TXmP4dwUwyGciJaOJA5PzMbuueq/a9uFFQNS1nKhP/Zl8MLnots7qT//GzyuZxndwMAYbh+VFP/999frPPmMfLNKJwhS57XBD2B90GoBDkD1C9MlkDWmyPFdOiqyW6da0udY7ZjAShaLZMoBkGlyXubKZuy9kb/JZbvgu7At0HpyNfuQqsgnQELDBrqDAAMNppYcZt9/p7CpeWzcA4kl/qDfffVvPPP2sjs5mGgzO1GpHev+dtwyrRJdjANqzOVVPvr727V/Upetf1P/+T/5HLdK5gZsxWCzy2mjoo49uW3VMq9V2zt4Sb9mR92H80IKBFAbhaW48A2VwKAAWw8p4uvHs0zo6OtH+43tGoBgGN5Vnc+u63IVY8YIqJ/geUgWUa/sNjQbneuf8XIt5odsf37HmvIeHDxX6eLcs91Jl5jqNf+2r3zED6c4nHxuWamdrW0lEk8RC58eHVOUa8Guj0dZ4MtR8OlMraGltrWtMzkdnj6wqYAq2pzFTMK0xWIUsXEqa7OjekTSrNB2PFHUItUq9pGutOeCU4EaxACz/a5EXt9C4oV+4+aK2Nnf13vtvK0m6uv70LYVeoIvzkXpr27p+7Ya6XVKF2wqahV79y7/Uxvqellmhjz/+WLvXr1j6Dwbkg4PHNWjftXwpaUpLL8DpVLPpWMeHh4qSe1qWDW3t7Bk4PI4XZtBmi1QRAg0sh/WPc5xbQbTh7pm1/SAvvEq3uYgItcGm9LjXpj2d0UOqhUUImByifkK6GPvwn6AiMTgSkgdkKamUwgghbYVSXAaWRmHOpvlQQMBWhgMCYiVMeC6WrhoOYQ0/ClUYtMrxAKKSKq3onk6olshEPTaV1loB84Jv5EARMwo2MWkFFjWfh/YADB4HBmjSWKpTzpUYO/lCz1zeMSE8zhaaLiDhLI1SgHse0wi6DunjkbliBXAqgEIhU8O7W82XE0T2RfU/Nn7C2AhEYwjgH4cDsogQ3h74Nwwlyp2tsqw2rjCWEPorQVdHnjgXM4H5ZEICIk7zDl26io/xvZQt20dXAtqgm+xnFxHjHBxchwNwu0pQS0chzYl8YdzWUTOiN5Ya4/18tuaHAjfEr8TjUIRcjynEuqINLhr+zli5PsZEFtGAnzghrD/K+pkj7iPz4Ewxm2c/d5w3XuxKixd42UTdmzC1B6pQuESQwLbRzsnWEGa4hD0xrw1/jCswNFbOba07yL80FKRTK5pAuSa+p52uSyG32r46ax09+vSRcTbFCuSXvtLhUmezc0WjROFGIq1PVLVClb3QvH+V8PNMNdPUGKvXxk11nt2T2uvS2VDeJ1MJuMu4UrIMlDRLdeXp0XKpe+VSF3QumDW1ttzWC5u39NLmXU3mC326f6aL7Ew71xJde3ZdZTJRQxM1fxArm040zQoNzyaa9ZfKW4VOh7mOx7k+JYLHdghwUH3NsolxH0VtejZCajxVgaEULy0STeQSAzGHCwrcahkbronCHPbXHHpmoofNhmbzXK0OgZZAz1x+WoHu68Vf/6bmL30HSk/99L3XTR5njZZFXD24eTCwwR16DS2orCro4+awgTi32EPmlBA5Igo2AVPU0HxZGa6L1BzngP6AiM94nhl2KoDHLPS0tda1dY3OQqZUUaLlYqFhisGL0xRoGbZErzyahHcvXbJquiHpyfNzTQdjTYZDrcWx2s3KrX/OSDQWUWP8cKxQJzfRi5Ch+tXS5gY5R7qKhY5xh0PA91p0EicAg4X9sILIWAS7BmUTES+XysAdkeFhvDUzvl3Uv+U/7L0nD9uLnNsMKPcXXvvrHgh3i0ZR7Uv6kL1qQEHwYZWyBfgyl20iorWQ24f0fWNPMh/QCWAskfuB4Zt+5cPZQpnfMD5GmNj5bjOSSOFFkUULKWbDMWGOsTdICVp0qdbBvM7n3HVU8vEAqjDRbJyq12XBAlaGGGqmQIXGFwNt9rraf/RArU5Pk2mmMOooLRpK2hsaLw4N9wH+yFEDrNlFkBcMA6rfUC6EBBEkEGjBUMrEkYJyAgrmby6Ewa0wLEyELQJLGQA6cxGpBtVZHu0n8BaoXHAtIngvypHybniAotjTZLywSrHx4FRZPtNGt6PAW2o+myqdT01BUkZKrpXoDxbpZNBXt92yKAjjQ1gHHosNSzey1EboQcUfiB1PKw9jX266skkqNpxDj5Ijbx8byp+eaVEzMeMUo9J5803LTaMYbOMBC/JcZR0GJdgP5mM2Zn6wfAMt5kTlZOBBL2prnpUaT1Nr9lhSPUOlAWBFL1SK0dl0n3N3vKnxeKr1XteqJVgHGMGlNb51pIrknK1CB68jWygCJEp3bzydIFRItQfAGYRKrRycx8Y3YCA544LFxz3kYa1GEAY0pERAmPJ21RwsRt8UJMqGTuANm3MULAIzQiBB7AhwGWyBpVqAQqCMOJ0rR+U8rAETALWXs1o/DNcGjKll7/FsLDYeMFeEry2SYXFQdw74P0wtu7SrRS1MmnFNvoFwiSjYNSJhTd41FXmVElXqlIW6lavoOVBkCjqwVBcGSi1cqPAhioGRaER5KB6iF6QruY1gAOCYcgqe0a3+s01cG0E2EfUlMk+sPyPJqze6jZ3JwkAlNYZCYc5NgDlMFuczc9CMXWfY8jsRLiJHvBfxZ8YqrxE1ck+uuIUxmxeIscK94C1OQNp94s2cg3MB9DbBTirMgZuNKJMInZ3Xndil4DD4aoO7Nu6IfNnetDdjSDmPmykgFcccGQUEhiKRAgtp1uPnBXAMXAOPnKpVPHDaYSxVNlItm4U5Xlwzc8U9gtWdt5N2MwVGCTuRW84PwIa5YZxE21jnAIFxADwija4TO2NGoNPmp1Gk8oJYHXqhtWMNB1Ol6UKBEqs6hZYEwsRoGauYji3KSJNrK70Ml0qjpfrVSGfVXN+ZtaXOhtRa6ux0orXIV5B3pOlQQeHp4U6p/X2oMPbU05ou5gMVjbHUWSj17hvnF3MdEuktMeoi2+ulwLA2FA3GahFZD7uahk3NyoEmi6XOKk+nWiraiHRxmskrmkafwP29uk3ftYX2+zPz9gHlEmFGboYh62kpa8lGVed0Kc8v1WklFv0Zz1PBigAo2Ws3FOBYEEWlPYkBXn0lzPx0rCudyxY1gnBxJZtox4V5NM1mGmeVBeusNB6gr4VKXRMezmhBfqOAJl7I3SRq5KKa9D6sPCJUM3Nw+Cg6BrwYIGwiEOjVXhQpZx3DPl5Wyqqm5hhjfmjYxI24o+mcvpm55jNgA5lrnBsaC4VBXWqXzORyw3rLsc5I8dbRsDrrYqXw5ry5lLoFFQpn+LDabZVjPLlNZ2scHcLB2FfXxv5b/WzVx7XMtDf+zD923Vw7e9NtUZup1eucy/ZTfY7Vz6vTrGSyk71ur6z+Zs/QboDtpcfmkkpaHGdkAJjTpWU7MIrYd8ZibnvS4THZ2ikBFgAwYJoatdEElMOik66ijoFz/VSlYmT6GFf1YxWswMhEn1hrlZU+wfkzUeH0i7+7vanD/QMzZr759ZfVbgf63d/5v3R08FBffelF87Dgknjqqad09fqz+vFP3tTzt75kmKHNzU0LZ7388kvG0XR2dqbj40NtbW2ZgkeR4nlcvnzFKpOyeWohMCYJJcYEMlEMeGdnxy4Ivh8ujEgTE8/PVMsYej907NmT0QBqMsF02iLl9uyXDBc0GQ8dRmQJ4DtUO+kYaGzv0lW9/eYbOumPRGf3JE6sFw48KBytyNPZ6bFFWRgL3w0AGOZYSCb3rl2xjsmTSV/T6dxuWhwnljdlsRyegHGClj5UFDUVxZSpkxzy1Wn3tHdpW8+MbyqA7yIM9NFHHxmAEP6JrfV1w14RScIoxHeGxBIsCwsa5znLFvrpa6/q8OTQrGka7wKUu3b1Gc0Xud566x1985sv68Wvvqx8Ptb+o8fa272s6XhmKba/87d/zagDAG/DAg5ehtA1HlKRUrm48mScEnSAZmj/x0buFnX2lIWLzzBCBXkGNi30Al6sec3DsdoY3De6dDMn/AwDLvNkRnHDlbI3LI3i+tuRWglJz5dkKPkMHocrsUclgcniXrkqD0NNOkOD9gBqGCv655vUKWn3O5aSI07FWIfRGz6mJIEcFJ6vhaXigpjm0c67JcrEuIlEGfhRhQLq1qC6QB0bzoirR8SxiTC+auK0gKoXiAoLtQPpUitSM2ro9uG5qqZvmLSQuTeuJbdxq6xQl07n1qjY9XVb5DMzxOGKAetne2CV/nrCKGQUXKcZMZgGTccdZDErNjwbnbHzmTqyhEBFFvHgQHwRrbH/sAhWJtnKGEJCouBtJp3QtF8wXbm/rHK6vWNQsNntc86AXBlbGDjMFuPAU6ZyB2PE/Qy2iWomlJh7j1km9Qxj/Rl8dXWdpMhcHNDuB+ds1t6gpcVs/JzfVcRhYNO0061FqgVrRbHi9AL31AFPlRk8IPBzRUGlmKIJtGmzVOS7yqgM3AiOPZre+JD4HClBjBEHruVabZ0gnJd8u6dhsVQaNAXPTukR4YHpDUxGospvaefqnuLeWKPJVOPpVMPmUjP2yZigQ6WgEUmDUuX5RKrmam4Han9pU7eeu6JnNkotf++evOMTaTfURtmSxpk0K7XwIy26LTUeFrrfH+vNyUhzL9OWCt1KpOt+pl7VV/9sYqnEF57Z1PrWuvaPHmhw51Bbe7Emi4Wi9po+vP9QD8Z9DbKGhhPH75QGgdK2r9lhKn8pdeOJVQc+/4VQ3/z5b+qTT481PvtUaq1pXnrWaw0iQUtvqlAvdg3Uq3lpVAh+tTDcG9FzU4FVw5zfNAu0How0zPpqrV3V7KO50gd/rD/53X+lt/7wfSVtWpKwzx0oHvwbKUbsWKKPOCAoHJRuBlEoa5eMOmzjqdSIA8O+WfVmXdiC2U0RDVELdj6fxVOdF4VaYNjCUBubDlg9mAEZIH3oq8DYihKt9Try6c/mN/X49j2Hg7JWIrXREgea0dx6XmoNIc/nDNvnqAxCjz6T4FSRgI6mBmVvho5BDjAJ2WxYMBRY2Wa3fWhywYwbF3k1F4L3oXTNe/z851oMOGHwxL+fy9MnXvwbflwZTHxm9bknf8Zp4DA5xDh+5mcMVfYfxTDGrWLFDRQJ1QBsOWJfxkoUjWgG1wumi76gND2jym6aAe4vrJVJ5Tc1mIwVZ4m2k646QSDoAiwalcTWfB1DEqeXAAaE0jxjLJkudsN0DjFOa43P9Hd3ewZ6nI7G+uDt1/RpEOrxw/sa9Pv66XxsJ9nd29bXv/ZNrW/s6tU33jPWb0DCo+GpDh5/rH7/zJRnWJdff/e7/47xNv3xH/8r3bhxQ5sbHWsMmHMxaW4lneTgV8SFLZr/djpmgDBoJpubsFIU52cN68uGYObo9y8s2tLtrFlk6PTkwrhnshTgMd4iURZXfguL8Pn5uU0MuJ7ZbGI09oDDSs9N0rs//YlNJKzSPKBK4LsBoh/3Jzr94LaNx8KBi4XCgF4+SyPZRPHgIcJjxVrg/OQ/qzKwSFr/YqjTs0Pt7F7S3rVr1hGbyr2rVy7p7scf6vDgkdJpYb3uaLPi0j4upYXCZh6mk4HO++d67rnn1Op2NBjTDLihX//N/0DbO5f0zge3dXR8oIuzY62vtczIe+vdd4zmnTTdw4ePbUFSXdJud8wPwSAwjxnyxprwDUXkFItThhhUVLpZJXwuS29SIo7hwx6gdJ+yWi1TM+6oDnFGngMhrjZN4rvqOUu/1lEn02i1wrc+fzVgEeHAukDDwicERoqeVlhQjI8yXNIiCEVWA8ZWEm85gbY6X+1RMRbGkJeuGIBom0WHai4m1pJrEu0UPB4akRdL71ahKlqaYy7leDN4bQRpEMorZeyMhIjy4VqIlmXtFPieOuDa2oGuxNAMQsBJNKsy3qOGsdL6lhpIlIvKICp+5mWpcVFoSu9FK8t1fC1mGCBY/5rDRdDc/cRY4ppdNGllUDnviMgP6oJ5s4cpd2dYOe/URZBsrleGGYuaSA3OjaXFXIWN7VG8VgSzgdjdXPA6s2kGmRlgyDfS5ZV82AnBZmGAYRCQ0iOCW0cZzSC2sSHoiSgybtJwFCm79B93wRlgVEjWZJh11IxrgC6C99ooam2Q+ETyXPqXW2rr0ODjpAjJAhTy41JRy4FkZ9PKSpDpWRZGua7EpIkqDQlkEQUuczWXTbue0oPvhvamTQUeZJV4wW6+4FGC3blqxhbJmJWkB3MV5336deiiP9Th6Zlu3dxS98q6upu7Gi0uDFyaDeea3B8ooBDoInHRQFpQ5FPFQ09tME5bidGJ6PpN9e/cVfyQyMu2siPPCg0+nc519+xY774xZefoVqer9Za0HTXUXEyUjwstkki/+soLRrBLUJU9Q4Pw4nSsaVpY37JXj3K9c1zp0QyWPapIW9bGhCrL6WyhzVx66YWr+vLNdfU6Y+1c7ilvePrBX/Y1nkvLmCgt+8oz0sU2IH6A9TR7NfByKnwW8D80SKCoB/gJ/SyJ3gz7EwEj/Mm9c01H5/rhG/+TOk3gDdLO7jUdFweaLh3ZMnNPpM8n8gzMKwq1GM/VAPuTl9YMFz4mFi792izPkRcqeclIIGly7RTzbL5Uni7tvgC+pgob4Dapycz6mIVmzEzKXFGcKGn3XDSENHC51PnJscntJKUPWmTNswtzT2kSjazBsMvULgJl7DOA+kRrAGUXhVh/GExB7L5nJQOIghCMQFcio0VldR1cMMOJPYShyMP2sYXY/4rBwj41I9CE4OdyxWRHLR/42R7IPScGTHCsfjZ5WIPJOQ3ftXpGb31+1PK1/vvnr7ufkEg48RSFGcq14QtQOf6XBRSRyXXGwiJFgafcB4IAd2RTpzPXS4+0W0onjcXcqgSp8g/TuTpkhMAr5a5XJxVwxhE4J3LssjgYT3NA3uDCavobroH0IJHR1bz4b/30B1YhwglPHt8xgwElieIdjwa2ge4+fqgXv/4tvf3+BxpPJlbq3ukmujh9bF2i9/cfa29vT/R+w4jh5Pv7h7p165a+8PwX9cH7b5nih9yRc+cZFROuVw3cPfAFcfO5gXyWsawmnN9nk1RhCIMnBFVEXFJtrm/phS++qKtXntJf/uinlsrqdNZNGLMxzs6oJqNVRFMbezu6/uwNbW9u6b133tHh/mMrsYceIcvIiE4VRLG293Ysl036a+/KNb3wlZfM8MMdAZdwcXGm999/1/BTQStUR+56zk/gQfLU8MHRUPmDwYcxT2IgVxB1Dbj28NGBDo5OdPPmTWuuCd/DaDLWs1dvmRC/fAXM0Jn2Dx5YComWGxgWk+lQSewrCBuaLaaGK2u1t8xixjBKWh19eudIb7z+Y7VbNIf09dTTV5TOUn16554eHT0244/XAfRnlmsnxYaf21BhipTsBPlwV91EXhxhyKJtenX6TISSKyUtyEcdJwdLnvniflmqgrAp560XuClavDrK6BHECILMLdxV+SqNAEN6LhWlAWjpw2VehGEKlvLrSCDpPjh1wL1wWFQCrA/ki6kDy7NeEJi22OHtIP0pOFscPQ0dqLymM0SJFkAtAZOr2RiEvWviM8ZmefVqqVa0Xu9sFDgpYRfNschOo6G2l6tVuTx4uqQfHcLKSA8sghfOJ2qELXWbieZ0ALe7Cz8QEZelulWlDb+hjg/moqmwaFi0bUzEscitJYyLAFlMywlCi8BgGDhDDgPFrgHBhSRDOFkqzxklpJYQDmYUkzqqAesm5Iw0to611wYJ34epwjzCgcLh4klALFz4aVXGzNxyXrxkBI4NhCn6DPuFt56bQYGRhBfIPgZYzXsTSxEyNtfihu9iXHQD4BnuJJ4tzeauwAx21hi3gmpKuw4+58xa981OTygydmZbUhaZhoWZ+cBYJtKZNXKtR7722i0lzUrDaqxpKQ0q19D7RijlgadzLZXCGUOUkNYehuMjgsR6sziAPCKFkOiBraDlDPujQeVjoThMlPgdrRH9AL9ENwCY/JdLdTGArgXqdDvq7V2V5qEu/vRDzW6fa4uGqxQTtC4Zt9fo5EQXHwxUHow18XPF81g0B7361FWl2tQbdx/qbHim/f6JJsVCX9zbVpR5Rqg5X441IoKZS5uV9LS/q1ffvaOttZ5FNLY2NxVuXdHxNNMb98/kxW29ezDWxdLThDR/tlRQTtVYLNVpy3pW/jf/1SsWIZ6eX6jKmnrjtbt669OZ3n8sVe2uRqOxytBTO/TVTULt9mJlI3CLnqZZqUEhvXCzq82NSK+9daazWamAwguY90NPvY7UVwq6Q73IVxV0dNZIVfQy5bMzZXGpOfEWP1AIFpRuEpAn00MRLjuMAwrO4Poxp863liyscWhckHXQEGCYByq1RhEIVWB1a5sU+YASNVLeSrMMpw6ynIZhslp7lwQ546L0NR1O1b+4UJbNgAYptCQsffKQGyAyXSAADgMwdu2orXbYlF9Wyn0wVVSw1a1P2JKkg30cclfVR/80nF0OZCkZEL/FqJGxdYQHYwxHoBYDMH3zeeRvI2RRgj8kC1KDwZ+IDNmJ/w3/YRzsP76DPcnPqwenMplQO7P8zryuXud9Fh2EdgSYSyNUgIxv1oU4VjzzeaP2eZFpmkOpXZjzgZ44Hw0+N/6aTUvNtUL60IVGSDzj+vPMdDlrIMxSLWoWb9NTZhC68RO4gSiT1zGc0FVgpRgzD79BPxaiOoWnNsqQ9NT5saKwbVEfbkJ7Y00bO7t64+0PrErgX/7Bv7B+bztbPeNm2traMMLLbrdnkaTf+73fM5LIWzef1+3bty18CUaoTLjIhREZElVwjPHgljz7HGFO0nk8cxMQsjyv97ZU1co6hpU7o71Iobffflevv/a20im8Gr616qB8E6UWWUiWyiRfRyfH5lfDFzVP4UCBURt+BerUPfWSyBofQhoWtru6du0pre/sqRkmaq9HCg2/sLTO0IssNY6UdreleTrSaDbU9WvPW9NcmgSfX8yVppl8H2ONUKkDIMPM2l3b0NcuX9dv/MZv6NNP3tf5Wd+uDy+ByBbpIoxHet7BWI64hdNqNh1auezt2x9qlqfa3Lqs0fSO3nrvA3l+rKtXrunmref0K//ur2g2vtD+wwfWL45qLgw5olFsrOFFZs0r4ZVYLW4kySJbVbwtXU8phE4QGqU+gj9psXMJQztDpdN2fdagPiDC02wktmC5Xyww2tNw31YbhZ/dJll5Gi6CZpuM1CxYAbBNzDO6mUi08AhzZSnF3C51Z8q+iaBweWmiCZbOqWZKs7l9n21YODlqsF5Zge/qmHIEH+bECPg31has9i46RLSM68FoI2qGF4UyJ1zMvSNNiFGCMWKRDVSzc6jU7oQKcmdc+ODhul11222bL1joaUS6CCMj6RunDU2XpW12su3k0eN4qaRRqk17laCpKqT9EDxa8JLUDUtrwcOccayeuY8W9TIh5OaX6Mzn7wFT83kUCUyKGVcYRLWhUssvJ/Qssl+/v46UYAhz/2CeRzBjh2B8MQYeGG08c3/gUiL6x2FrzKpawAtAbeCMJMjnMNRhj0eIE5Vx12NoW4umoL7AK2A7U2Pr0nW2Agw7RyTQ7FYKJQz3h0DDFOWTq8gUc0V6DpC9BbfMUCTaxWdxIKzhc5Grs1xqs8i0226r2uop9XzdHwzs+TJ72Y/VgwenCjReFBotSENhIDY0C3Lr1sc1GdAWni3PxfJoDAoZJW0xgmaoOGgqiaSo8o3wlErkwcRTK40UVwudNQe6tAmZ06Y2H++onTU1ODhSGXSsl2MjXDOW68n9UzWOSKnTaK6pKgn05tmp3jy7r3snua5vXtWl8Gl9ezNW69In+vD2TBf06w1j7SU9NeNK/eZCry73lWSJ7l2cW1ruUubr8fGFRpmns2mifIjzKk3TXDOcQaAQgbEV6Be+vadvfftFJdcf6v2/eKBX/zRV0oy0f5ZqP5Vae7H6VaHNbkuTFPAuzblnWgSpkTHu7V6SF/fUaNzWb/zdX9Gl7Z4Gwz/R6ENaCTnQzDIvFXuZxv6WolYsbzLQaTbVJ5W0u7Ot9f6xVbNZ0hhuNj9UUAKqX6qAnDFuaYzB6rk2Jp5xJ0WGDSTd69ZtYX3IDJNJaTzYQwz/giotHASq+FKFUagmznwQK0pa6q7vWCuUQSO14hi6URC5whmJMd68wnrRBOstA8Gze4hwk5YnYt1q+FqPO8rTka0biBWRxOwJwxjW0XjkpwGhccBpqste9D3HOZiBPXZ9C7kW9ifP5hzVDodh9niNKmQMq8qlsKql27cuTWdb9t/qH/Q138mDA7nPNfDMWOG24/nJB+9b/U7WCX2OXG/iXKMHzIF2RQLTxcQyROylSb7QkCyR19B4PjMvCAMHMAvAb2QOhs5qPOg6xoJuIqqEfljNDXKNlFy2QEe4MQOZ4f0ro8mup5ZnjNe3i6K5nu9pAsYom+vyjaeVL3KdH5/azd/pbuijN3+iYrqvpn+qi7ORAY/v3n6sW198SUUxMG6iLJ+atb69R2l7Q/cefmI9yC5vxRpcNLXW2xEtSaZ+y6ji4SakA3vPGuZtOkwQ+ch0bkaTsbYuK01mR24ihkSaQhctiWOBmSKakZcDZdOGwig2DACl/b/0y7+o4xMYsZc6vf1D9fupHtx7T3ArBUGuJe1MmvTZKTQh5530dNQfKDs61C997xmtdT394A/+uYpFqmWyZxw7N57Zs+aNmO7NMtYr3/lN+WFb9z56UzSt/cbPvaLXfvqGMUSPhyc6O32g89N9pYuxXnr5Ze1decb4SX77t39bD+68p7Caq+ctdTw8VmNc6aD/2BbZ9Zs3dHx8bPiV4TxVEretaTEGSyfyVcxm6vmJFuMpcWxN4onuvXffjC5ao/RP8Twom8UoBQzZFH2IrMGvH6vTbumif2aVOtrniwAAIABJREFUEpTg74aeGTqU/XjW0nrmOJfWHPHkkmqDLFPkY6wuXCUBBkSzqQns3jDXGtsrHnlilAhQO8B2zPoK2p7lhQ3czOsA/FD6pN3wwInDN7oqvMjaIfiNqRajU8MZbHbWNDfvHYZkPJml4epgPofhtZkVmhXgAigBhrIA5Q67NBWZZKbaClvOy7RmjRapcOkTcHEFhJWQ01mExm0aGH9dRRkeWKiiGhn+yc5H6TMdrek5WNBP8P+j7M2eLcmu874v58wz3rHGnqqBngA0u0ECIEA6RAYVkqgQRTkkDwpLDttPenH4X/CD/wM/2eEn2xGSwjYtKSyZoiWQEomRRDemRk/oruqu8d6645lzTsdv7ZPVJZhihLP71D1jDjv3Xnvtb33rWwNFZaw6ZTKZaWd+qm9cuaaIQX5wTbepW5WE8tpcB0mkxbLQo1mhYLyrnfFASVCpXswsQ/HF6RVV+VKL0xUVLhQlE0XodvWq8YQXazfozSEEv0QVvXNGtDdQDHLujYPkqdW4MFFRKxEA8oNqLlBzD6dvnSjMrYUkcZQIc5kZQiwuNY4OYT7KvICK4OzQH2jDRb5F5tzC0Y7tDCJFgEFiEkVxJiT+WO0OKY9EBlFeKaNKPanoODQmu0CoArNOokErwKExxWT9ToVq00EiC4+0SA/NmyTSMwjS0LaUTrBVukssscrjLcKEaxem20qCcCzQLUuYWK81xj4125qN+Zlu7o2VNCs9Pw7U1aVuHR5oOt64mlbNVHcfl1p7qcbXrujDj+/LKyBJR6ZKH6QsUNAXopA0ul6N1uFA41GuLMnkl6lmmyNXVJfFzq1UL3ZT+Z+k8h/42kHt/7dqFS9+oOQvp/J/Jdb+j182Ffn13Qc6ffeOjn5+qlEgq1UnL9XvlaEeXEbazNf6T3/9lv7B32rkRRe6/7OF1j9PlKxD7WeB4sHAuKePNjN5Fl4LVXSJHp42GlJGKmw0K061iELdXRa6XOC0pvKihdql9Nyur1/7q6/qtb90KC+80GEw1Pvf+p5++j+2OpkV6hJfx0GnxSBWQyQf5/J0oRzkNBxI8Uh1UOnBrNSvXI/0S9cTRd1G39vUuvXGnpRWWqxPlcpXPCgEZWvZSruU47o8UzaOFe0Otbpc6/mmUwpntQbF2bMCvEUxMz2jmsSg1o1xbVZqvPF2EctCj+QTxwsCdgaRynN4cNL+YKCgbIwCsLM/VMBChzqcdaSCjL1GSqdTeZORllWlk8vHNumns5V2KNui3ELplJvCaarLVpPBVLPNwhKioEOR7MR4RquoDDodLS4ImbhQNcT1wdCco8VqYyK1gRerywuLDDAfJiTdEJIixMjCMPEtC4x50ZyB1tlcxj/2gAdjlL8skFj0wB8EgWYRQqhrzaLCtFGp6+cWY/weZ5EFHYuK+WLhrtXkc8auHE2LaGglL/nMUXraBnE+7Me4udgYe+6MBM4HTg3vochY5rUynOco0CUJYREsNl/5OtCymZsDQ0jtcjE3OkyYJiZmuSlyq4pR1K1lS8JBxs5BiwGEwFGar1fmB5hNgluYO8SNc61zh47xGZtlwA8G2t3d06NHj2zRDEfK1b6l7BFBdkPGHW+IHzE5Yui4YDoYMw/lQ4hxx6iBw+EwIQ1pPZ9pMMR4JsbPIUUcOBDoCznxQZpZqAa0hcapKioXk7JLx0WeAPFE3nchuR5d4oK5IN638MJ2VY0DBFpCg/M5D/ZrqMO2gN7uzq41GJM7Kw4MF9lG6B/ZxJ9kqrtCq8XSNJLW61pBMlA5u5CysS5mK02n+4YwVZtKbbnRzhRhL2QdtsiJheloSBdeJEyzWMysYy+Wc+MK3f5opSjMnmQ7MQgGw4k5D5wXCuLRwHm0DQFr4u5M+tuisPRrdJmQ/QMdISTF9TuCKp0ey+8rQHitWVntPjpDU29EOQ3Pqy004TNVUZDSwiScM1A6zgJIAiiWU2pnJVNb+Ku/965zk4IK+ZFVOW2IOjlZkOhnAGtzbizIcDLYOEfQMRwmew3CZKEaBiB8hi3CBZcBJ8DwPydoWW5A50oj+oI2dZRIsVISvAA9dFlqptEDH8VABLc/ZwwJl7CiYFUPXOX6HYOzH6T06341xPnhLPWbha5wNnjP2QEL/bkVi1sV0edoN5BM45xhgIHtfVaqrl4ajk2OQ0e6K9UpCNOagjexevZPEV6KuW6MBN54nlPx5dytPIqroG7wO8ash4G2J8rr/nrM+9yOj/46+s/5+9n1OvI1K2sz3nbtLjGDrkSIEwQBZM2MK317S37FvQJZ89Acsu8ZKx9g3JClJ+9xAttz5djsBx0e3gMA6gnmjmPFPf9MnsAQIuukWykEHCP6PpMA5GdODUTJvKtWpFUAvedrSpeA8shKihCO8amRGjhjSDd0t9it/hkU7BobRAaeKQWbAxgosLpXyDlsJw7LiDXsyJzJrt4o7aiJWSutqdS+1CQdWkcsC7eCp68wxjifLjY3VEUnLUCS4UWReRZEJsYXFpWWg43SKDOl9xqeZsXnU6Gn0a0dCq4WQbi1wlWmQbevZZHrIogUTq7q/qKWf7zUC22nuJyrbAIlXqdpFKoAzUm4e41pHTUe/QqUliTfTk0UarVTKK8aBeilsSL3IUHHGnWV4vVaM+rDJXMVUatV8VhBMdW10Y5UwB1dqgzHamNPHatzssTg+IBqghCakwyqUStkYjWkR9q0nmY1PL9Ug+nERIQRtuy8THm1cnyytFPB6n+E8K1vYXXqW5L0Yih0CwcxNp6V3d8gtqw27L0PwmdiojjmID9ka2ADHOph5WW2k7YV3EUSBV4aYZxkY6HXvILcHmwdHKezZZM+YXvmgaq2sQxvCr4lCwnCvVYqB04OtoB+sEU+MI+cUz82TVHcQt8OlbG8XMRo+wG9Hcxmu7aODL/t5z3sEygJ0iO8z/a0XetfP/2Z7Wv73X4/hhv/BQgQ9hwbwsa+eA0ni/d4vTWT9vnT+7c3/oJ/+C0P2pRzgd/HWPcYPJgXq79aKBmwkoe871B87qXZYONBOkI++7B7s91ff24cnv2woOmvt0fMec37/Xd4zXfxEXAE4STauZXUUCVbm/5BOj9lGFC1gIsCKbMi1bxRFuOtRTo5PlJZrJXnSwc5+r6JxUXj1DpiscEXDAS5d3Kwo8+/+DltylL379/XZo0kPQ4YE/jSQm8uZJZqs1lYbBkxQxwja/ytwBaTd9+QQGhs/U3L89yec4H8zmnXuBtJSY7xZGR6Qydn504pvKOQ40DJdKDNem1E8WAwNhg12Gx0/blXVNLhhxOTP9+7ckN+NNCrr39Z56enevOX3jAn5OL0kal4c/zLi3N99PP3ARo0v/xUD44e6aVXX9Xf+/v/mb77ne+pzFf6yQ9/aDIFv/6bv60r15/RxcVap3fvGlFvb/9Awf5Y+epSoRebE5XGqZKEApuIH2ameZTFmarc0wDBHqT1jXFMyNHTznTf0JxHRw9VrFhhbJ2vfKnA2ygOnOZUgGgkyuYhRFoGOmUGcJach08YkLakI3FvcDZwiPLcOWjE5/nMZAWSUOlgIDSFisJNxkykCET2A4dO1xsmBlCFIX7q/vGce8vGd22pEwfK4H5Q/T2NDJUgJTgHfdgyU3pjYAONo3FAVk1bUnK/P+d8k41H7NsNbI7H73nQj570LYwHCBaD10aB458ZG2ZrnNivfb4NyTkCutNHolyCwfxqbZV5mExNm2u1ykXsnHbfgMhwulvHHZ4LgqhpW2qgUuuYcGxjK9gS/tMwkB9TwDSxCYEIW9+2tJrxj7h/tCNjAyNjJ8n3nGNoL7dQMgPfVpUYE8vFcQa653qh7M04x07h5ILswNmDrE1/6z/jt+ZQYdLJKqlzO5cowSHniK6dcAZpr/49hOd4GUWelYvpM/ewOywCeo6UC585cVieW4TN5lhCaEyC3G6yxpwcgRGtIYTGUhZFhhhzDhu0kUDHWDSQ7t1xfrQRiyvqfXmW2WbOdujEC30OZn2/1dIvDLXzhk61PwgTDcaRdlHO3sSaDAgJbJQdjHS4G+nsp2eqmMH5PZ5I12nQVsoiT5HHAiszHbG4zk2HaZKkGivRQIF20XrKQvmxp81qo9X5XPWPcw38K4pnkeLFUI+/f1v+Otfi00re/Lo8XdO98lQ/rBb65PSuNotAX206/Ye/+jld+xVfxf5jFcVC6asjTW4mOrwf6eH5WusCuZHExhzO2+WqURXmCmpkTmS13la1Z46USSzELikmrDb6a3/nef3aX7muw4NU5x9e6K3/+55uv/dI9+5LdbLRgnAFld7lqbAx5RJARgMWhqWNcRZaSbAjr7rQybrTj+84hObTRwv9t//d/6Ak7fTpPWk43lfRXhoHCXs4X6xs3NoCbVMqHQ5M7oCFEWVkKCoMl2WdV2q9jdEBEJH1mNiNg0l6P/3HM9sHMdqNFwqu0qcoZ1VrhWMeBwIrbrpQJfITSayWgvR42ChBI1ybd2o2hbySigeUFXJ9dmD8NYdag3gnOOSkxcO1IycU5NToHa5wLOOMzSZtbgBK+CjQbwEHbDIEb2wMmwsrgtw5oAAngt9Sv83ZJ+c02Ze3/2DvCNPxn9nPLXmb9+inEN0Jddl4fWLnPnPq7PdPyREQ/ue8eL+34U8fz85zO1///3kfmw1IAqIWZGPjdOGHmC7SmnHs5iKOS7gMu4/9CNPQQmrMT72TxF+71q0D2TtMHKOf5/Av+ue8z28swWkLwGAvTdYEBxeRv4iFms2DSJxvOSFmMT3l642JfWGQMFzDJDGUaRBnxCOscUFI2DouNK81SDDwZFJtdPfTT7Vcra1BMbCrJel8buVBvHI6nZryqWWUrXOBrtD4vD+d7Jp+ExM2F0TdHkoXEHd1EzrZDSzZWzOgkHOZQCz7CSE5ylKMhzo5ObOMNUNjOl+7OweC0Pjh+x/owcNH2p9OLfwznkz0V373b4kCw4Ph0MjZX3z9S3rnnXc02TnQycVc/+aP/rXKfKn5+amFN3Z3dzVfbCybsKhAaFbKi7l++tOf6MYzL+qjjz4yB+f5517Qzpdet8yJ9z/6WMNkbNf4G7/xG/rxD79PiFzrulNKlpoXGkkNpwmRLrJ6Qt+VFEF+fzRIBUcKnaeqLlSDGDUb0zgaZ+QZIJzowiiUYyGbDHIzPJ/1am1tR4bbstw8cRa4f3QU+gPthiMEEbFdrYxrVhsB2g1iaiMhuIgMAVkma5zg7WoAo8T4wwfiPjL4uHf8tY7bUi8stJIhHJMMGL4H+8VKYLB6QFUXjZuy1JV0qDwaKK/XOi8rTWIwNjf/sl86uyEkxPxxlizzqrV+BOGf86J/pgkO6MCIlFynHXM7mDk3BhIP3AA7Dww9Tgjm1Bwx95pq6hwQQwYGw8VSpyqNAichwUQY+bqSDXQYkIYeael5ulgsNWtqVfCRgLF8l7ZKLbtB5GkSeRp1hDVblV2rs+VaSG9QHLTsqFtVq6L4J6jO1mk0h4mL34rb2brviZ10Xgsvub7+AdzuHCbe53oZPvzdGj1zQrgnQFtbx4LV1NaFJJwL2ucH9Cm3ciakZffAUCSay2UYMhZpJ4yBkbTJGEKQjnYlpsnnvHDAtuMb2afOCGOC3L5wbt3z0IRPKZVjwILCBqkB0CsQEVaPrs5YutUSGvi+yqRBA8+QqbMWcj0zBfex1/pifOGNdRri2BhfyldhJREqbQjntmsTvby9zDVrPJXejukBZYNU+LOaJtqhvEb5SEj5GKctCDVIYu2OU90YJabsfTW8rqIOVdYUxl0o9T2NE18H40jp7lRarrVYnmoxrzSi2PNlouBuotP3T/Xg9iN98UGik2GqOxrpvbbRo8sjlasLXZ1MddUfqdjtdFDe1+ErGyW3asXPx/LGN6XRnkYnF9L/4mp0oQjdEuJF1b+RyXFQLjzMubcQk6kz15oOFdqMh4eeRnud/pO/f6irb35eD4/X+of/01u68+2FrmZXtaxGuigWamJpxYKbxZGV4nGIYAdM17Tam8S6bEKjBTA5rcpOp1Wjs+WlLThzjfT+nYV2ya1gsoPL56GcvdJ6XVhlApBtEFv4lpQlQbIB24ueTtMSDiOcFClH1wkeESgoi0CKYxkCZP6OS3AxqIfyODj+tXEHiXasyaJCGR86dzRQRG3MJFPuX1ronpBQuakVFYAKtXxQOUJ8GMCus3lyGGTGoWHsgUpgqwh+ma1h8oUrCSiAo2ZIL4gz7dap4nzYlfV7B2LApQJJtf3Budku/Cy93hD/SNq4yZ/vmL3dfp/nPLCZ/XMbels7x/v2GgOxdS7syfb3T96zCJ6zFf0x+MvW2/s/b/+89xdt7MPmCawF3NdiKzwNiIO5pKZd21kYDvvNAyfRWIrbffdtjOPI59be20Uxz9l4346zbR/Oi/PmwX3BUcO3oKgz4AxRJCJqFN1mXjjY2XWyRiwK0igxaNrUQmFho2tAeQ41zqPySSEnq8mhCV0bGm+i2lZQX68pyutZKGq2WNjEi9w8jXHr8y8aonR0f2maFzY5eQhQuYZ2Jx0rGlISpNR8tbRVOc+5AHSeKD65yRduYtteaH/BfSPhifYXj4NEAyyXc8tyKspaO9MrevULb+qLr72iZ64/r9//F/+XZoulGW6O86dv/Ug3b97US698wRr24b0jvf3Wj/Xyq69otLuvD3/6Z0rICms7HR5cN6dnlT/UBnJ3TAmWsZ557qpu376t3/u93zN12GLgiNDL5VI/+fZ3TAl8nA0MtRsNMz24f0/jYWrkwsaKQGL0WfmGhvAwyCGK0WZpMlZCFh6CXkFGZrZB3Plm6QjJLaRkNILcSoGwBwKkEEDcah4+hXMO6Di91hRhTJwLkClQJUQt+R4IGggRHY37mKFoPhjY+6vlwopOrvPSPHI0aeptlhn3wCQd7PicEwMVHgQ19pzSMvsz32ELQPAcBIt7DuKSrBfa242V+76ObcqF3EhICykBvtuZphdDAc+ftFL6LJoqwP5MqfQLsl96B5tjsnF+PO8HDwOK9qWdn3yH0B2DyRZ8OH1M/D30jGO7Da9tScQgR35TaOgHGuP0YVThQKnTfLW2VWuSTu3cOB4rJtoEUc6U38jXCPQQhdmmVA0xPY6sXA9ICvFyi2ziAG0dCM7VPuLYwNn2wjkXdqHmGGx1kVhZ8kOM89bptJUtDgv2B2esxtnBd7AEX3vOmtbo3F2rcZa554ZkkWEHfwgSvHOKKSGBs4XZNduLyKgtYlxmW5gYNOS0rbaSDhgmpBWsv1itOlxBA2msrbgkoihcK3YSJM2UzdDWYaIgPMs0yf20EheVAq8ylGwY+ZriZFsYujXH06QNtvpePg1qq3LnhIP2IZ5K1ht1JeE+5Zu1hZFBpI+U6bja6OFiox0v1UtXdnSI8nbR6M7RhZaFVFEzsHLJBDTgfNVqDHKhSi/e2NVuNlY8CuRTL7OQELI99h7LrzodVFNtyA6ajMzp/+j9xzq5faKLOlSdh/okSXW+LnR3sdaDT9d69eC6XntmrJvT2O7dBx/d02oq6VYiXRkJcV+yqbTOlZ+cKRu+oNJPdLHeWKSAu7zhKyw0okyn2P1Cdmx+d+hFemN/R1+5sasXR7E++vCevv1vv6O3P97I6yKNBkNtwlyP1gt105FmK+yQlHWkuFNLzDduUFMTXkFsdyPLHjU3l34qK6mSW2ZYZE4TWVuUlsJh3eRLpZmvEYumZmWhYIrqQiPA9pcWOqFvICVAir6tCCzBxyWQ4EQnNm5YDIVbUWFD1PFInjgELpt1XW7MhsdD33gvEBlI+DGU+PxCYYKfTZi/sIUHocMn4wMbzUxCP4WPE7gaa5R8YWPU2cSNFMA2S48GwOHBacJpa3McNbJ4ffkZNQkJCzonRyzWqNtpGX2BIyODCBNk3dpobAAbtgybTRv19sw+eOofbF9v/3jbbMnWseK12ZOtg9V/xtjjGnjN5zx4zoPjId7MxnGf/ts/337873zW/97t0zmHhCJ5liIkiw/heP/mQLMaR7mdQ+BEASpwvb2NZ+ec1y+eQ/8e8wvH4nN+x19+iwPPfMhrc6wsC9G8We1OphZyRcqH39IGIU82KxSxW7UBKl7OG0ZOntUHE13e5WaUkoQSJ66hwHBxfPKm0Je+9HWbTC8+eFebCkl7aTAa6PDqFQ1GQx3de2grfie11Rg5kgvACSNsQh0tJjombxAoGpjJ3E3oQJaYYjoQF8zxHd8FIw2MVq7dIGgaMtQKnSBCma9NRZvGGY6mpon0wfsfbStJJ+ZF0gAIxb2yv6c333zTBgXo2nf++E+0mM0tY220M9UbX37TVsaPHzwy5KdoPCXpSE1Q2DF8r9J0sqfZ/MTCkHBVqFCNNIPa3DJrvvTqK1pezJQvl3p095FeefEFq+RM9fqwdvwtI+eaXD3twnXmdkNJVV0uaR9S3ckZcp2zyqklVD6J7xuvDHzEJnVgSzcBsWKD3EwHDONUk509a7flcm3tFSdOhLOkJARTNKripNmyUi9LnR6fmpNIu5vYZ2jMICUo2W75EBzMhotlVrnzoxPSv6i8ziAt4SNYx4MDQjV2JmqcZRe3pwzFQSQ9PxxoVjX61ENEMJVqZO23GlH0Uw5qo9ApJwO90y84X0jfOIAYSgYD4cC+cjfH5jy4773h4G+DAvfWaOAsYcmsR+EgWChpy9FiUIGwWOycQUXZFTginkZRoAFOxKY0KJ8Yf7sprK4dmVGovuPQNTixFOrFyQD+NTyLkICrpo6+FyED+A2m3A7fK8Lh/azcCdpHGA1X686JUlqfsLuHFXQP51Jg7F14275jXA7CUow4F86j9AoOEGbZEB7uJdIMNALhXAuxwkvjvruQloXTtitThDvRRuK3YIGMS3PGrB9KlB7Bm+IPfRA9SPxUJh0mAs6PPmsIJX+N++GMMsfMERPsOkNmCNuCLlE2hwmqRDGbfmaLJjcZE4oepYQhGwXG2THYyhxzUDuj2jHHGkcKh7c18Ut0srLA004Wq42c80j/UDNQGbaaU5qqLHW4KAXo3mmoe8cbXVpz+6oCwn/IRZDa3GgJWbiR3rr7gZ5/9ppeemGk4a0dTYIDySulAeMtkr630tvv/VzHp4/lbxgL0mkU6KQJtVh0OqhXuhzmulutdTqXfvvXbug3v7irZHlPl6cnSqfP6I53rKIcKfnhTIujh7po1rp+/bp2y1jzy8pS9S8rUyWws6UkyLpqlNeFji9zTT3p2miiw4OJ0rRVvpzrR+8d6b2y1Tsf+4p2p0oGsZaa6VFbmY2fe5Fmx0Pt7pYKGsJWrNDhr9YmFrnesPByRWJRSIc8zNj1SsJjkSpCVEmqySDS/GKpy3mhUeBrhIPNQs4PdGWaaJMXqrzKOF5RgAgpy8BOiBM6pwkkwjkf9gmTO5lTlm3WKDH/0fVfnCbGsGWLEtJKM5WE6wZjc2DKAKJ3rWa11vnFpaWi7+9NzV7AjbOJllAyxm5LjoN/SD/xcxY8TjqFyZ2FHJ9hTOqOxRK1A7eLSipekLQB74xGow8zrl3c2fG/GBDMs1vny2wGNi5CEoBQERxJR5fo7Vn/HRus238Yxtg3zAKIFXO9bdv3eqeCe8XGPnj02y8+/8XX/ff63/avn/5e/97Tfzme2TWy6LbhRVvcwXU2Pi3kfBKytsKVJg8B/9KdP+MeV5G5xO711mHqn9u+tw5e7/BxTnzOb3jOd9BloompVELOUxHmVoILGSLI3oXNI5ZBpHC93BiSRIMTE26NVxA8WWHjqrBKIiXfwbbAkEgBoIIKCVRalQyWQNPDQ1NHXhdrg9E+fXDflFoJl7FKJAbNxLbZUCRxpTgeKELt+mDHiNyE4bgwwkNcSJqRcZXo6GhmF9cjSiBITOTcaHQT8iVE8m2NsMShFePJUITbaJzXv/w1kyv4p//k93TtYFeL9UYZqtzIBgypfxTpow/f1z//J/9M45HzJr/6jV9VMhzoYjnX5XJl4oUnFwtr2J2dHe1fvak4X1pMurg41Z3bZBBm+tWvfVUvvfx5VcVCq8Wpvv0nf6jQG5nXjP7J7iiRV0VWhfp8fqnWpA1cevtytdJqfWnXb8RoSg0AKxtBm7CG86q50dwPnFe4WegiUS6lxvFo6BCE63A86VAOMuY9HDlGZUWIogW5QHZhYDopvbPkBg+1exAGcxyGq4fXTObAnBxDnRodkxSA5kWeu5CWOSNuxeJmbIaG69jIGyARYCiEaecwITuUBCSHGSL0Wu1mma5HrW4MBuouFooaV8OPat8YE+wTTgfkO3OYGOBWH44BgCHEBXADApn93qkiE5CNPkJ/4EG78poH4U9ma67PzmfraGLEaGvQCSQA+sFpiAeQzFahdjhINCRNHeeXfXmdYgpgLULFaaah5wusoTBCvXPsOlMIdy00SnytqLNIaZsOrgNGtdMgDg3NIy+jL1/A+RiHiXOHSG5u6tbQ9dYIw8tzM3oYc7f6AhGClGuEc3NXQHFqxYSVKufMYoBpR0PdtuT8yBwqWtal6OOwsIIiU4eMI6RIQDUhvMKNM6TGYz84hNJgq65devW21ESnTdXYSpp7YSLrLKT78zfuFU7xFunb1hJE3iPu0MrplOIYh4RdAsuWqcONHZe+QuUaSiCh7RX7rdqUnYdWFmNdWxFzs3MN2UO4PTGjBO0faIKlYqQoIJEDXoadyZVQZw4v0Fs32swuNYPb5UU6Pdlo4RGfo3+68eKrUE6RV+pmlrWe35cenRdq33+snWPu8RV5k1i7nxsqGl/Tw0+O9dNPZiafQD25dDjUcd3oSEOdNq2mkaeDyUAv7XxePz/+iYYP7ql+ea3oDSnYv6aXxl9U8M23tP7hiaqLtbrK1zgdy59RnLzTdz79SB8+LHTGkEBfYVs4mwyzdVPqWhZq3LV6duhpZ+Rp1ua6Te04x9XXwQ3EGi/UlQPlVaKzGoVqTzus/XaBAAAgAElEQVTDodJ6rrbAI4APYTO+OcaEOEHakiTVqGuVB4llMFLotFqXSsY4zZ3L8ipOFMFbTBI1xdxCv0mQGq1AYao8xjGuVRFjJcOTBXTRiCzZPp2cbC63ZDPdDxOSVemU5em/zBeMA9AorCLjHl4Mc8ro8Jq9Pj16rLJc2GKbPo5jNR1m8koyU30TJ8WiYTvcuJOhHg3haTSZqs7CdOb5Ex5iYQA3MOyc0CcIBeEhW624RCQcSK7bxQKcvaRP8mA84NQzPpEX6TezU8FnCBNICdfHWGL7RQeof81597aP93iwgfaaHdzaRN7rnQl7fyu/wHu/+Hsbv08hO0//1na+tbv89s/b2D8PzoWUfhIeeM1i164nBEV0C74ne+C72/1xTdzD3h/gOL1z1J8L+6GN+nOn/XjOd/E18CfgefJ+hnSEhQOpYuGkG4gMbbQx1NbvGw4PlA4M2dsq7TB5gDCBAJG5Y25Ta9kPHbArNhWDSGVaqvuStg4/xQyWizWeLy7kx5HBo5yMhfmokQSZDpEwq+Hkwh1cJA82Lo5G4zW/Y1LmNd+nc/E5n4Em9Z2ABu4bAI6PXRf+gQg1LbW/f2A3AW4LThKDBb0Gu1m2XKDLdypWKw3S1Lz3Eml8IFerN9aYai+qqi0DJAitrlHOeeSd0oRswNhCkGTxMUk3rUvrJ1uCiYWMnjpfa0oorlhpgJjbgMrlhN1Ce1AYGBIhk5O6yiadtlmrLnNLBSdkBz/JatnZwt1xkGxwoiPESoufoiwdJAqigXMGLPsjFRM14TSKbVJzCT0R176e3SfaGEeL9iWgklKpm2y9nNRPx0EhNIYD5HiyDtWh7WlL7gd/+433HdLjSP3cOzqp9Yft96nNhyEh7ImIYYRM/mptBrHnPvEbfsvv+mPhsD8hQD7lEDF4eHAe/ObprT9HzpPN7QtD8xmCaW4MKBarYeDwp2BsNyZcPN2yYGwFSIM7WX8La22NQAmhsrWgmoW7YEewWTiKcgaYRJxWlsdWDgf0g37vjB9ihwjXsZkjZ88++4f3OP8/b+P9/sHnFjrsDWS/kmR0GFfOOZOG9NBz2OWWuI0jAV+D/ks/YMVlYwtHzcK8zmnD9HIdTB04HpiFZHtP4y0Pg7qAVF2H6xKjjQSZlAUSKB7zHA+cZwQjSSKBiBmFxm0DDOL4VmcPCiMGj1Aq47NgnII8WsKtsfk6CxvKjpcibUC4l4UfziP+3nbyIGzUlI6rQPICczGh0MQcMydkOPJKjcJawwDhRF/TKNAw8DWMEsBPrbpYeRepRmwPhJWwDCEXnIQoUVdHCquRBvVYu9VAe/lY03WmySZRtsg0SXYVgl7VvjZrqrRT6oOyKSPlbaZpGml2eao2btRk0kVxpiAtFB4kSrXQ6sqnGoZz7Z1tNMqpZIiOXWeikBdpqvNNqyryFA5H8pORlelBHJYMTigFZ2mtRdaqzkDlSdAptV7hWKLselUnXqAFK/kkVxc1KoNUqxatNsjPG0sEAsljHDOP0OfNDtDvIE3jAGzHEH2GNk4IO3cg5BvLLsVOm70PWw2y0JxvOCRGnAZ1bypTI+deW9kQwkI4LkxuoMvbcLIR++mHlrTgbLplqRlq6lBVxoU7n+34D2J6hvD7UNu2zFYL3dVKYigFZC36wvECZXclOxDexDn3zPkGGcJqs9gxhNs3rNVek9bPnIrtwbFjczbAjV0Wg/YeqLLZDvcacrOVc7JknC15extWwg4yDvnb20Rr863tcXtw47q3Axy/f/A577MPtv59/j699ffNxvyW88N7/fGxH09v7JOt//v0Z7/4vD8W9519Pv0b9ku7cBzm6f51fx7si3llvVyZjef3bOyD7/Ka/fevn55zeI/P+R7+RH8eoOY4TsZnZF/YCYo5b//yPJwtl2KFbBWbfEIFvhEdwRyDLNKi2ejK3lU7mSUZZhGD+sycl4OdAzvgpx++ZSeNwwB0TjgPr7w8utTJBnLmQhgmZnKfIq6ojGZoVbDaX5oWEs5BU+f63Ode0vUbz5hg40/eeVcnZ5caBzsmXxAORmoKT7/1G39bf/bDt3U2e2hiajWVGpmM/EDzOfHvofauPK9svCM/TvXJvTu6cv3Q0KgPfv6hMuLbDRDcrgbprt778Y/NyxzujKwD7VyFOxVodnqqhw8f6uzuu67xEYnDaRu3GnS1kgFhn0bFsFTUXurg6rM6GEqX92/rpCX0SNHhsZann+hBdWE3n+wieE1wJLhZ3DzSUBH1DnEk0MNak2reKopdYWEmj51dRN3IKvSNF+CIyIk+97nP641f+pr+5Ft/KD8rFIaVHt6/p53RVE3Vqdo0amPncAZeamm6JF2cHJ/aYLw4a7Q3CjVfb2z1T7ovukZoWBxeu6bP3Xpe1RrI29NsNrP2RchxuvOcOYl0urPTe+aAUnGA8EyRg/7FioORpfbno1BpvVJSLrWXjTSvPBUMvopkgFyHGiqYnav0IlVDX7/8xk3N/ELj7FldlKll4ZiMOtkrNZXjYRXBoSktqy4bJ47XVLjyC0hZ0K5uo17c2DK9cISYlEFKGeaQ+3CKMEpucMExceJn/WAzY4ROFLn+6OqUlQq4KlVhGaEReivz+wonE+WkYUfS3gQuRq7nY0IzhbKiVh5ltsoehWsV8wvtDj0dhNJOFMhfr6Heau3HuiikdG9HXVcoqNaK27UjsLIy9iIzqKBzmOOwqRSSoDGYmFPTQKpmYsO5MB0YEI/CUF6HZZHijGOLE+lQtTiNVK9XLh2aLKdiowpDHPGIrJJ6XUOKjA1Fdk3WmtNDfSaI7HNC0gq0Hw3kV2R4+ZZ5tZ9IQybPIZo4yDyAAjiSNomTa8YTYeKNlIfScS7VI6mBgOlFalbsK9Cgy7TsCqtsDzibZiCUtYaV9Mw0U1cUdl+7DaE7aTyQ1pdSl8WaF4FSDiBpGMVKSRhJAhOwDYAwO19x1BjeZuKWuM4b0HNLUlSYBhqMEgXLUpMsUB1vVIR4bPv62YcX+ois3BpSMAgTCt+xigrlZt8KleMcvhf7Opqd67Qa6fBxqKCZC/HOxY9PdLn5QDPGZ8JiYKrlINPDTpptlqouPtIXsljfeOWW/AZme6Rj6A63rmv5/ESDr19Vtbuj0ew5/bD5SMMk1LWiVX460zqS3v9ooduX0pHxXSITaS1yyiq5LEYmjSzz9do40aoodVp4un3n3MI8IKNkz2nzWE2IU5lalfhqvdb1nR3Ny4W69UzjNNF//Lud9q9/Rb//R5/q54826oapGsIs2P6c5i4t5HeZh6rSXc27S40lGwOKKz1YDFR6ubq40U4d6tna0ypfqHsu0yu//XU9+/wN/dt//C908e6JEaPvLi90wVxFuRHIY+nIstfqNc4b2d2hysVKo7A1hOjOolXlg+KgbZYpHo2tzihhM8Jkl/d+bvYfO0wyQ8YgJuZKxmXjGZrphkuo0TbURwIN3hptSDQAO0EYhUKwKMdT2sM4fW1nJWaKprYMQvwl5j+8Suwk6+I1OmFxYqHMFGCOAzeNBlsHlP3EfiSYU3mxMVSYOnXwRy+5ZnPUyB4De5WpWPcLTJwKRGOxh7bAMtK0XZrZPI6F0nZeNAYkgJLxXSgctIWB+eYa4lRJYYpMjgMLDDiBr7YFOLCZvaPSOyH8/UXhSnf0p84BhxKOF6hsjH/Qamy81UhrD2PbmmMKXxVyPzy3YTYw+22UnLK0RTiLZMJ0IyIUhlIjTpsYsLJYLIyGYpVGqsoiTnyfdnp+cmBtMfZjuzfrysmRcM/CJNK6Lo2jiB5gOJ5MDYUJMKKs0FjhsZqPvCfqySAN7BwnDm8wgfOyWGg9yJWNKPvBysIxzvEAOSlOBE0dnAPUqelQh9eusw7V0dGRbt549onDcPfTOxqNpwqo5pxXOnp8ptFoor/+N37XvMj/7R/9HxruXFUREkYb6+aLL+tsmev8RxeqWjhTblWXRBA2J0Kr4/HDB8qmaxWkqY/H+vYff9PSjD9/61l9evuOTSq7ezAlS924umex6sePH1sn3hm/oJdefFbL5a4mw1gfV6fWoE57qLIsveVqbm1BByGMd3R8anXnxg+PdOulV7W7t6dnXnhW83ymR/cbLeYr60y2YmdlhJQDxdKrSpNsZKtjEDMMOIRFBtXO3q6DG5dLFXi6fqxnn3tWV65ekx+mOj45tVjv3Xv39JWvfk0/+MG3dHo202A01XpTajTc0XQ61PncCWJCsE3idKtcjbhjZ07k1et7CmcztV4iuA0eEvVbDz7flHpw967V7uNaR+OBnnnmht1PatO5YslApm5V2W7JeNuFi/WtaZYoWLWihtQU2L4Er3Q2CZRoJ93o4GBXHz+Eq1XrX/30tqp4pCCNNGoLLdeVAlLSWZ1CCSBEBwLi1a7wK4PrSdzdcZdoW94DYWIlyLkT5nLfc6FOnmNg+hCXfQ43yHwtF4qzLAx2ZsQX+/aTY9m+fE+Ho6kORyPtEd5pS6sJh6HIosAI8aPByPqhiaV6nXYHA42Jy5cbC0UHdakskKZerHmZqz49V9cUFuoaRDgLgZoWfgxrdZAjahzBiWpNw6rJqY2+5R0YMx7HFf5OpyB2EDPnCu7IyhbNGAwKqAwOo2WLuT0LUQuiKVYX0FCjTj71rOAWbVdtoEgJWl5gZFQUj6RR22gKChMH2hmEogDMQRxoBEmbLMnUZRRmWWJyGSj74nijp/XgpBIuYxSstdlmto3g0LWBIY4XdWXV6Tedc+aJXaElVBgfqtE4BJ2MFcTIAXQaZ6wSsVMuTGMiqtx/vGUQJorrIhKYupI+gQ+qviWT8wxhQa6NkhVxrIvlSlemkXZGkXE2jWYSSXlbagaDG+8bNNunVAYZv50h76iUsToeloGKrtZxXmlhKudAaIkVap2VjRZdqrCNtLhYa1EtVSdOVf/ZG9d0mKZWMDuLpb2bkbyhtHdlqCvXd6VypdFyId1ZaflwrQcfz3V3TVp7qTILdWfZ6HEd2cICJ59izsgfEJKn5+MgRn6ns1lp3Zsav6LKAqinF1t2KWOjeryj4a1G7zy81P5EiutT7dbSK199Wb/5d6/olauv64/+6Xd155MjteGu8V1zFtdpbGgS+4WLlY33dAZxmskb4UnqZG5yhUWi0ZA2AF1ttWjWyiaJfv1v/o5+6R/8fSkZav6zY3379h+qbQJNrC5YowLuqkfNuUvjkhLWa1uUnF3NuMZEbReqyTYeDDQdDGzCp1es8rWWK8d5zQi9ojnYuXJGNq6ZnBn39n9vN1zYH9tIVQA+Zz6EqwUyj61hbHJS2FZsDp87JN6FygzL3hKLsTf0zRTZj4jMO/bvFmzQJ/g9Fodzw4Hp0RVUwtkvorXUNQWVYuNzO2c7P0fu5j2LVvBev4YkgWarB8X58J1+63/PX7tPW42k/vM/7y/nydZ/v3/e/7VM9qcQb77XbxynP2b//V/8HNoN32GuZIHOgzbpAYcNmfLcJxy2baSDMB4LYn4zHY7sL9/nWpso1s4IMVPnl3iG7n8WGXn6+Fwbvk8UR5bYFvIh6sPQPFC3tHTNAuVmV/OLwW+1WIgbhqGWq6VsRolCI59xUCNqb8uZOKE7UnZZxbvU5TBJDaGAFMg2HO/otS99yZwILv7R8ak2BSUpAj0+XyicAXee6Mu/8mtWk+flL39Vx0f39Bhl1XKpb/7bPzHOBKG1s/NPdRDtWhhjtdpoOMzsszSSbj1309Cmo0f3dXZ8pC+++pr2dnb16O4H1sCDDO/X0/HDj+3aBgkp4Z7OHn+qf/0Hn1jRXs63XM+soWl8c2qe6hzcuJ2bNxQNUtWbVo9OHqtioo5jvfkrb+j8/MzQlgoRtILyCC5uiqYRv20pNxCmFi8tSiQDWoPMvS7QZl0p92qHntS1Xn71C/rVb/y6dtFwCmMdHR2LenT700Pdu/+pxdCjbGwhvudu3dLVq9f03e9+3+okoU4NGsYKghDczZvP2qqKLJbjk3PLbpnsThWmA+2UtfHMVrNL/fDtt7UzpjDy0pHgR6MtQdc3xAm1dQY+GifWGdEa2uo7uSK2jdpyrbDONYw97aeRMgi6HVnZhHcCpYONXn3pBX386Xs6raXv/OihXvzSLdXF3DKNsOYWIUPvuGtUYqiA6V1Ey0LJGCn6MoRQjIkNKhw/sqlCZ7ywC/1gePovyAcbA473+8/sTf6BE2ZGyRlQM4oYHcY9iQeoSde1xrGM+E2oYZQGuhFPlbe17nz40NCOvfFU2Xik0/lMLY4RGRp+qGf2BlpUrSIKlUaeJVs0YWK1qryyNQkChA/hWrVwn+DEcr1kjVjktpJnYVo+YHVIKfbaZSaasSWDjLY2W24OkvGknP9naBM2DNPKKs6RtyG3O2dyCIfJXrCgwkkirEb4yiF2GfytTpp4pa4mga5PQw28WFcHsXZAxvxC0SBRPIqVot0GMrXKVc48tWWrVFOtmsYI15c5grWNxl6uMGgUlNL1g7EeXy70eNEZKTMd+7YgA+2DQI6TBPI9jDNFXaHpIFKZgmThGBNKZ/Ih1O9rQKbVVoA2CAqbbDK4lPIt7GIhcfC77WQGArf/XKpwUSkioYXwcRzp0cVGJ/OV1p40tcqxlEGi/+CeNypAQMnSi6QpWYioM0ehljj8hMPizHhOJDfMylDjODPNnylliPxGJeWQYsJ0GykcCedr0QZadVLBRV+00vfu6bI7U3Pb0+XHpe6eIP7nK/dRLC51tpZQnT4MS10stoLEcSLPT6xPpUGlLOi0IcsPPtO6VIhnBk8oGaksGktqOB+dqfq5dLg/0MufG+i3futNDYaVvvSFfV2cf6T/9b//R/ruW5emfzXd3dGGckuLXLtTnPXSsgiRjkHnbz2fu4ViUStjTmkjC5MSKu3yxhyIOEs0OBzp6nPPS8OJ9DhXscb5hPIBv6dRU5QWno3hOBl1g9pjMsI29hf+SeBnxo2cHB7a+CW5ZHExswkQ+gnjPLPKACDzLgOPEL95KeicwV2k47CCMrvg4FtLQWpdCjt2BoCgtxvYCR7YQh7sF9KwPcdgAFRbtqbjgFKwnsUIbW5cza3zw/6Yb2gsL3GlwoxbuJ17CA8RKgdRcZm3zv5yvpwTj/4cUAj/zL7hVDl7hq2EV9pv/bn3r/8/dvDfE7rjWGx9Gzz919lNt0fOpz9G/5v+NX/73/FtXnMt/C37UicmsuyoGYAgUF9oIxxI2pX51PYBFwkJhqGzE4wtwA6Oz+csjxjv+DpkeJvD+hSlhO/058U5wHGapolzmHjjl7/2deOrvPlLXxaowbe+9cd6dHTPrhIHiHRzbvxwNNKNG88KJAZBQPSVLs5noqguyIW6wjRojJj7lOcYJUO7gUcnJyYamQ5Hpk10dPqpXXAJj6BptH9w1VL1QZ/OLmd694MP9dYP3taVm9e0sztSkZ8bkypSqWGc6qLeaARcXOeWSeAhfojHjsBYU+vBp3cMPoyDSpPU1/ziSBeP7yuJXfXji7OHtjJgocL1sUogFLVZX5izRAgKp4zuRhAIpyCKHXmMBjWvy+t0/+EDR3SMMw38UOeXl6rWC5VNbhl7cee4V0GG1oO74UC6TOw4m5f10o5NUiUT0s50VwdXDu2G2o1rGt178EC7+1c1X6703T99S8vNxtCll19+WcWq0g9+8AP99l//HaVpon/6z/5PxYOJkuHEVlRN1WiTc+Nz7e7sa//gml5//XXdvXvXOsbHH7yvF196WTeffUFF1ZojROFCBvLRo4dmYJI0MuRhsZxpc8d1VEq1EEI0gVPTCPFUUaqmqqwd0ZTi+bqpFMUDIz9CBMvgqhS5DoLOOCHY6K9fjfT4xZG6YKKd9tIg2LtNaSgSCGZD5kRXOGl/CJlk42w5QaGIQ7tBZigKir48zIFiFf3ZCsoNXfdd2rY3GAwSBlxvZBgXPGzwbrkSbhB9ZhgsUwdIWokmUaJBu5JPHT0KGge+ZQHupIGeuTpR6fnaRIERWNvcGS0Ha4TanJ2aXtS1ZCB/EOpovtS8blRSYiGMFGEU7Mu4NI4A3sAVNIcN7ggcJc7frTThXeG08p71XUPWcHQcudk8Xi7NJoUAOrrjK1rOFkVFqfSOc0KWLOGvQKpZALkipojvtdGWmIqzlIRW4HYYeIYg7qWehr6vgyzSDmWXpqH8LFSXeGqSxuq1c8PaTa1ivTJkpUbory00DVoNB76u7Yw04nrKQkXo6yBOdDCs9GjRatm1xulroNSFvpU58hM4RahnSxNK4aRMmizCWp3OqREPgoQjAOeOSYgUcBzsxkIKEGtTCO+EXatCZYOTCWnc18HnnxF1OoqztcKY7M5UD87OtKlWCrORLpeFWo+wDE6sQa2qCsj0kJ5R627NGWqSVCsyK83hJ3zTaVE7dXEj/4aN2mKhvUGkyWGmK6NMflVpMYfTVOv4aKEHF9Inn+R6+KdzNZuZZs1ab/3gLd05lhZIvqSxap/MxkI39zK9dutlXbmS6vs/+UC3jxcW8mXFT0+Iu1rY3gBqQBapREU7HRtistqUWpdUZCBNPtMXXs70n//d5/TFNwea5ZWK9Ubf/Zf/Rj/5g7l+vq5Zl2hn96Zmy9wQFVC3knBRJ6UDsqYR4F1ZuCWwIsRIJlBYNpSXrC2MRMUhOFVdFOnscqk/+P1/rfEH72nx8aU++tG7WswKeUQuSHahhAzc0LqzmqRkD6PLRFCaMjw+UY4oMMI0xVqrAg0lp+AMagZnkkW976N1hsAvk62vrgKlcFIiVtOMTMvtQp8ej03oRSCxGcY5YvFkqI5zVLAZfNY/jM9KwQwyYMF7GKsWXmLcEpnhrEGNWlHXleccp6TGpzmIHLdRtHUiehvG8O+Rld5u9cfuHSbmNZMUwSExXNGdG2PZnDGcuKeclf6c+WtzXH+wrRPz1MsnTzl2vzkb6exQ/17vyPAZC7P+0e+/t7N8vz++7WfLfSNaZa+fCiXzmuNyffl8ZvMn8zeOMu/zHGoG8zk1+57U4DMH0+lzEUenFmMwdtQY5uP+Wti/3euu0+XlpaHRySBTWOa5ZeegdLp7cEVXglDf/e63VRWFRgxYK07qWOjXr9/QV371a/rmN7/p4oIrssQ8pdnI2iZfX8obuomHIqKs6DiBxilkmqfGBTCJIu6IWCQbZQKuXTk0naOzx4/13De+oTfeeEPXrl2zenHl4pGJawbFhSIFunxwxyaTqF7pypBJe8eRUoFAm1KDwcSMwGJdGAT/8MEntgqYX15ovlhrOk6teB9IS1AFitKhZZVhJMvcZdxBKEQsEscGonTfAfsbSmNyHcB1xPv7xn3xxRftOYqw9x98YoKGXe1bWHAymWiYOSdidnnuqicjnDYY22+SLNNiK6J1/fpNkzyg/ah39/GdT60znZ2d6d1337WMw9Hujp5/4TkNgkTvDgdGgEOw8wuvvW4pxd///vcccS50xO7x5EBf+/qv6bnnn7H2ePT4sV1XWVAAdqKdvUOD5nf39jVIEi0uTi0MQxiFzsSxQdhYIeEsUXSZwXBx9lh1vRUOK7aZQgwiQ3tKednUIQKbpVbLQhMfBMLT9UFsldQP9zb6S8+NdTW/oTCcKKqn+t6jje6nkc5yJptEG4iG6FWZHhircGACEA8nQEjGIPfA3R+IkPQ9Vo0u7ZZ25LwxDqyw+B2DAiNpSti2Kg3tOX2S1ReIDjIApJ2T7toTMrExGBxg8sb3dHq50M0B8XXCM5XSwdA4MIFKXZ9mWp0sFOCcdITrEq1R9abcDO3jN6KG5EBry4q7mkk5E0ksrVOHFoSzjQIjxic2ia+tFp8z6pBOcW7g9HSEXSBQY5QQAyX0RhYbnAw2u24KW7qQJm/RXjETPYsCdF1Iu96iUyYdYPmBTtCtpQ0ot4PAaARQRGZcoyRONOxyE4DMUJcn7gU/keNhl6kwz0IDVW3KFFCANBkojBrNqD8ZO0OVIjNRSsOBNB4H2s3ImgHxirRfRZquUCRf6HTTaNkghUCdLCZN8iNceC/0GsU4L4TFfJ53urE/Ne6ZW8g1KgqQDFmBVPrHcjFXlIDyZkbsJUyM88PiIxxlVvBztLenJJ7YdVH0JBlw3Y38MrKi4vhJ6FHRhtgoCu3S50BS8Wg9tJ18aW5hIkJ+bKFQwLwe+mqrpfYRshz4+uoXbumlmzf0yUcf6+23b2uTTS29+t7ZuS5L6ed3TjW8PFN9OdeygqMkreCegiIHzlnKaunF1NMb01B/8LN39fEnF+YsKY2tfyYJZWHWaqtCeUsIqdUyr5R6aHUj9VAqRMKkaPS3X39df/O/LrVzq9Y3/+ef6u53Zho2Iz2ezbQiFBnuGlfu/PRcF4uNDvf3NUpTPXNlqJeev66oPFLY7uiD443mUaTz9UJ5nWqzqjQnhX/iCZHLK+MdqgVqyQJvtdCD7/5IzY/fVaKpqmWp0vO0WpdWm84fDW2yXK8W1r6MZ1Z0WTbSYDTeZq2VAtk/Pj6xe0F/Tgid4TrQL5vK+LZdiE3AhWQ8ODQbErq3rTFphW5ZkTVEAJySO55gv8CijpmzO0zULskEW+TmBGmUJOaUGfBrITZGGzJ52CxIxc5p4T1XV5HxSdYd9RSlggLdkUso4Dpx2chUN9R4u1Ckr3EO1uesVJhD2Z2Ng/6xLY0FwmJ2cIsy4b0YReSz37Offj5zjsm/6zzxXr/xXZyT/j3+9g+7xu13+8/73z39t/+MffW/sX3QD0GYqFe3PU8+Zy5i7mXj2BQ6Ho+cKDQOFMgbG/wlnK0Yyj00BhIBaCec+DhRReRrG11g/+yXe8ox++vnL23eX6fd3XQ40Wq51IbaV2QomI6NazQqz2POuW7eR8YFPg7px2jeICeAZ2zp/YORGZk831jHx+hwQfBayGSlWOd0NNDjxyd6/Oi+y4Qwx2OtYXZ1W0yXcE2hfH2h1QouT6U07XTy+L6rkj3Z1fGjCwXNSLu7UwrPUN4AACAASURBVF3MFq6gGIY+CMTkj65Rlg5UomDeoJmSbYsvRkZwpzYaNeKmOxNzAOBDMMHye/NY8/wJcc6tsFyjkQEShpGtuhrf8WJoZFYswIJVXpjRZFIgq2JxcaEsi5WkQyUphG4gXkKd6CshEwDhmBABKBmw7cBQLCDWyjSXIJ/FqiCz0UfJBLK4NSaNcMZGFeGuAWUAKisUTBYRFb7JHgAVwmmdnUPaJSMmU142SrOxhdyYAAkBkvnXUfHd1v5kGVTWebh38G8YoEhCECIkfNWSth25zrhaL93K2nSQiCujRku5ADr/Vo0dBVcz0K1aex7L3ywU59KO1+lwkEjnn+pms1JXLpSlocLNUoP0po42lWnbQKqtWxhgzPtm0uXBV4BbZNC5k1HAAWISBDkyTaZtXT46fD/ObTBuBzbvGwqwFWFz33MDxowwQEwvjocTZQ+KzbqsntKXynSoNmFydzIbXhSrxRn3a+0mkUpI1VSpjygrmogWzSESdr4JCI5SFxJp1gsNEGyFCB1JZ12h5aJRSlOCqFlKNNmmnWIaAsegcaEBCwdxDfwWtM9mBLqM01GyHBtWZayQTSiSSAN8LeDprQHcksm5dx44mWX0oKSemEOFYQVxJrU/bn2lvIZXlq80hsNkjnCjkNqGXq3Cp/Bsp7SBs+JWfiHEaNMRCBVWCCYSvnZoVcgkUeLTggxV8uJULaGVtqZKuJUrSdpGQyPuQ8AnjFNYW3Fvua9cikH0TEL8ht83pY0nwpAIKxYYMZH27Tgrvl9aTgG6YNgBwppMWAZLBZ0aUvd8+uHGQmsBhHTIqCVS/Y2ysSt90+aVZc1x77LJyKQ/NlRhzzIVUaTaa1R3TiGf7D54YoyxeHOmOQW1r440Dlpl3lrLs0eaLy4obanjZmZcoDVaMTtSGbSatZG8NFY1GmiZy7KU1/lKXtFpEki7EY9I3XpuzjnalAOkXeCkNIXqhtBuoGg40KpAbNLpr3H5WdgpKOeWYcjw8uv3teO/glem9vFSk+QZPbp3rsHgqtp1obWfqDHeVq1UqaMtLHPF1yY6QPTvpFCVz5XR74qV8lWpOFgriDKzL8fN0hxNtMdyanjhZQYkBdVKILvT46NAG8+3xQYIbghvEe5sMlJegeqSIekpRfTRhHhZ/JJFTT8OFbNwYvywqDYtMpBFl8puSvZPskLJ7XD6a3ChsM1s2AXaqJ9IGTum2WbYr5srbZCYDh0TMyiSU+amH/J79555TNtQsbMjdl7I+fhIvXA8XDfQKpeBWlaVTfxM9nRLRqftj3uz5Wpyjtb/+fUW8enP1YaCIUyOZ8dvTcsNl32LktlFbq+Tz3n0dtKMz1P7/+x99yvmwH/fZvt5Qp7a2m47uEPL7Vx6+7PdSb9/7Bxb78jQKnzWOzH85VqjzrMHjlHUesKBZQPsIQ4B2miO0tahtA+318rzfj/mjG7vFcfp2wG/oPcNwslorD/97vfA+bVc5DrY3dN8sVSWDZVQMiCUijwyvtJqU+jtt3+kdQ76NDJkxRwGP7TMtoODA5skHxifhgr3EDvJBsvMaWIVzMrBVsPwPqxSOXozkcrNhUKv0MHuQGeP71lo8OH9O6rzharNXOPxSKt8pdOLhdLxrvau3pTnl7o4eiBveWmQNXpnoAhA3WE61c3nb5kIYzU/009/9o6lMvtBqtZHqNDV61rOlrpx/YbxemZzp1SOc2Fprs1Wm8d3qd4Q/egbrAL6yZSFDcaPa6Sjz84vDDmihlAWwJmIVLalFosLXV6emt4LbQZyZR0bbRrq2IWePL/RlJoEXqPj4yOLnXOj5sfnljZ7/PCu4hSht1RROjUUYTU704P33lHkN3rnR28bP+x3/ubf0oPj+/rgZ+/YwPsv/qv/xm7+o6MH+uST25ru7Jh4KPA3SMRo90CvfeGX9PqbXzYU6aMP3tdqubJsE9TWf/Tjn+nw8FCfe/Flqx92dnYi+GLjcWUk+bomE803jRfkDuhs8LUIL3ZdrXFQa8fLdHUn0UE80rUs0mBV6c1rob7ywlje1YFULTTah9y3o7xuNQsqLRVp3hSarwsLrRLKIJ/JRBegGuDreYRInZHBR8NZYgCQqABRnPbrBxl/cQb6wdMPCFZv/IYN5xd0kb+9MTJ/ZTshPyFLkg2Dk4sOWRZbLa1dwTeCVIvOEGUuWkM4Xn/tBS3XuY4vLq0QbeZ3mmapZpSnKFsF012Nfel6GmoaeBpUj7X2Ax2GifZV6xjniqtGH4j1sR9Z2Q+nZdVoiSUxB8oVfQXr2tIuTAQS9IVlFRwIHCpWzFy7SeUAa1OayAyvpddZO2DOcJR5+PXc3oOUS8r/kOy+ztOQ1600iqXrmfS53YhqIUpH1CPzNRxHJlZI1VybfHBmmVUgSm9yU7/HaR8lkdN0IvxTED7zDQXKC5y7ToMddK4SBamndcFKcC2v8Ywoa1k7JbxKO0XXDJZP5N6gKDiFqGsvNnkQ+o+JhIIAFC6BY5Ih6Fib08FEDUcpZILdInMJJTtQei4L+TjGiOpqpmFc6JrvW6KKIUwccohisywEtCyZ9gLlVaeoQ7qgMGcVEnxVEbqqYFBrMkr1uZeu6K/99tc1jipd3n+kt7/3E338YKnC91TEmUpC+E0tEqseLlbK2kRz0JZhoKNHG42G0v4k1c39iVJEEVcbfXSR663b7+ly4AQt0hRKP4KoUluVmpeU6om0KraraIRVV7nGu74Op5G+/sYX9Ny1fXkH39Of/u/Hev/P7ir3fJ21azWTUJf5sZJypFm9VhvX2rS5aSixsDvY29GVvQMrqbW4XKnYFBplu+oWF/ral6+rPJvp+MFagIjoQ6VIMFBLr9yYI2jSGmgNbXJDbW1hHgcKM+qXBmYjyhwkJtLu4XUO6bLRylqXxYUoAp9vVpaJnSVDEzAlvMwkTK+mw6N9RPwQG8H4J4nCEGlDYbZobeDUoPkOY8ayhUBoHRhitoUXINxI0FDw3L5nfpFziFnw4vHivNM3QJZtcrbKBCx4XDF6ejBmyE3W2C30+VwNOyyc+fCcB3zGp5APm0e2Ez/H5lx5r3cAWCiwT8fDcirjbrQ4Inh/vrxn33vq79Of9b/5xb/9XMj7/ff7v/ZdcwI/c3b6Y/Ad+972c77LZzy4PueQSkRmeK+mKO7WOeN3XCeLw4Px1AjgKdpvkAt8FykA+WbDQebB93G+ASSw3f37fKtvL77fn1ffjnxmkZXFwil9e+lQcZjo5PRcqznhA4cMUWzXF8UOp0aaIiOKrLd0kNlf0A62/Ss3LMRDB4UcDBkLdANWOheI3lA8GppTUqzmGmwvhAwsYO/AX+rs5KGFrUidf++dU43GE8uiwTFbLWcqm40RqSn4OhoFevXLX9eVG3u6+w/PNH/w2BqCC02TxLIfgtlcV567ZZoam4tzcaoBq5QN5UwCI16SBjya7Jq66u7BoWWizS8uLLPINS5oS2sCiiaLwM00RIyB6nShIHfX5dr0GlABPlo/tELDIDu747GWqzksd6vNRqPDneUmo3rLjQCSLSqKtJK5sVKWDg2Bwrkh044VKBPgKEt1/+5dc6IooZFkTvPp9x8/VErqaBtqMj1Qkdf6V//Pv9SDRw+UZol+53f+hl588fM2eAgffvzxxxoMhgZp3rp1y4hsX3nzP9CvfuPXDNJ+79339eGHH8lrC43iUPfu3tarr3xRB4f7jli/JcCvN3Pjd0Gmoy1scBIOMMMCHF1sO3ejkdbKmkp70UBXslj7WaeJ1+nFg0TTvUjdbiqdnGnlDZSHQ909O9d750vdEUU6L7VZRoqyoYyJQqFcwm+M/45sKN9lEDJYbEBAlGXQkUFHmNBxztwg6Af0dqBa73WwrjmxW/0OG6zbFQb3qN8MtHlqQHPNVDg/Xdc6jhpdSVqNIWgif0BUymtVIR8RDxSHQ9vNpg10Ot+oLmsLBY8Jdwae8mJlCCGvn0tADyZ6zERbzjUjjb52KB9nA3qJbANOHWhgSXkjVsUYILOszuFzq2OX7cd12GO7aiNcx4YDg9Kwax9Wzc6o4ChxX3HmUUq2jKpIGoTSXhpYaRAyHlNBuG70/CjVKwcj+RQmSzqVSCwMU0MK8tit9MlixerXK8pf5KZr5o1DjWqn6xZEseKW48vS8skaoh1ZoOGszC5LMfkyz6TowyFFslmZ6CGomRHhcZQJh4EGC3swkK+VYhyeRtpYxqFzZFo/sQkwSZ16PnuIcZSt2KmnTV0ayrEqcqXP7mmAY7+aKT9ZKBvWev7GSGE71ii4YhppO3s7Gk6neni50I8/uqt7lyspGalA4wdh0CIXCFkGq95CyJVlZmXpjhbrlf7wW9/S4uy+kkJazqQyyXR/XqhesxiDP0bdOk8bSp4cjvSgLLRMfT1zfc80poJmrfnpuY5XSA1L4XhPp36njKzSwDnTeEuoKgOfFVQOr8koc3IZ03Gmq1cH+vIrzylYn0mrU/30+++Y+OadByuNr76sx/MPFacnCosdLdoXdD79RPlxpmwYqSlaRUFnxduZAz768EPd+Vmt156JrXwWtUJ31sf6L//e39Hdd36if/KP/1iL1UZBEWk6Gpoml423MNCqbkUFgqKuNAhJhGg1L0pVHlUCSKlPNZnuK4oTLRZnphyOMn6xzm2xi3NEJioZ1EWJHEljUQ6fRAWnPOtsb11ZjUtbdBEpCBlHzoHCC+d8SC/nrwvzIwSM8emJ0+zP1VXtJ1ib3HulahyxqlIIYgZSwQRuoXEc6E5e1CknGQhHive3jk+P6nBcFjj9ZuduDrfLAgPxZey6sfoZKsJ7bNgyy+B8yinp98VfN+7dd/t99J/3+zCEr0eo/pz9MJ/9RZvNnU85QxyH7cmx3csnu+g/79+gOLzNmWHogJo41pWDQ6PD8J2OIvCUwNk+TCjb+GgANrmaUaISgV76PSghl0tECY3IxjlV/bXy19r8KTQKoWranfkzXLad9qYDi5FOJmM1ZaHjRw+0Xi7MCNRwBYq5ZY+pWWt3klgmWrA3spPhhLr6RO//7Ng5SGWj3WFszwuqPNee8nqm9XKmCJ2hKDYIlVAQWVtVsVToNzZxryHtEVpLEkOnOPHBYKAmX+rGtZd0MdtYHSO0J8q20dHZXKez2jI2MI+rFSvJRHkValAF+sF3/0xkITz//DO69sxNXVyeKTK9E/golRazU4Nc48mBNvOlrTjTragi80ZVbuw6qIgMURFuyc7OvnXOTb7Wej0X4oVWVqbKTZHboFTgVDIhcNKysXECLCNqW2SW52TK0AkIIQUedeeA8wvN1iuLrw4GI71wcE27k13dG93V8U/um9IoZEcyACBQDrLIQhelhZ1azRYPDXb+2U9uG9xNCPX7f/pDfeePfqyqXaisVnrppZc1OznTxWylu/d+rqZb66/+1d/VxekjXZyv9N6Pf6pPP7ytzepctz7/vF7/5Td05fprQqEXNCvOpjq4clWzuUMPrNBxtbGUbUqqsBFuNBXmKBZhgsvmmvYT1KRneiZq9JX9ieKq0PUrE3UBBXhanedX9PCY9PKNvv9JpfuLA52XjS78gcYTiKeVqTDjdtgaEUSlCdQUnU0AFMCsmo280FcyRCyQ2nOlmiJQTYr6ViiVwUiGCTHtOMZZD9RRBoNSGVVnBOK6cuFWYzVsVzsWPg18E2RsqrURhkF+ScGO4x3dObtQNEx12S317KDQFbu3gT553OmXnw1UFBc6GDdaVoGyK7v62VGu908ulSehleK4Oh3IX5+o7laa7rKCPdO1/X0dTGodHkn3SulO4asaEFZdK45KC022fqQxmWVwixLQI0IHnamKVx3FclMNQ1KbIY4TGkfvjBi+ZGBJA8fCAVRFvV1Ak43Eqp+ydqGnwZT76Arocn/J5rmZdXplGirNF5pMMw0mqfwrQynJ1ASlCm+h+CpHXCh9gHhqqfLyXHE3kZ/vGKqVJa1qf6YOsrMJ5m60P/CMA5SDcBJHIpMlTRW0nY4uL+WDGqaRZaKh4n04DOQhcJgkWq0KxTuZNvVG166PFI18FRd3FftUIHAr1M1ypsGQ9PpGJYKwCjREZLDzVZJV1kby68icmwz1za5SkkfSy4GKZynV85zCf/VAN9NEt169ovXVQorn8nP4RzelT33N/vmRwo9bpcVQTTnSurxtyS7UN7RLKjZ2ztSCG6eNqmwukO7jx47PkmVjnRYrXW428gaB7s5L+cHQhE7XWmq0M9Sj2VzPjGOFzUojv7GQ1O2HjW68MNHcWymAAH6+0kGYqmjXCjJPZVRrvYZsP1DUkKTjq/I3emVI3VDpV17Y1bVrVzVvK717eqn35gsrTVRuGo0ORjrPP7UM4KKNVUS1LpuH8oOJlLSiJnfYpIoogNuutYpDfVx3ygZT/Ue7rfJd6ZnXDpSvH+n/ZezNnmXJrvO+L+fMGs90z53v7QHoxtAAAXAGQXAApQdzsqwIi/IYNiP0L+hVT37xu8KTHAqHI6yQGbJFCrItSuYgQiIJEg00pkbPfecz1Tk15pzp+K1d1d3ssCJUjYO6p05VVubOvdde61vf+tZ3/8Wf6r2TK6v4a6nA9HzNyqXJcIyTTDMoH/TW8/bU1IWeloX6NNUmS+UnAyUDqhpbtdVK9fmJZtv1SmqLQMnSxmFkBTUlDkOaCokBNj0QdRTqEaFMQ9fv00R4KZIIY0NxTKGdlBrSHR3OP6gmY4TGlqsex4UhYDIHRi7gZbPFF+AZ0UnaBWFvCqo0jboBlBFaw3DaI8GdKij0CaBa0C0DTSOH0MMNhru5bhql4cB11wABiz3NVxuFSSYvGAtIo4aSYBwlh+CSZg+ygTUWzhGGNY6W41yBMsG9xGkAvaKhMIVKkPZxTknzEtiDUBOMWlBm12TYjXpvG2gZBcNVnraF6/2KE8KYgISxd3PtpBOH0Xac4VUYSGflyvZ33r8inavOUNkYMevFRlFJw+8aE28yG7QsSRXozmBfKG/Xa5A8+g5XitLYQJrJwZ6Tf/GppsR5DzTe39OzxdwqzfE76UEHVQNaB89lUSsaBIY2QTPi3D06LFC8Q3ELWmVbTa6qLKgwRt16qT6ONRkmBg93R/tax+6COyoqQgx+6XoBQbQMfdtALU4B/t0S3NbLlXnnELuprAN9IJVTlp5VosA277zSjBsDZZUJ8jTY6iwQ/DIBOUkiX94DqkUPu0+/8jlN9451frXWt159TdZ3rVrKayqFSai6chLzoGOT6VS3b9/U7PLcJi/VYEW5MVTFAQY4TC5CoOTy8vLS3Vy4QoFnTX9Bhjh/Jj9OIcYOZ4mec4hgvfnWG2rb0o5rN3nr0fN+rt825m1ZJKgX18T18MzfeB+/g2wgbQA5bTCklDe3yQapDXK3VSiOXQRgIl2F046whZjndoOZ2IiDcQocj2Ph1KSjie7ef1HvvPGYnVQPnsD2H2hTttb5e3a5sGag/9s/+sfKsn+u+3deEHIHv/zXfkUHh1P5AXo9pVUugixy/0inrpZLVXlhulY0J0WpHOeCa8NcWdsPeIxEEX6sVVnqclZLk0aTMBKCh+PBWOnRVIoR6Av01vtXevX9S10lI716stTrZ9Lap+9dZDi1AScYIAzJtioFR7U1XoiTKUAtmpRR3HrOKAHPbqOv3fiz4VsrFGzXNjdtcOvWkTKOVodjAXDvUlVEltwrfpgfOLqMv3MOaz1uZrqeebrEaZsvFPmJDjK4QfCfWi1L5zxng8Q2flAnBOruHu+pjH11C3q9y6KnUYbSuWuCPIFTs7+nAR7OxUbLtlceNFpCBu2gTBH1hkrYdCwN5bSXfA/Vac/KsA1Bos1N6/g8IJu0+Ugi1lljkiFT9Cf9UIhChhENoXGYakM3Gb8qXypDcC+MTH+JVGNGaXqYaZQFwk9GZ8laY2SegmGoDEmHIdF1qX6CpWjNMc2rXNneWNlBpK4gvb4n3YQb15poaFNXWpaFNnlgnyOdMHwWyi8Wupb2ujEYqMIYwy2adNpDWG6wZynx2cXCUi9tU2qzajVB4qLMREsiDKGtPcQa0I4CnbP+Y71mZaE4dBzD3od/1cpLanVxLFKGyq6TO1VyOFKjlcKfnKgZUBY20KAPdfH080IE4tV/9UO9+o1vaRgd6pOfuiulz3R6+VTxIrW5g5gpyqZsUOmA0tzI0rebxVibRa0AobzI12xRat76ela64oA0Xyqvl0KgFVFN0nKjaWpaXBBZL3zp9LzQjZcm+sHbC734/MiaxiF4i23vYmzwUiXpLToV+ASmS90YhTre39PPvHgsv6g16CO9//CBTvKNZlWjsg9UGkfrSE+Xl4piT8uKTbC0JtFnc5juNLp2pFzmCg+e7Wf774fNUDm2buXpzVmpP3v8LV1RzNEHygZj9Q18P9cBIKbzQN2IoGVV11o1tSaTqZLh0DhZtAnCruebtfaTWPD+4uG+kXd3mzSbPMaQvYTXaNa7Oyc7wS3ysrPHCNcy30FV+Z9dx/ZasKcNPD/Sbpa2c7abohMcIt7L2uJ7+OGBbeDH5tu2mmvHx9l9/+59zHv3fteDkdc5Dmkl0szYGqRoGFmOh6Nm54f9ARHbnudHj/vxf3NtXCvHNafxI+jJ7pw//pmP/s757b6H549+hr+RBbFU5fbc8bZ4HxYSpXZD0xF83jakL0y2yM0Z40Jbi6nGslbspaOEYjNHoI8GA62N3/shirY7NygJfD+ZBPu+LQrGZ8113Np+9kPG0QEUnvkyjAmf4W88GFt+54FzBp+S3I6Nl0JL4YHehwcTNApa9dVGRF9Bm6ou17ZxU2HDCXWIwEjaVOgz1bq8QCXaoUh8SYnGznBoBpy/466ysfGeg/0jvfxjXzLewLe++U1dnJ+a9Dj4OIJ5pLH63qlxYrQYfNuYICBvNRAUD/Vv//I7SpORcavMIM4vRFpI1VKt3wg0y6E9pdKUfLGnkr5FTWUEZ7sBBsk5op1VJ9gAOV0iroPBsVTa/r6Jdu4GkOh1sy7MsaJSDAfsycOHirPIZAbqgtRiaufLAuM4jBuPXVqS3zneRzfb3YLi/fALptORHj+aa73eiJL8kBQXqbr12pRN6YSNCNy9e/cMvkXzydq7bHvOQWgEckfzhetn/K9fv6a+TRXGrYLM16/+5m/q8Oiezk6v9Md/ckN1u9JkSC+/XF/5uV8whVpTe65ynZ49EemIqsqVmw6Tc5jwtLlOv+zNQ2fh+ttGmNCJKLu2dBDlul6vdDRW3M91ZzLS8/v7OhohXthLIyKNRs9er/T+aa3XF50WR6GejUaqS19DxZokrS6JNoxDhHFh64Ungmhjaw08qWyBFI8eT1TTzgJ9kkAd/YH8wEQDGX/mlT2298IWFpsvmSL4Vts5YKk3IPetg7ubB9yv3Wd4DXIy8/1pv1IymtrGtepb7cNdo0TdI5L19M7TmbKw1At71zWJI2Xn5zoc+Fa9tupqnUEsguCaxcoSTwlpB4ZHVGrGunN3ahFrHeRaRqFmEM0RbiQJlfQmehnjPNVUOYU2d1DuXfWVcc7icWTcO4Ij5jfOEuq8NH4e9K1uYpwDFP5dXxI2mJzmu3R57/ELhuY42LwmCi03Wl0udd4W2nSVbu3vyyPd1m1UoU4OGXfQGvMYSQ3tp9qcnWrw3IHUZSrPlkqUmGilVKh8YeWKSK4NFSpU3EDEnyjZ38NLk/5fT3XSWmVl6iM2y7xp1WzmUlNqOKiVHuxrOCJyDE2DiA7w+RKl+1C17woCiqa3ZrhwiqjYhiTMzZ8VrfaGjZK+14ZUoScrI0b0s1Gk3/9fCl393lv69G/cUhsv9Jnrr+jRX2508fiB3nn/qf744XeVhZ7mJ1eaDKSf+FKmB88e6S9eO0dz0Ur1TdeOXmI+yGaoLkxsI0ZfqfAC5V1olWLoUp2uKnXjqeYdGnjSl+/XKlpf4+M7evfJuR4/uzBy9GldWUVizqbtS8/OFrpz16XbqzWOnzTOIr2zaeTXvromUDRKDFWCo3Aw8fXSfqjy8okSNPCWtd56sBZ+UD+mECS1opC2L7VEJ6sfq1SsvPRUKlA8HKtFqsKEZJ2929k51hlrhXXyu997JtDLw4tOT2a1tZZKsz11da+zeaEQ29mgS+abrAluQQ/6OxxpOJxaU1sahRe2cfpqrq40zQI9d22qVVDrLXSpto4E2TJ+M/u7Xc8W0O34MvbXv8qn4TxxlrAPcB+pgIUbSSEFQZmhQmS2LNh1myqfaT7iIHGdvMYDO8GxeOaBHWa/+eC8zP1x78O3Y04wpzkGPx9/8Hn2Yo4BIACCZte3c54+9oHd33iZ42Greexe5zw5P37fvfaxQ/yVXz94z0fOj+PuPk8K+4PjsaQ+4ljyXelwYHayWK+3CuKerXc+z+eCONQwTZWlrrMF4wZYsYlCDfemaiong1Fv+UcgYzQgxqHJtuPB9+woEzhLOG28xljR6myDw7R1GCvSdGjgJYlVTZaN66M5SOhfGJnt3cBJW+W218DjRbUe3yT06XFGJRtlbE1uHBiqBjCubC+Q7+jmy5dzESg9n59fmYGghJ+bSVUKwmR2273Q3sdApFSqWS+2yCK8dLQnb3Zp7TkM8gOeSxObSHbB23LG3c3FQJsMgUVidBJ3N2aQxErCXhsqxLpcvpe5Emfz8mMzSDXaTFZfzYRxkQZhOT2WdhPIafC4v3HzuBaul7+zEZrnjNQ8DWbJiY/HNkk414g0ARAf5N+KSjzXk4bj7Jyi3fcQ7Vg7DhbRBykeh6bRYBjyNRAi64vIYjgYGYRPxZ+14JjsWQSeb4BKXc83emmRZkAxmdQFkTl5e8YrjhyihWODIzccUSWUm/R+UVUW1bWAuVQhEa5S9dO59hGI7tWQPymPZgK1nZZXZ6pJu4HKbY0AY8C1gkzE1rA5tnMntWEpfhJnTee4KGWuQdjoOPO1l9LyJVcRLeWxWUZrXSxq9WGibDTRZS+LF5dxKwAAIABJREFUNKoyVBjX1o8vJB1BBGCVveA+ridT41GE3GqA0F7vWbPVsKESrFZDagoxTapYtoZ7t8iZX7t/cw2GJlH9RrPU1vU14joxtNxf2hIYV4BjEYHiIG5RLo4FObjo0AcK5GdjVUFkvCoqnsKq0bqm7YGUV62J9WWhNCItCNvJy60cvKvgu0BQDjWkXyKp6Qo5gUBtv9bAr3SUsanX6BqaA7SGvFutRZ9ftMfQkMkQI0wi5TgJfmWtGmCAQDPgmuE6Uc5sjUxpFeO12mcN+70Kxq2vVPRuLnZA4tj83DmVXkgdSmvpS6oDV1RZeqHGVD6CsYBc0ADCM1fWyMcGswVL5dlGg8k+cuFarFEy7zRIE3OwgkFtBm46wWB2KjcLxUOatTphyebghi4HhXp/rcmq1TAcWcohiMbqfHqnQUqv1Ec0vG2sMR0Va2zIbERdS/NjGfm6hDBMJQ1ojrclvxPJB7FSbi6pR36nBURGGiyQt1dqr2v0/DmaPwPtjVJdBqlOg0LKYgWNLP2D7k82HOlyGepqlSpOSQHBn8DxZJNA/zyw1kPMLxrBUvDSp2sV4UYdIo6jfZVaqUIYcTnX9WykYJkLvc+gmCnsC/MhSWLQXqVqJdSnaBK73tCuxLeWSklCH8hYs/Mr9dHGHOSqBhmNVHv0pZRG9MMjwAgo0PBVlI2iEc7iSHmUiloBP/ZU9ldGp1hvatUlfBWKX9gLUB3I1XZUUTunxdbpdjMl/8LvZ31kwr7PCk8dxSpW4o1eW27BM0gpdKrSbxQ0VCCGagNf6ONZYEQqhKpcWlOgsYfjT9FMlUtUyJXO2WCN8n3Wr613TtDWN7G5z/x37tSHzgPrCwIw6xznmf6+9mzXg4370IHhHtp1kr/fPtgjOcbOxvCy2ZStndy9j9cMZdoezp3L9jw+9tpH/8b1cPyGar8tosTfd84XNn/32H1udw78znlRsMC/P/539qfdfdsd4//v+aOftevYOlq71xkjLtcqKvk+c5oYGbIBgZakEEHK4tSKl0D0q237Ea4NR4X9050r95j0nxsbdKp2/96RtAkOaKVCUMnegy3ZIUo7p4nz5LOco1UnbjNXu+vjuzgnHuzvPCj+YTyZR/ZZ7q08q1LfZSHC1XJuURlfgKYFGyX5PS4A2XY2+/OLK4VhoP19FLUbZYPUIk6TEigKE4hC5BE9IjbodZ6b1sfe/r4W+VrPTk4UhYFu3r5lZfDnz57YxZI/jQIWH2kpUi9OjZaTp9qKY92+fVvPvfIl/eEf/LHeffsNQ5gopz99+p6aBuQlNq81CdGKAtKOjX/17lv0XXOl+5TAc0eZfOSSsYsMGDlMp6/j/sY14/ygXm0djCPy4KWhZxDUIZ8hEMnj3v27FoEDob/9+hsfLBpugvGu2taQIbsZyAZsIw6bOOagfkgaBEFqTLzMaWdwk+1zfWieuC2YXYqE/SvPzfHifI0/Zbo6TjcIbhfXsMwL9cFcb7/5Iz16eKrOL/X+w7f1z77+u/r5r3TywqFeevmzClNIoYGenTzV1fzC+GtcH+fLRCQNl6ObUuJQgXgRfbFAXEqRiUovIqaZQTVbQxFRMUIT5K7TzUmszx9O9fLNkY6veRpcD9SQwrkZaLh/oOefHmj+gwuNz2bayyvdoP9ZPFab9qr9Qn6PkWXnJu2HthYpW1Al9zxoqUaDDI3UBVUQOFREUK2IHnwkHUykzjl5eF7M9909QQ3ZsXi2BoyqRRwpkKptvyjmC/eF99nY4CzSbxGHJi+0qTvl46GGSlS0ngl6HkAUmp+qzg4sOlwtN9ZDcW9IxFmoKRYaRr36NFKfV0poixPEihPEBzyrqKMsNpumur8/0bhl8+01PzuTb+iDr7wOtWzmpm20wi3w6d5dQ8ZRMIlNaXwKAXJrPDlfyue5BvgFVH5GKi2lG+OJoRIN0ER1LIaplTLHflLvbavtUFCIPV2CIPatbtORPckUDHDICnVdbSKBSQnSGFt66PD4vvp1qT7Mde2FY7V+JX8YarR/R4oWtja1NzaEdEq56yizCiYIV/HzngbtGOEaLV9fWPuRDJSQ6DJOVG18pXSKR018GisGcTm91Pr0yqp0L1dWP60NpfRRqnaLqGHfLHIvpKqvrOfe3sGxssMj9X6i77z9rr79xpXeGk3ULRv98NG76ugMP8z1kNZMGxepTltoMr6mBwM7p/ceP1NesVnsa7GsFY+J8BEypWyc+1oZzwyEr+19pW2gTdVruS5UlGda1LWORtJXPi39xpdf0r1rRzpdVvqjb/1Qmw294FihaPPQnIaWSTievfb2r+nqaqarZWnIdzmndF965flUF6eVHiyYc4FKGgyDxMBFygPVaadi3ejZotWcDa4l9VaYCvskyAyhrvKVocV7R75u3rmpph/rnUcnRtRefAS9ZV2xTnjerbF4MLKgAgUh1lq+RO27MAmWyWSo9xdE+CDiqQY4qQiKer45tlVZqSwLQ45BudEUG2UDHY4TjSZj5zy+vzY+DsGkrdFtFRkbrKXZtkETo7Y7P3g+vBd7TNspWpI4cjUcJxwJ7h87pmtDxGftunCW0DzDFnGtTC0a9m7tA3sM37F7P6/v7AyvYj/ZUzkWfzN5GPiF29dYn5yTS8k5cUb7iDukOy6HYA+z3z68pt337p5337E7tu1/29QTr+3etz3Mv/PJznN7P0HVd9e4O77tQbtrZrxcAt6cOt5DkRgPszk0zPY9ZcnAAAjbK7nfpOGhdzStsv1D2/v9prbXEFE27SyrTnUN19mbduO6O3EcLbjDvE6kxxyy6wTF8nzVeOXcUs83njDvB71C77EpK/E9PHCgAXroWWf3talNBgZEPzQdHnRO4GXA1Mfm4rVBePOJRnpND6/p+PjY1KH/6I/+SMNkYI4EPdPeffddFfNLmfx61xu/B8fl9t172js40re+/arW+V/aRDk6PNBqPTfiNWrWqMUygZaFUxLHeQHZsYu0qiDn+T968K6uHUx09+YNeWziswutVzNLB8FFMkIezR63gnOMF6mB4Si1jcAInzVetoPVOL5tvhgeg3DdIud1BgiHxAZ2GzngKOFc4aCQW0c+4f79+3r48F1L030wybeODu/nXJhYOIJBGrq8qfWKw+kIVNOyYXutNFV1jlSi6S1y+q3gY4wnE6H5crGix11tffu42ZASIRWisL7ZXBofBtixqTDgRCKUdg8VRIk5PDiXyRBF4UZv/vD7un/3M/rES19QPMhUVks9e/LY0puX54/1ve+9ZlEcyNH16zcNJZrPLuz8QbtwQkBhOHekEUw6oCONCoq2NSBNoYHXaxKhJtzrZ2+M9LP3hvrE7V6T2530yUyDkafw1lDaizX9fq9xlOtav9AkiRQPQr1TSE9oVNyRFHHwMfcEZ5c+aTRZNSfHk4Y43BCyk8gMJP0D2aKorCkQMg0yp3K9RcWAtm3Rb/spcV+RRbDQyIwYC22rcsx3sxkbeonD5u6rncu2Ki+u0XShXizWuu20Kjt5w1ATqjNW0iUTskNtvdKEDNV46tbbCt0z2lgEaoLQerCNhuhbue9HQ9wCtqDWeDTUIKItTa8iq02MLS98LQsOjZSBr5NkJVptrNvCFK+nk6Focnu7QAKhUl0iX0G6cGCbUkHRBdVyIVWYcCUiczjzulFWSOtOWjGXQniKoEdwyIio4X91KrgHqFXTJ3Ddam+fgGkqBa38JpS3hl0dSrONVerMkKkedjp8+VDBvUx64UiaDqTgWD6s4bY06AxUK0DUEa2yloDqBwpvpJC8NL4OMR9OUKh2kZsm1PT0pjq/U2USHZWlJINJoIlGGg1jNc+WaoOBlotc66ISqTnT5yEV2paWPh1OjjSY7unxfKl33npDT1aNLis0jxiHQmUQ6kezRt7eUCsi2mggin0PB6kGoFKsfQxs2Gpd1ZojskkzchP/denOXbqHtQV+DwG1qVpN10NbJyPNjW3/hR8f6xe//ILuekvdC870D373NXXRUN/60UyX+MKksLgJBJl9pxXyFdit9ZWCEAcKB7DRT//CZ/Xyp1/W54O5fv+bb+l8/VTLMNOgTzRo6E8Z6SqMdfaYO4uoplQMMq1JR0GK7mtFbaXTSyqMe33hp/b1cz//kl75xa9K/aH+27/79/W97z1Th2yEoc2Oa4Mjin3gweaFvTNxUGgcE1A75lFvMg+nV+c6uvGcUUCQsYFCUSPcyvXUTu2a6iaT+rTq7US0X5FX6Y1HT3Q5K6wQhfVpwYA11nbzFE0j1jnjbXsKmzrnuUWa+Bs/JrPROdI3ThBwMCrf7BJOK985S/RvdOip4y+Zy7LdM9yesg24ts7V7jWzNRyXA24fjJftN9a8FqXpwAXHCFJC6bDqN/e9NpZbxGSHKLljIzDq0n674370eff9u2eACf5te9LHULGPfu7j/959nrHjvPnZPdzfQNicDInttVuniusmzY9vwP5G9mN6eGTPOKJcF8H9bHYuFM6D4cSEg0F3RoOhxjg/IdWwzv46VikOE9/vOFzsh4A8OJC7B+G7w7fMQ7Z7zPcDQnC+OGlm87fzYxAl1mPR9neT/Gls/hdspH1ngMEy36jqW4WIgBWb0jglpKTYZCFa2mTN1+rQkPBDVf2F4uEDk6znxFCl9uKBJofXNX/6zAaBTbwvfSXToY5v3NLhtSPdPjvV6urMUKTTJ0tj4qOr4EWhlVOj18PvDC4IE+fgPFG4R7mePHmiG76npw8fqq56pWmmETlR0lHbsmpY7LuJQJoQjwESNAdkg6ONC8fnK1hYTHRKHXmNSjKnCuzbzePvTAgmLTeUZ/hZvB/VWM4Nh4jzgpBOlMh3O8PgHD4mAZ/bpfQ4Dt/FcXnfbnEzgbj25557RcvlXE+fPbLUAE0kScc999zz7LO6GR7r0YOH1tpht0A4Jj9oUyR7Y5sEqwregnMg7Rz6wD5XLM8NRURkkHTVan5laZuTsxMtlhc6fecdBTRhjTpV+ZWCJLV+O+vZ+VYPZ2ORusslE904eQW7ZpwOdIGoMiE1p1px1+laGuvOONWw7/SpuNL9NFDqLdSizH5rqHY/VngcS2i4LCvdPZoo/eKntCb1+8PHeut9yJaZkslNrZa0RHFiciwmykcB3K2M1PO1Z+kNllCntTptutrUgL0wQ/La1tFuoe+e7X5skbmlFStgz1ggLHCaOVruDTaFIa5sQs6AEnRuCZ44T31nHB/a0OD0LKpcF3Wjk02lxaRVGqP+jKazEx2l+mIQJhpmmW6k+0omsdrZ2gojQoQfB04HyKreKLxg0V5cqPULNTRRT6nuqSyHD2+mjX2N80CAyi3pEtCSOU1opZvgcG2nOweZ8soFAqSBsiGRmKfcHD44XnR1jzXwQe0abbxeo7bVpo+1Yl5YybNbb2yDVpZrEt44stKTpwtD8nr/UPu3UmvgGgFT1VSblEpmoarVWlGeqB+VWidzDXlfFqsI0CiKTadmvaGnZWR2hQbBDV/kB1ZKHiWeslt3pTsHCvpEQqPpdKZ2vlZw2SlHmwnBTroYg17iqOFvbajAzVQHkZr5WouiUdFIw8TTEGemCyzSvVjmevP9Z3p4mevpptWMYpAKkVZfV5eVICN3o6H6IJNX5kqKjfbgb03H8idHKADqZHZqlbxUpA2nA9VNr8Vqob0x9g30zmaYXZMfoAfVq/bQgw90lEmfvXes4XitX/wPv6zJp+7qzX/5h/qf/td39NpcioeVlkxJrsVQKhTLS7tfQhg3hkSfW0+/X/vrn1NTX+m3/s5vqL58pvd+75uaP3yoWS7lcaUxa8jztaoqPQ47XeTMq0wrmgcr01VeWIUkro3KjaLrnv6z//Q39dVf/7KU1Fr96B09efxE7z9+aoE1a4oHNo+Ny1qBmKPkHIiOgMJHGgSZgM5kFjraUJGGSVutyrVVwMI4KVZzFQX8ktScJqru8j53ZeNJLJz5pxczkvK2AUYEgjQT5hS2ARDngo01W0+qmlzRRx68DtkaJAk7oDi1oBsaB3sDwSzvsYQ+jh37hO0b/Nl4GFbYAsePa97ZFL5iNxbsCbvX7Ts+5ix99H1u83a9KXmvpcpIe5q2E7yqXglC0VZl7S4Ep8DQ/S2iz6u77/zIpdprOAscl/0Cm83vvJeff5/H7lx33/HRz/E3610Jx4ZbYLbY8WfhGvH3o4NrhjAypuxL55czQ45MNZ2UWLlRxn65FxnKw/F5byTPOgOwhyP8C67HvSBoM1uM6LDRdVzKke82ygRO5xbx43oZK96XUxqDKvhgaKlgziUOXNsUcw7I3jSV1mWuqzpXV7tCMWvii1MW0E4pijTdc4RlnBBaQeAghUmiPQShsqFVhr366qt68+139dwnXtKzZ89sYF79znfNUWLj54HjhbeOMNT3v/99jacTrfONvI6muANLUcGDoUXB7OrS9JKYHHuToTkhHZ79dgLgbOw8YYQwB1mmYAhistAlCrt+r+FoYrpPwIRlRQNFSiKJ7HwNRwOZoKKIUgrTdOK70GjZOUw4SzToJJvETaL6jQgep41zLItC2WBgiBIIjzWnDCLj2ED87rrKOF3A9HivTA5uNKlLFgEOHxV4ySg1o8w48T28TqrLnJqtvgPXyt+YzJwnKU5uNnb2uRfv6+zkVFfnF67SRTKytx9H5rhy3N3nmQwgLIDRjOUmX1sncNqB4hSlaajVfGaOAf2VqGL8/jf+RJ7f6eBwLHSyvBZJfl+XZWOOWzRypa6cFyAyrUTMUDSQhRm71OYNryW+p6QvtD+IdOdgoj3f00/cjPXiTV+jvY10M5buZgomvTTwdPbwQoMLIEFq4lttIBK3pTo2pn6imhRCjWCY640G0c9ER7Fzlm+WJij7BhCVW1FGS7uILkTHxVccOCIh94bxsJ9tetR4Six4rovo1Vr5kD8nEqXez4HeyEPw+d2De8y1sglyjzZ1LaQdaPoZ1IXGgXSWU9Xm6fDaVN3Txo49Hg00sGpGSlrZP12UdWN/pGoT2GbA/UccscMwp6F1JE+igdRQ+Vchly+bwvTdgiDehgpWc1M4BtHyIE5SAt1KL06moqRqk+UmQRFSgo+GUwhxtzApC+bcRAMdRIlSrzIdpHEUGeG+jyamW7RazAzepo6o7EGlCMJxWTleqLBpNLso1fRPdLQKbB4RrIwhDue+Nu/mGiR7hoIUy1OlytDb0HK+VDc4VFr7Aq5JosLWiu1+9cZ0UliP2eK+imczwww3fagmrpSCXqL2mdfS8VgD4LCxa78i6odpTEbFYRFpL2vUe5lO816z6sqCH1KbRY13udHpcqknl05A8bSWLr1EqzDWVdgqyhKdeENDbkekdS+XOsp8jSGRMk/i2JAdUk1xFmoU+VqWnZbL3FqpDDOcJadVBrJBYEG6BzceFJ+UYjRaa5zP9RP3byiqlrr8zr/Vt7/xZ3r9zcrOKz4YmsBpn/TqIGJXdKkHXWoMFWxXIEG9pr70N37pS3rl3p76otGD3/nv9OTxpbrHUnElJcNITTgwSYdYlVbVRrOuVpyN1CrRVV0YSjcvS2V7qY4P9nTtcKpP/fbz+uqvf01XP3ikf/n1b+j//mff0PG1Y61MAwwtJ9caizWB42Jz2BwOt+biZKiI6reu0bPLS4WD1FrFzG1z9VXOTzUdDjWejJRGvTYLqq190Yy8bXMFQ9CzUhnIa8/mj/p8oAKkDhtebUvZceyhEhiC5YjFnFNVOLRrt355Zj1bwAkhuneVU+YYkcMErY5JJ2+dGBS3CZi2TsbuGT0rbMFOj3B3fP7O8Xc2h9958F6QSDMvH0FqzM5bxSYRfeA2fdLG2DqrMitNQ4jMD+vKnILtMXf75e67P/7MdztubmN2bvd+zo3v/fd58F4eDplzjhbH5Vj8jcIj7jljDRnb8Wbp+pHamG02he3vpNzyCk02yLofHoe9C76o7c9EpvCJIIF7Mtu668Jhn4PDRkHKNu0GR4rvtgdo23YPJZLj/Vyj/xFfgrHg2LzOD9+9nC9MVgCEeLZaaFXmWlKtHsJvI2PjnCX6pgZhFP29Eun/0FdVbjRE3ZZJ10if+MRnlMZD/c2//Xe03nT6sc/9rH7z139LCMq98qlXDPUhXbOhqieNDKKOwlrDjE2Ntg5XiqNeh5PbikMg7JHSGG4C4TDkrl5pFCpfrC2HCNxIBY8P6bjZaDKkrUqu6fhAZb5SBxrRbDRIPTO+Ht4E7U+4IAicihSlAyMvIiZGDpMS91VTWcNDzxwkB3/Sn4pKNHLX6/XC+k71NA+OOC+i9VpJMNIn7n9KF1Whsqk0m18YmyMlH9RAOK/k17kquTL9vo812buhr/z813R885Zef/MNE9XLF40++dJn9bNf/qpu3rmv73z3hxpRTlv11jtrfnUlBDMno6Hee+c9rRZzixjPTp/p5OSh3nzr21otL00Dw3R2aE2RxLp3954Z8s2SqKxQzaRDhDBwE2iASOT+2NYownk4wzhMwOvWbDQaaHPV6vTxO5bmIsX25OlDl66wxekrThJd5Qv5tFShX5xiKykmVYFGhiE9aaSsq3Q/lD6XdPrKfqKfvx7ppWSpm8FMr6SlprcOtRi3So4H0tkTnVxcKl5e0/Ifvq9BNdU0GOnZo/eM9Py7Ty/1pDrS42DguErd0u4PLTKoyKEJZWxNb11D1ZtdIeDTs87TKhxIYWZSFPEgVkFj4x6OAUbLOUIYndBk8yHhU9IO+RolbDYyDB1pLhAhJ4LppATgLrhedFbGD9ePvnFmuH1lTa7nhr0OEjgQLPRQ5bJXqqmm3sp6M27yTgfXblpKulhf6CiVJl2pDW11uC4cJTYweq/h8HqICtYOdaH5MRsGW208lGgZUfvGDWwGA4VZqKEKQxk2IFzrVv3A09pHOJO0FiR+tIpya67KpoPIKZyRickC9JpeGyqYhvKi1iJAyJj0/Iv9xoRovcRTOMzMuHhNq8Mk0ahpdDj2zYEZpvuqlpG0DgUc4l1tFOUUKrDpBVK5Ukv6fzpQP/CVvHigIFkqmF9J+cK1ZPIzI5r7USoVK1GPpZMzeReN/BNPxQ/PlW160+AJkkKrbqbkZKhVtZaPxhrE6g26RbHqs2cU1kuzwnSeruYrXS4aLcgQxqlmy16X61DvFY0WnlSOD/WkjfQ49zTrUgWTYz1bVDoqTzQcdsrCVimSEGqtwe26KLSHk00CxY+02rRa5XAgAuOggHKTyLyZrPTy7QO9fO+Gnjw5UReOtbFeeBCXVzpKRjq/3Oitp6Vef9To9XdqvfOg0JuPKvn7oc4uS438zMRPZ0VhekwTPxarAwGla9NCv/jJF9W3K43jSv4PX9fq2al+8LAQfPgfNdL73VCzKtGQxuVRoXM2hMm+8TVO60jLFq2gVOFK+tLxDb2Udfr1Lz+ne4eFfuJL0nf++3+oh//nN5R/70LLs06ny0DrcKzzolXU1oq9TtOUvl691vO5wmSkdR8pPbilJuhUBZ7JBPhxbLzGsMitBdAErbTVRv/1V/f1d/+b/0Dtq9/Qv3nayquf01UW6mBCmyyUmwl0PZNEIBhkq+deI02A5lRD4QVoZZoqpdtARbsbKiR7E17FvwBooi/Z0tKyaBql8pHAQQMpiTWYTBRlpNbRKepQBlJdFZpGoTWNStPIAABcMhxf5DsI0Cn7h5pgIrnsbRCVSUuygaN15ENkB4ly3E9zP2iDglwJaImR8XGGCEBJQXVWWVbVjusG8ox20nCQaTa7xHMxjiSpKTb9yg9MtNWgF+eNmWMFkIAjEiCa21HiH1OUbHwgsgGk6XEYqCjGMQO5wfko8lwRDhDXSHAIF2iXUbTrJsUGXcB1WaBacjgea//wSAcHhyZNs1qtdXl5JdD7k/OnahonwTPI0MhDtLM2PTcs3TQc2ndPrh2pDwNNDw5VK9BJkWvOWmt7086iPytZhX0yUlScGocUKojjGlPhllBRCA8KMV8I2wXdEcgyIVqN7hpj6/pDni8vlTelHlyda1as9fTynOoP42CzCRhaSjsda7PlJhA+kx2krlyPI7zANB1ZKwdDQOLUxAdpp0F+Mqd0IoSkWGnv6Ejnp08VT1IrsSb/y0WxwXAREHXrqlU4dcRuS6tYE1JARsdLAXXfdRhmT4NAB7LjtmIQl0gloo40BjUP1jlCNdLdRGpxZM1pDRWCPr+NHsyzhAaByqpH3yhXZdAjXW83PXCbJcTzFGO31Hg4sAlEXz1aUIynIzUtUgqNBulAcZRqs1xoaIJ2VKNEVsUGnN21laFBcHxoB8OSxpMF5QKlwnvmXBh8q7ZjHLdRB5OU8SDVx4Pr5Pyp2OO9VFdZh/hduao1oHWVjXj4HJeJzeTn33jWjMfu+GyMcTxQEnA+jamOgyihjgwBmD536D0xQzgGJHm+n55TSABRoQH5F+gb7AqNH5wv0kwUIh6ZeGmhiBQS4kODRD4ReN0paXzT2YKpGpFT2tC1dWgl80Fd6TAYO/MHNwuRuBqRRRkZj3YLZNSQXISBiRNh/c0or3XmxaouGEno/aSX6RXm9y46Q0mXY5muDjDvLtIzKsM2H/8xjoNxGLb3xdWi2ISysdxFWhbpbOcZr3GfYwJV2ra0pBJ7S+WUQa9Lc8YCxdnEjFhJS6AtXOyQrV4Rwnc4Ek3grHrpOWVtL1JkTWx53UW4rreJI57CgQnYMOimTjrC0o9cJyW0bn5RwKGe6ijgeJgRrqwddLUuXZUMlUc2uswjr7VxovQ9DCi/p+rMM820kKisLhUzHzCgbW2k6X5/pHy5VtEvbH6EydjkLzx6Dvq9onBPUYRR5A7uKnPYTDpDSBAWBPGpTbKS64mNw1R1I/n9QEF/aqlvbNU4HEnNUBEwYi+N2QXbUMMgld9ROBJZ7z82V/h/BFT0YKM6rGWcgkINwBRmFIJtEmpQFFqXcHgK1XEmbxqrXtfq17n8shME89nlRtNuWOn7AAAgAElEQVS9oWhNlPO+ys19Bch/1NZgHPNj6UrWBykQAjrKystet8bwFtdKcJA3C5OhmA4PdHX6QA28kmSgVQlPwleGzWMjHVcCUXuKhQ4j4yVCvN/M5zrQSjFWo5RV0NXrtaV++xZlahAOQDZ0s8YKlmuzCRRJGGOc9Ec6Vd2BHLOxZGqqtUYxlci5mh7dJ6QMXlA2vCHNK6XhVIu41byT5m2rwuy3U9pH94z0CTYbDaXWUJrAHF/mD3YCxAjdPdvEjS/oFK+Nt0pTZuQiirHa6EBBOLMqPAj5VMDtHqAa2yVshOvdeqRxrtnBLbnXgxwMcRuNQOILC+vMk/kAJeL9xqVCcwfhX0Iz1MB5HRI4cwPELIwcedi2XYcS4RwZgkEFOKnHbcPd3XlybIcpuTVrv+9OfPsmXtv9hz2xazNUjjeg68A1OQtke5mhDI6ywjt2xyTFlG9pTO61rZ3YnQGom+cQOON0sUIJqs3pQ+C21iChWIFMi+uWwB6w+w5GbTenOUeuG9K2cxrZ5Vw/Su4vqTP4xPyw/txrnZXuk5XARuF84cjwNxwSxt0oNKTGsCu4pnwerbIotpZCOIucB/bbzYGtI2cpSkeHscm23Ttdwm4r2wAKhjAtQY3JCpHmc/eNPZM1avdimx1y+5/bR3ndbP3uZrLn0BKlaNcWuY6HIxXrwiB7IKbTs3MNR3t6/8kjffrzr4gqn+F0rM984Qvqu0ovvPyCpsdHeu0v/7VVrqRDFPDMf7YvwmlicM9mJzaxOEFKsM1jg+8EQtn31jcuwkv2SLM5ETF0iZLY9fGJholWBeWrRBADIVVO/v7i/FIlytiha0AahZlu3rljKa+Tk6cqIJWDYhmq5aq7zFOG0LtV8WRhxaORojqV/FRFTo53bM4Kjs9yTYfsTuurlfExKESKRpnycmncDkryV4uVBsOxqdPmayrp/tyq3ki9HR7u6+bRbb3/8KEePn5oUPJqvdDecGzevGkesRsaDBnr7t3bWiyo7nEENRwaVZCAeYfL1dpOQfxjOena0qKMLT98jmcWPH+3Kr/xvlUMljXNemtDpcp8qYo2M8N9jceZlqsLm+j0xHMcBBAXnKdQYQnsuS21JEpiU6VXWORrZD23Wh17Q31+nOqVYajnxpGyzNO6QcW21+VqoeNRqmw0VPXuQsurE12FtcZZoeNNbAaYBrVPz1amzUTD4iFRpZgbG9NtoZUH0ChaSzxYssRVOE7Y1IphwpCYYY5dxV5FSxHKkEGQgOgd8sais8NsYXG4ASwODBNja44547ldKDgm/J2HW1y7Z/cZuCOUqS9wKLraCiVwMh7X6N9s9PLRgVIMYHGl6HKhNBorhqNBEb457K71CMvaToyAgc2tQGm31cZH6Xeb129Ck9BAAoEaQdJ6ZWstydTRjHjbeLhXZYUCfZOLXnJE1qBsyGqQbkBXkjZBZYkwIDn/WD2QIUracaJh0pqEBPdl6YNMpqKXHNWDEDLjaWQNrtnOgijX9clEo2xo849Itck31gIkJhgZTNR7oRq+lLsEf7BoFCwraS+UBpE1R/VNxAvHDrZCpy7OlGQj6Wim6vyZdLFQ+ayU93BtKcvxQSZvRB/CUH4bqb7KTVyxKegYV6uFFH+10vmyVdkVenC21vnakdlxJBdVqcYrNMyO9XB+oVlZatW7li3+stWtia9bN/d0e+9T+oPvvW7qv56fWcNkJDlQH183vlKP++6qa0ASCCghc0NgZp3cvenpl37+p/TdH7zNpWpVd1qulmprT4PhQCUfDiMtrnAuUDRGXVqqPSqOWw0ObwhdrXq9UgH6XEk//4Vb+uWffEX71zL903/+TdWLWuu81sVVrrQlxdFprlBP5kvNEk+ovo+SoepqrQoyNQHGqtBQrbI2l9q1JiDEL4/01Z/9cb355rv613/xmurG11vfW+rqyrQ79ahItaT9T5YYao+5B2lgLjY9lW29gmxo3RpoARNHoeZnKLTHIlggoCEVTjobqQ3scTAa6bUHSx3+Xz/Sa+8ubZ0ponAhUF2SUkeqwjWMtTXIutwGPTgBiCPapo4Tv+W/sDFT6tnD88udvWJ/IYXjBQRSHIDAD5vimTSOew2pDZr1QuxmdrvWJczpPnF6RnwHaDSbe4xKt4VC1D+4Ci47V6gn+AJ87gMO1TZV507/A4cJgIHPmJ9kVApHE7Dg13wUnH8npQJPmE2cbAKOD7aK2gXsknOvdnwr910McIn9Mn6POwbvI5tDWhOnjT2QEyX9bUKSoE0g7NxLKCJb8r67MdD1fGtvRpX8cLpnHGHOFbAFnUL2Pc5nZ0djUD6CLvkagUKab+ZSaejB+X1ETKdsQEUmx0e+pTOUi+baBP+2b8PB3fKiGAN8Cziko+FYRfJhiy5zfPm7NU1HXDWwMbAMTNeqOD9XUZVmq2hJxHrlfDk23+X21Q9Fpj/w0nGYri4X0sBp59BSoYag1/Y6vH5TZ0+f6cyf6V/94R/ot//L39ZoEuh0NtNob98EB4fDWyr7Xg/e/YHOHjzQsq0soiQ6JQ9MzhVYlP50XGCUxPICt1nh5XFioFhZMLLSQ052/2jfoRt9q/liZYM/DgMNJ2ONhlNLLRC9FZWL4IbToVRwcUwazzSIWAhcBw4W3mxfkfP0FMIf2d51Y/XzdxPsq00L6fCIqjDfGtPC22BQq8tcrb9n0Oa92/d0fnpiUTo2jiarfB5SOOWveb5Umg01HqYajI/MWcFhWa9BrDrjNg1QttMNdWWpzWKpfEnrGJdj39ub6JOffFGvfffbqhvP0mFs4ji1ZiioQttW4oEIzq/okWdugqFscJniNDECOJUAIFZcA3o0IGt46rdu3dHt23eFnMT7D35o1WGTLLH0Kdwvi7QsVHbKs0w6NwHx2J22iakyq1MShNY77RDivgdSRx8nIMxYaesrqUqDSC9WayUDKprYKOgNtxHpssHE5KO1QoCwTeRlIyP8RkGjjv569NyLQq1IcTChARNwJHCePOcsscGwz3cW1WPeuIbAGSkqX3pXObdb7MwAizZ2L3zgBAGzIxXgIlrGmbliEcbuees02WLdOlssWLN1wZZ3BKeHVgRRa/2wHhWV1o8uNKYVSVWaAChOzM1RKC+LzQFZFY0Z7ZSmkRjq2nNFDZS3NrVOO7dh2KLeVXp2znnGkYHvlVJNSC8qL1aQePBYLTVL+pzNEugfZxJUh6iZtWmGyKpGUqUZGIFvqeggpO1NbJVgbDyrYm58MDOiKOqHnVKcnNhxPPzJSG1BV3B4PL71XPGaVIGNF+kJOoy4SkFTtKLr/Ukn/y1YyJm8bGb2gtQowQsRu4eTFRIdl+omY+k4VwhavEjVnUYKkCxYspkm0uVcbVnpfDYzrZe+C5RFA1XrTrNZrsscBt+2Ciz0VYSp1lGm06awTfzdp7U43+eP93Q3LjVqrjSYSD/9yp6+8lM/pq9/09NfvPm6LupeG7+0xsL0kOzLWiuQppDkjetmj42L40wt3BPjxvk6aTy99t6Z/vQ7b4j2cuE4E0KjtCoaD0DXDAhTbrwVGhcnJggJjw3/CwRMi1z7k7Fu3jxW2sz1IoUoj97TD157oNPTRqsFbSRCnbcoZdGGyFODVlS51jlimLSSiN0aogKNdR5ulpqq1St3fA3TTD/5xZc0GkR644c/0GvfP1OdDNSHQz2/qNT5seZ+qAuv1TKRpUjMftNGIx7IZ1NMUksRMyfpDNAXteZnTzUaDdRZqxBfrQVyraoeG+4a4Ab7U33z9RM9Of9znT+r5e9RsV0o6GjaHquPcaDdw55JmYOuWbUrLPMt14g1uTXwrBXzYinI2bkmoBpwLnuzcnaM7cZh48GmzGImeLeNGbFIkH7Tg0JiY4tSdAQfoe0JpldojpfzgnivWSGcJ8vIsd85BIm/7JwpvmqHMDk+uSsgYQ9zjy0Kg8QO4AJ8sW2ZO9fGDw7N7tnsFF/IVdkBt/IGBDlZKgLOvmpMD9BwIbuWj9k3iPDbDAXtYlC8JtCkKIR7Si9Ans25w42linm1UpO7DAfnjSO2P51aEA+Pl/dGHkUE8IsRlUYY2wUSvNfGGec1DkS6Fk08LLTf+WaLIVw7WSBed04g64pRMmfRQufenFPOvd4KX5Oz5dhsZc8u0BF0Dh3jztyxxzZQ3mUeOFc+w3F318jz9t32kXA0mZgGCRdRG18i0Xg00Vd/+a/pz771mjZVo9V8YSTlyd6hynqlJAtM7+jg2jV9hnTT6tf0u//HP7F+ZHiyNqggRta3x0bdMAG+sdoSmYHkUITGkSEXDe+jbgsFlwtdWdVSbxMXbafT8zPduXNPBzTcKzsVRWmTcXZ1YZscKb0kibVZVyZzwCTC0SB6o0cbES05W5dz5eYGtuCpxsCxQEX29nOf0N/4m39Lx4fX9PWvf11vv/VDHRwOVZQrXVz21hzyC1/8vF79y7/QydNHVtYPCYyqvGpRmHNDXzWunc8AMw7HUxOgbKtad+/e1dHxoVb5RqBfl6fn5nAMBqmajYPuyyrX1XxmXjoO3Y7MxtrnxnEjM5q1btN7LLl9SmwlI4nvFhLPTBCembQhzbPo1zarNBpM7JrPzy40vzg1MvwS2YOi1ti6PsMx8y2FyRgaYkVEttU2Aea2VAqCkV6gqe/pVoKWTKNDT7oWejoIGg26xo0DbXHGN3RytZJOTpTFgY6P7hoRXX4DDqLJ3ljVJfkb6nIiZXFiUYjXV5baMJ2ELYmda+JacFJ2MxmOLz3PwhqHiqqSLShL6hXnyZwrh5BhpDCXjDjPOARcJ8dl4fDMWNtC2ZLEGV8M0i45sHOi3HuYa1xHaAbGPut3lnfPibiR6cgGCpJQE4juUanTxVpt6anZ3zMtmouCKiKi1V4DQ7aInCITWsQAXyHQR7UO50nU5OUWiXFeabrRnOrRvjeyOQrWcEfmpNvgYdSt+gL5DtsLGDqrVGIuUfXIHKuaVmEbmfo1ER6OLbwBes3Bq7p/446p6LPo6o2LHiE548FahJ4lpmgOIb1nbqbQICN5NY2giCxXZgB7CLx4T4teetSp6HJ1DzsNBmdWZVf0leK7NxTcuy5Rrh9LC1Lae2Olz/fy0wKVOTVXkMRiFU9zkwwIZktTpL682MiPEMUjzYyQa6hFHWrTtGpBq+NeizrWe/PKelCeUy4XxVpTYTZbazKs9Su3ruvLL93XGHGlpFS9eU9vvNGa4jZiX8weiLlIp3go0NO6AR01L9Rq1agLWkUDArYPK5K+dSp9/5//ucpFrfHeWLNNpWgwMueODedwPFWdd/IHY5VVo7bzHQpTF7ZWu+WVbk5Sferle6pj6ft/capvvfqGzvbZTaV5Lj2lP2AKNSKyFj2dyS5UerCs1CSemmhiCU8005abhdIs1hfv7+tr9yb60t3EKtPoAfmDb72rNx4u1FNokB3rgn6OxVQL39fDTaETKvuoOGSTI20yHMobDa0YpQChLUqTIujmV7p9farLK0RM4YM4YWMTyfWdorbNT0jDVaNZ4Sk479XEQ0F3m1e5oop14KgFrMvdxgWyAGrDa8w/fuDoQR3AaWTTRVcHBxyuZRRlhoCxXmzbhdsKJWGb9sJBIiVlmC3O0Tbzgf9hXCWcY+yCyQr0MmHntlZXwcUBW4vNTqF1hm1gQybFjQ4U6M/uwWaMR2cbP+fPFXk4n7jzGC28OdqiuArrrB9aIIHWIBpUTQefkc0cni+j4RxEHCnOj/UJJQQ7Blpk54wWa7sw22UOH2dn947Gv6DVBEqOrsD58xn2DDSJaHANJ+jmZOSOtf27OVNUjyexpWq9YW0BFsfCrmBTjGay3YegSPO3nOp1MiY1tpTqY7QDsWsgXpGBKfCpkA6isMfEe2nNBB+NoaLghGDAxITpjpEa2rUu4ed2mBp5IPzoJqHmjRZinmvdOjFqfofCwzXyWQAG7hfZAR68znv4sbHb7QMfzDwpXG5Q63ZCkebZsRiaTsPRWJ995fNWhTDeP1BF5USS6GC6p/mK4u1ak72pAj/Ri594yVCWzWqgyINRjkAbg8LgoZ7KhGCSQyzH4Afa2z/UdLrnNqI+0JOnjyzll8SZbty8a7o1VV3o7OxM+3sT4x3NZytLHRwf3dTN6zdsEtEexUM3xPi4vRmy3Y0zjJOR8N3kJFqHUwXpi0EBcYmHh/rsS1+08v7Xf/SG3g7e0be/+x0Vm4UOjvZ0994LWi3fU5GvdfrsqcqqMGcCbRCb3/KUpbSOaIwgCOdJa+cEJldL+POKY5C2QOezM62LtRlYWhMgoEfXmdbEBiMTzFytljZBEHTDI+danDYWBIlGbUik3hvhDdLb3nRsSJczGg61I81DFRQ3HYj18GhiDsBydWnOGK+jEA5JLh5R9Xdu95FdmHtEVAXpmVlKXpn+cixEK4028BDdFwQNpYF6DXWq49jTjx0d69N7I0XVWovNxvpA9Uls5OSr+ULXY+ng4EgjesihSQVd/t5Qg1msx2/P9HS2MnQKZAHUKypbzQsaTQIdY2QhCrmyUotDtmr04AwjFGPJoRtpyeXCMUbYKMuXm4eF57PNS29VczFiaGvZYxth4PTwYJxs4ez+zSz+uFOFcYx8m5dVQzTVK4KTwPFNMDXSyaZUjir9JLTKD7w10otNXzjoO6b2z5Pf0mjTGS0QWnSS4O5R9YgBcmeFnhZGFq4aqUhPBc6PaXrJSuapFqzgkxgnUCpqoiZXeg0yZyicwdVEab5WeUOrQVEUQU8v423Ua0sxkMYIjRhPxjqRF6MKT5NOcHUQPESTlhLp+ENfUeerzQJ1pBMvW+nKIV/MLbYS2kuYhLMiVZtC3rNe3mCosA7kg47MPHkXa/ncx9s0x8GOdArGIUx6ab9RkzYajIdKOl9eu9G6MCaFvD5QVfs6v6S59dwkUgjQ2nCgjUI9aws9wQEAgQ4iS6kHXaCBLnU4ln715X398v19+YmTOJltIr0xW+jb7z82HlTDRgVSDfehoVqpV4pDeXzf0lF6dqbLTeP4IMwdB3trFR+orDbavwbyN1RXL41H4fe0sqHChHZNbsNETgI6RAC/sKk0Qcz0hkufvfnwddVZpvNGOhjFOvPok1bq6PoNncwWWtSBNstaDWrvpIOrVgW2p6caqFK5KM1Rgg8FF/H+fqwvHkfaPHtPfjTSm++c6d0TKdu/rrmX6t3TpYLpnt6aL7QKAz1CoNWDSearKioVVW6l3kdHB2o3G9V5rgBnbBLq5r1M//Fv/XWdzZ/pf/4Hf6qmClQxfpQ+MZNBcnFUSEznheJBqijOBO+vLddq/V5ouLfstts1x1q0NJfLpn2AJtHOpkJlPnCti6zyOU6Mv0RGY7u6bf3weX5wlnjBnBYiLtCIGscLMeXQeEt4GdhtUl84E/RMtbIQc55c4EaBEPw780Hg8fAf52dVbwbrmmODndk5TCBDzsTsXEDQYmycQ6J4ld8tuulD47GCZFWbpdsPkAYwqRKXRsJJ4WHtqCynwudd4EdAyMlx9CgOHNJT5aYZZsF0EmuEYj7ODVWwtWvzBcAwTgfWroTCK5B0a82Fs0n7kK1sDgrxtHTi3hA4MgcqjrVzNnCIm405VOxnHnsJnUS2hUkWiIICdpWjgKAFh6IdzhfgS4AcwId2mPcTjGw/bv7Dotgob2urwPOKje2fXAePdZFb1sWSJs5VtWvZqYZT0W9jt3V2cc52DuhuH7A3bP8vjOgBt7w0KI0bSqXUenWi3//939eLn/q84sFYn335U3ry9MQgvfFwoouLS5t0bUPpdqRHj57o5OTM2qMEMVoLREmdRunIJO1pfd5YztlTk1cOFQoHmk6PbfH85m/8qn7v9/6pvkmvuasr7R0eKAoomU51MbsSCM3F+kyPN+dqm0B37iysdBnkK0QpuccLxbmIrbksqFF3AcJB81wmDtx4HLZA2XiqT778WaXZyNRxP/vZz+lrv/wrevT4ff2P/8Pf13qzUNNulAwSPXzyxHgeTZ1rtV7qz7/51MQR0wwZgVwe5ZA+FYWxbaRIJzDPQYAaBAyBpZHb7yLFWapqw5R0izodDAQ5kc2v64EogQORHFhbT7lrx4cmScA9QasFRXGOa47eVoAMjtVqtdB85Vpo4FzhOfMgj8zE4vns4pHSZKBs6DzqfFMb4ja/dAKbccYSbSyFx/iCCeAgBSHVELLNuKY6Bx4MzgHcWnL3OHBdp//8E6nliW8/f2jlw++/v9D5slRYhxqnqR7US23KlT7zuXua3NxTFbdGHO6o/P6Z53X5j1/X6cWVKrp6l41yIoaSbR2xs0Tq6eljmXRnRDBBIENmijyljMfQ01joh0HchCxOFInjR8TldEewZBZBGCfJmVEjL28XN0bAECKzZs7gMP7mQBo5fIcxudVjzhOLMt+oD6hAiYzP0mht2kEgS+SV4G7l+VyX60LX4lSHI/qhSefr0jhE1/dMmnOrvE16hk3et8a4iKUVazY8UFJXxeJ6JmL0cRQSc4zQv0IhAzHJvJfWeOpVb6hXu9XdwcPCMbP/ARBwnX2v+brUutwWRfStkD+gS/x0DJ8t0MEBpfGlCUeG8FdAvLgvaJ3hWH8aE9fKO/RU7+0pfeG+1KfS907UfOs9hW+M1aLaG7i2Ll7bKGpCBUuE4Fp180SortBfDkTt7PSJjmLEV28pyHLVq1adv5C6S0WZL49Nt/MULVsr6fbC1NZbkFDBx0jMtaokWgkhgXDSJJq3ld6dV1qxT8eBDoax9uFE1rVGVPb0FzoaEpRcafng3KQF3slD/cmPziwV1aUOiYPGkjK32to4Wlng2YZPax/QBiQdWB8YesimpDYLxjTzzc42m6Wu7d+wDvMgUlS9Vhs6s/kWcMEPGSWhhn6gg/1M49DTI2uRA3iDkCuVkwRZsTY0mSb0vqpVNjiLsP58zZq5Jm2r28lEL37xFf3qLx3p9dfn+p3f+SNDlOuMtk7YgE75+RO9fd7rYnOm843UHKZ6nC90Bv8qHRpi9Z7pu8W6Mj2iUKMgMb5JNd1TQUHk6YXiqtEUVDCLdDyN9Nynj/SFv/0Vzd79jn7nH71m85KqU0OHMJI7ocO+MwmMCjS0XWrtV8qKTsE0U9T6yj0KgBzHBEcDZwc7icfB9OWHzAikBg/OVBwrA0sjILbeiZ6WoKzmLjlQmjGiCs5ItKKJNd/gUnckewydcUvckFX0shzEDgXDoc/YBdPlQZGcv/PgnIxj48rbjZJoy+3DzxjChDfFGW2vwY5lfuTWcSOItvSYqwekVJ/ramtXus8+sMvcMZ4EUxyDazD0HYzA+iLT+yzQNRBu1K0pHKAX5Wym04szcwzTKNGdO3cMPJhvVjq7ON+iZB+mv8YeSbzW9io6JhgNAVuCKKWlnZ1Dg3UE6edBcM31cV5Fj6O2dYDiyOQ4cEpxsrgWeM1rWrDBl/WceC6HYT1BR6l6hFXhlrlxtLHpiblLo4ucL64sPQjSSzjI6ML1QmE8CHrlCMvaOaHdx21y52h7AWjSNnvD+bBn8rM7d97zAZmVcWUqMajG/LdmsanS4ViPHj220kY8T/7uoiAgRiJVJ3zmXHV3w7hxoBm7E+PLual4cDhLoD0QLZl86C2pB31KFFJlQvkn0TRwfuU0HThRHCGeGVzsAgNo2XeiAwsVIHS7Hm4cgw0PLSWchB3K5G5IbOdSFbm1DKH0Hv1oIu/OS5VvQC+c0vl4AnyLfgNLBw5BYkb5+PBAbVWYF0+JolUcbdMkiF9xnjbYqG074R6HnnmOuO4WhYM7HeqxE7t0vec4Tzx+3sfYccO4HrxdJgYRKN417+M9wIk8V5zT9r38jR/ex2tuXEm7eFYZh/NhzkMPfD+w3mlxQCdnSOWuSSPfvXMczPvHMGw3VrunxvNxqSxq+6i82YvnSouZssW5xptSwzqVF0x1FU/1FnC1Iq0hyw8StLe17NYCd8+DWs3YVeYVpDgQGKIyLAiV0c6EiA11VWQASKtZhOecpQ7nnupHttrWaHiWxuO9uFLOnXIQNedv82db9cC94tpsszfj4qI/e992MfFvxpex4MG18+D13f3ZvZ/5wvwn3UQlZRrQE27HlQhFuxqQoqJqrfoI5KnxMBK+WqI7dMWIiOhvti2VNWQWEVKQGdanBxpJGwffWq+UIIFebC08llUlsrq8r0d6gOa3IJOmeixrEspshlxM3OX4TASengraMnA+oAYWFTsOGq0ZOJ4hAaQ2TMDWapOVR52KiHQWLMhWeXKmcjBTM7rQfHSmYjCThgv12ZXWOpXiibpoYBydpd9pA48KcjnySxbVQkr1lQSZEi9WWJXyG/qZLORVz5QqsAIAvy+koFRgFYDkX0sFHWKtoY0tjgTl/QgkBqTGJa0a6cI/1DK9rmIwVpUkRvIc+o0OlOsaZe31NW0aT3U2UT1CrNMFdeBbgw1n0asmMmZu0kKD1EeBk4NtpAch1YoMh9u0LH2Ac17RIqZQUs4U5DMN1Gma4MSW2qxWNreogEXhIkMsloIMHBWrmCw1ReJkM1dQSaMwVYI8Rt5T6KekCdCQ1LBLlPWZpT/7Ta/MHyiNB0pZNcvCxu4oWug4LVAp3layxlpBvGe+tI2eVAfqj55TfTjWVdJqHuSq4Q1hv0vpKuhVUBkcw0ALFCAfT5qT9jxNrbjqNPFD7UeJhjg1+Vp1t5AOO130T22d0ey0Bp3/iI0ye4aemm1mpHpzBTHoOXPQNWGX/6GGEnuV2SC339l6NI9pq4eEs7Jbn6xx5iypGYsQ3Lv/yjrevmSoCgg9PEiblKS9CJTY0JnioLsfEXvc2UG+AwSe7zRnabuh7+zCzqnZ/f7veobWYccirPehBrg2U4wPZoox232Wc/7oGHIuH9izrX3ivTvbxT5I8VOD09BSlep0nrgfVjGJPd+hX2D+lUtf8T3YPn5S0CRzFhCjrZ1kA/uQIV3M89x+etpQ9YTRlyYAACAASURBVFTQEnzV9kMrY3C3D39wV7lG92OMUhS9q9qq49g74S1ZJqBxJO/d9XGtPHbjv7t2HGM0sYzHasU/Ti+OVBstfnB48E1wcPkxm84mvD2W7QX2m3NU+b7dY/edu9+DX/uP/ou/t1gBcR+q9ykvX6kpCxNge/yj1/TWd/6NTk7neuG5u6rrja4WZ/KTXnm3VuVXunb7ht54/fs6P7vS/OmpomysMsejC1Tmue7du6NNCZ9AKtdXunE01SCJtFxv9GM/+dMWxTx6+Fg//P731BQrDZNeIQ5HU2t+cSW/Q60YKdqJ7r3y45pcv6ary0e6ePqWcSxwqiLRDbnXT//cVw2hevHlT6puKyMycy1xOla+Io2wp7/1n/xXysZHOrp50879lR//vIZhqP/n9/6J3v/Bt3X+/lsi0PzEJ14yRCAYTfQzX/01HZEmDH2dnTyxCNMraw0UK6LDNo1O1Zt8wJoqQ8/lhofDRMNhpCll1xsaYJKe8vS1X/ia5leXJipZNIV57JZigRxIJWGEcKZnPAGLhlo4JY01wETrg1x9De8kpFlwrzKfO10LJBvAYqrCJAMslcFkqgeG1lzN5jZRIeXPZqeWVm16+DChoYIgRmnCRELkstFoEKss1toUuY11jB5gPFQajo0cnPmV7t8aaNoc2sZPuXWvjc6WZ3q6yfVg3em9hRQ0J/riy9d178aBorGvwc2RTttzje8dK5x1ah5c6uky0MnK0yalVchceU1kEKqoE5UeHB76fjnS6oB+fUGvGM2ivtXLQ+km3ez7Vudlr0vqjEI3jzxE54BmLO5wRHaLUHlly4Gg9J3NuzVRtdaiIdAXWzg4WRiHrSNlC8gcOT5vSWzjcoHuhGGjzkM7xVNLQ2RQhiBQDDJHU2LgZnhaXqJ1Xqmq2fy5P5QGhyr6WFeoQzdIB1XmZBadrxIZjxqeFK1eqIaiOTLRJ21JNkoIHloQKVR34UkAwYN8gsAwbZ2GCMRcqk9IJ9W2QbBp+hqF9P2NNJ1OKBhRXS6VRK018p0OI/k0V018BTczabpWfK9Te2Oj+sZS5c1C/Y21oufvK7r2ogbhkcJkaPwWb++W6uldJaONKvTKzpaKNoQqnWqv02yVK4wPlZZLBbSzt3r/XqNgT+0sUDDLpMeJljoxZW1/iXr3HRXnONGF6nxuRRlhVavIV2qbUoMMbSpfT/NOP9pM9c3FSO/WF1r5ubxurVt9q08Hrb60J71wzddz92Ndrk603PQ63jtQdeLprbcX+vba1//+3oX+PEeHKlSKyhvzhf6CKcUroTZVq24w1qrydVF0dt+WbaccZ9YPta5yQ6pXAVreh0r7I4X/H13vGWtJfp75PZXrxHtu7DTd092TOYGiyKEoSiRFKq9k78LYXWFhG9BnG4ZtwDCgD/7k9ScDtmHAKwj2Omix1q4gaqnEXQXKYtKIUZw8w+mZ6dw3nhwql/F765yZlqCtmdv33nPr1Knw/7//Nzzv8yxztdOR+vVK7TJWOenJ23aUR6EmlCqKUvuupyd3B/LyhVarQqcwNdNIQJwPLsvxNI77OpWru5OJbnY9TVa4E1KnXukjO7UunUv0n/33/0C/9Ksf0+jluf7spdd0D1xP70DlLNGFKtVFhILLSIerVODojueubh5XOp0jJt3iSpVSNkaKyY0UR31zrPPAU+k7JpIc5bmCum/jDQZ6Ryt97IXrevzCdTnvr/Sd33tN331nJkSPjUXHp9BG4Jw07RdOobxqy3Vi5U6gsArtXiDcjeYdoWxFVwc1GMpr68wUCyoLNo0FpR8ah1dEdsL1NJzOrGuWZRr6DMDhNI2QKSboNt1OQM/ME6eBFrjMcQhfjc3PteYLGjAohFPWZaaT2TWgNSkMcDk045Sulb8p+/M3cgENSQcBL9Q6nrHJN+Us4AAIWlcmbWO9nJUjDwfcen4tHWXrAU0VfGbc8tTN4c4KGqoVKACBJbDwR2RRQl3suDrot7Tfb+tgq6sLgy1d3N7VXrevXhjp4u62Br220cewUpW+p3BrS+Ggr9bWtmo31Xw8VAz+J50bT1+vE6jvSVvYHaeQF9CTTPYG1u0muUAmvHFAArk+HfJknzhrMm2NHp5VdijjkX4wmZPGEsNRZW6J55lcEc6434rsfa3ulmXIme4nycKymeviqWW1ydiOkqXuDk91fzKy+4ljjL0Gj0UCg2dXZYW8plbaYLJISLAHyZyitOQMZXNYIThD7CTOExgynE6qGJQOGamcL2z/PsJz//Gv/qp5XcOzY732yvf19huv6ez4SHWeGK3Aq997SadHd0QWgKxz1OmZwfiRT7yoS609vfijHxNp9n83n2p6emrOGB/Y7fX05JNP6pCWYNLSPSQ8urp154EuX/+IfuLTnzMH6/UffNsmOzeQ1ljXmdhgbGrKpaHlB4Ndffonf8rq8X/5lZXeOz0yjiZArXAdGf8OeJSq1CuvvKKcNDYsxoOepuOF2v0d/fTP/KJ63YGycq7RcKJ/+Cv/WC+/+gP95h99WQ9uv2eO4u7BgWaTke7fRYql1PTkWFcuHcjVQHdvvWqTrqx8i2KXq1yRH6nValo9SZtSDsRj5+GRGcJjB7S+s70j2jDJsr3++quWFoVSgM69h71YoofNZgOATNG6HAcovAlmmuwTQ48HDFibY/AF/gxHnMlLloxjtAB1Z67AR6VpwxWU5WTCCnvuAOMRVGZfSgI2WEzcEIA8TlJoWUkWW5wqOKd22pHOh7Wi5UwPFp4elEu1o0rn8m0dnq50Z1grdTPVYV8fu9DT1X7XFuHCWcjvu+o/sif//I5Ojo8UZUu5ZS43ge/F1W63qzRAgoLOkUIBKu5mOMkmQSAodeVaRgksFcBkgbMxThWyADSwNjgi2u6dh7JE3C+uk/vMz9wz2O7JCuA82LWvM1FMJhYhXvu7tg9eJxq1YzHZsOsY2iYjmDIhOQZZw6rWGNmcRWVdbZSjZlWhO+suEyIfN2iiw4aeozE+RIJk8cHMWMstYGuj1Gkc7HKNwcL4I9cA6Rxj0KJer9GBM5NFnd46pMhANqB3DAgYKeaL3T9An2FLrY6vVjswokrFZFAAXJNTWVqpFikDIwBChuTa4yrbeyq9A3kZ2nAtzWtKS+fUux5J976oqjyzqJFoHUHkOksNR0cb8tRPFdSu2iyA1qVYaw542F1o5aW64F2V2kPNk5Ha9UwVWZkyUlg37cb3CY7cnlZ+R+O0pfeOjvSDk0S3wlRnvY6ezwHUB0bIeTEOdb3V1tX9bSvnO7GnH54Ndac+0rfvDfXyfK7To0yrXqZxhTM50LKYGpnvZuywuDJ+kHZI81yDjqPZkrLmoqF4aCMvVcmLPc1WM4V9xmQqXyvtbM310ee3tKqmuvDoZX3tG2/peLRlPFxkqFnUAXGPoRMIO8rDRG4iOahLw1Xm0jW6UrJK1Y3o0O1peTpXB+3Hrb4e2w70y598Sm3NFPzgWH/5717VW4cT3btzJNPPJkNHq30d6jhp5EFuzCbKa9fEiaeqtEKehnIrHcSltIVYuHWLUULOLOijrZ55hC8OEN13Qp1mU4WV9Ma9mb726i3V3g90/2ghr9Wzsge2jzlDwEIDDpxf/J44pZX9bSmFQ4wOKXNymr+TxTF7RvDncgxGM/O1qTyQHaLCxsZ85piGxVt3p9lc4G/rkhXzZHMulgViMlDBIDtG6GvcZ80BOR6ZWC4U2oDNnLfXrUuP9elDYPrDloJ9mq3JSjN++MKl4m+bL7JAzEbiHjY79tpGGTbVc6w8jxhsu9dtRIej0KgFON4gjqyTDLwVeEwgMUmaNh3lOImzuWXJ6KD2wCwhhotWJGoEi5mGear9rW3jQ6TKQdzC2mXdj0a42YCgN+e2OW++b7aHf374Ne4XX4wVGy/rrD3PxOZQjgxO85nYWwPuG2Si6ZLDXuAMcZ0PH4dj8Zmb58HxNp+1+b45D/BMuPLYV47De9mw09yzFP4nBjLbmgLCMGVZM8dD1k9TRijkP3jwQAdXHhPcRpeuParrTz2l05ND3fjhW/rr739XyWKh8uhIZ6dHyixz5KifJJrOZvrq7bt671vf1Sd+6dManZwqWcJovDJyQQY2G+UxCieQQ8KJghbQuYuPWinhz/7869YVNRve1vHtO9p/5IIqpDHmU+tyoPTXpCQZXJEGW7t2cy9euKLbb70hMFSrJNf2Vs867RAIfu655/Stb71kD4OImoGOs/S5z35BFy89qi/9/pf1n/+X/5V1ZuRJrm+99G1lTq5HHrus11+6aaXBAQv2aqblPNWOH+j/+vX/xaK7JEFmpKtVujSl8CUpyBaguQa5z4PCaeLh4ShtnJ8wDEwRud/fMVkGHDpmOA8PxmX23zxwXuO9/M6A4CGji9OUAXnQZEnQFWrezxQHeGfP2iYji2aTduQ7kxHAKecVRrSSw4PVAJ83ToMf8jqOVDOwcTQBOJLVAseU061ixo3AKhd17HPdjq5GnrbToVrbA82zQCM5WhYdnZWpsmip7W5H3ThSF8DpfGwZHf8gNmmUeNeXLvfVbY9NxmTQ8tR3csMDwKlU0UaLgxZ68udMOmOykF/Rk+Ko73vqoYTtUGMOVdboocg6D1uk85ERKZuooXhoYnFPucebCW6Ta228+AyMKWVAMCX8zkb6+O/emtc5BjV7jmvsuBwEB29tIN1uV1WRmiDqECdpMlOgQn7DkEDyrOGYsqi5ARXjyGw+F2ZpOw+TpQFYjuJ9La+o1Yo9qmI2LjhNK3MZyStA9OY8fJ4jOkiwmW9KkJYSbz6DiIorqWiecGqtAEImSAq46riQs44MpNweUz/BFaQYm9k4KuJUvrutwkewOrMup7yKNck9BVFLEaUcJzaGYfjQun6oZHzWyPfAvLxYaRWmajmhBpWrQaetDl2SrbbAJvVxul8ulF2o5Oy15Br7OG/0pVWseRJolvl6bZjor0+HOql8zZZzdQPparut666jvVlmZfUVBK51bSXNo8q3TqyVi9PT1qRydHe4kls4ltkgM+coUt+LVXozI0EECdAErLXhYxAmRyomSxZyPc65YxkGoniaUbb6vYZ4MeV+ceNXeuRaT//wP/mcqmCm/qc+r8H/+Tv6jf/1XbkxY9aRF8RaFrVOEiR/Qo1zove+VnmqVZFoFUpVCJWEo2Q+s5rZecfVxasXde78QPOTG3r/3VfkTidyc1q5fU1injO8ZoUSspqwoTue3p2mqpcTjSDKpOyPVw5oET4aGvDM8W40G+cLSp/wkTnWedlEBDgwlabZwrjQ6lVi0j/5aaXTM8mPI0U751Qtj5rxRRy/nlM2oG2WrJ1BnBVgEJXTdJ/lLHGV8QDBxwdhMtkbIByWwTVlBzrKmAuwyTP9sYaA1NYOjlV2GjxRs7Y3Dpdb+ao87EDjJNFJx/PZdInZKa5tAudJcMKJ06jxAeyEshJO1rqk9YE9WTs8m+vbfMcWbGw+VQPOmw+194OJM8kcToi1rgm2bGGvKx2PZhaIsy/EvQ6QggR9TRzFJrOZ53PDuOFg2bxDrgwmcVfa6W9btzgO+XI2azKVRWY6gXjRo8lc5/rbVgqlEYhuPJwMskdoqP7tDXu3uV6+b/bYvMb+dq4PwRd4bePk8DPH2OyHUwT1gr3+gcNigBhLerBOsQ6yH2ua2dl1uZB1Df4nNv622dhncz7teN3ktcZ+MU5wfpm/hslaY1ehUeBiSBoQoOO8QR2CXM+5nYHO7+3Lh9TqwpWrBmq+e3xmLY5Rd0s/+unP6NozzxqQ7Oz+fY3Phnr/xjt6nQ6ydKZOjGFf6fDeG/riv75pbdGL6URb3a4KMBmGX3P11ltvWcdZgX5Vlmkn7uiX/sN/rFt3zjQar7TKFtrpdNTeO69PfOrTms3GeufNN1SmgIwz5XUmJCU67W1LCZOWhuckSTJLvbe6PesIW4zGOjo9sW43cFAMJGv3rmo9+6Mf1Rd++uf1xd/9Az12/Ql9+6VvG45j5+bAhPg++4W/r3fffEP379xQW6UW46HdyP2tnmajU0X9vt38OADnw8AP9Pmf+QXdvH3PgNKLszvmHGVrcBkPlq4lHjQOC/EQJTkWOdcNLRVIuY6lnxQttP8MJlskSRkSIZGqsHlPZmhqDg+vW427wQbaAMEThiSPgcPnbgYK39mf19lwiMAwNWniZrDi2bOleWJ8P7wHD5uBtCFrJKNh67UPRhIHxFcEO3hdqFcXImJfpmPDqBwtMk2nZ3SX68rutq4PQnXrVN2dbbl+Kvh61PVUT8c6nY60X86UHh5p0G/r/K6nxX6teVVqMZpoNZ+pqHyJziwzKOCnEaQsrFZtCV1EclUZwJcFklvmFu4H7f1MZRYBMCZMJu4HRg5wJFEq95fXGCdsZIHMS2LSEmAzkQyA+WHWz3b8W/9w3x6ODs2IYEXWWIIlExXpBNfRElB6VphcCR1xNF1DuGoZMSbrOkVvHCj4+7QFR4wH8yKNUZmGCJ455qEXwdPccIXwVNmf6haZOMCrWF9KboYxpNwAnQeioTDs8zxJXTuO4e9weHid5R2DHuE8gFd0t6xcUc9jFQHBj6usyzER6s3UunVLzsVE8TZ9k11FTkteEIpimsb3pOFUdQJ+AnHvjmoNTb4IrjFA8a7TMmd6ngBETsyBxMGLFpQ4K/lbjDkpOrcnnZWa3BtpJ9/XadLRadjVv335e7qbe/rhDC4i6VwgferCQNcpWR8PdbdfK6kaLqaFSydpZqWsB/OFZo50vuMq9TydpKV6cU/xblcJMkwkU6A6gT9uY+BRClhjKrnXTas5jQGeEcFSgnAD7j0ud6Qiq9UN9rW0gIEupJb88KLkJ6rfnuh737ltuDUyobbge5FWRVNaTkJfpyucMlcBpSXIdi2ITNVzQp1vh9qvpafO72ru17rz4LbuPpgr11JxQYcR2LpQy6xjci1MZFriS7JHBFJFrSWtlL1dlS4ZK099srU4ILC+51MbFx5yOCywYE6NONF6xVQDgMaK+Q2oF6ZomgRGSa4i6ssJO5oVyAOxeDXiqa4x0uN4Ngrz2HOjazA4AZYSRDvSWKUiT+paIw/0LTgR+Oos1r7xlAHa5kw8ryGWtWdk+m9N+YhqAy30G7JHw0CtJ+rGQWHublieNgssi+bmeTPVcWQ5DlgzMLSUngDm4mCRmWjCmb9lFNa/cpzmWB9mlDZ2Z/MZTcYDzFQDGcAwffA+7JNbKa1w+ktVY5QqKLO71uBj+F6anDbY0tBX1EGGrNXYpLLQ0dnQKgUEYCZHFnnqdnuSaSRmmq7uCDmUFrofsLGjJWolKZxFut4/PJ8P7OhDWFvz8P7uy//g1Y0zwz3GceP4vGZrEPaWtY7EAFx0qE3AVr/G7G7uBe/dBPmbZ8WxeI33bj6DZ8rfN/tQ9SFLBQO5QV6gibAxWZsfgENM9h/zb92HFbCM0KReOq229gahlrO5RocP5JPNQCiXkySy5kPHo5Ho0to7/4hhGx659rw6UaDx2QP9/r/5V/rWN/9MqlNDoJfuQlXOZEBPCn02Twu6Bkib1rWOjk/ViwJNl4miuK+sdHXpyuOqvIE+unfBgLLF4oHeevttuUFLjz19RU89/ayA0rz01a/q5e9+R2HQ1tb2nnZ2D2xCxe2u6NYJvKYrgjb0jFZNr8moUC/GQUB5HUbya9cf19e+8U1rMZwvxnrltddFl9pnPvvj+sgzT1mprN3p6umPPG8cIt976ZvK88RUxpFBSculga6pY27vnlN/a6B2f6D3b33TqBW4TgYaD8UG3Pph8ToPjwlxePhAAbxT1jnTODZN+aFZyBlZ7M/gwPHhefA+fsdQNCBzSCTXnQUGQlwPChiem9yyfTdngIwBURvckHTzWYjlNgtjzWRr23XTVXf7/i2tFks7dwaw1fqxDtT76eSD48icMQCYzWCEFHPZqbV1aVvT5FR+y1M+TjWfLnRwYVfXdtq63s7VzVdqVdvqtgHbhqoXSy2jROEWQmo7GuSO1Jlr0PN1eX+gRS3dxLmscIg9OVUqL+w12Qw6BnNXZAXoFnJgLDanopCP8oh1XjTZHuvKtQgHM4kh5t6S5m0cGSJZ7gmRDaVGu/eUCphKlCqxi+zMRF6DTTezv7mXm99YhuANcYzXhLJZE8HAxdZERQQl5nitMU+UElhc6LKkv4fMHpxB3HLeG9RNDZ1j4nfRJk5UDfkoa0ZZu+ZocUxguDx6K/lZvrZZeMmEAE7mDcZ9st4Xy0kgRoUHWRuus99pazgcC/wdcK8u4qhgcNJcx2cTK/1UKdp0nrwefBKBwu1czkWponS33JYWntQBdU3H5DnFrCLZbS0PX1d0/8T03WBcRuoIpAFlwCXQRCdQG+Zxo7BYmVPuRp4iGLy7LcMVFMEDjVZH2ncBuHkqFr7GRai/eO2uvnFjquWgpatXH9PjcrVbzHW+GOujj+wZIPfdYmyM6zjAuU/irLZy1rLKdHcpLX3p3HmydL7KB4mczFW3jxh5roQuMuu4bDpPeeKUdy0QxYEi2mXYhVuKy7bC+WK92LDgwEmUKXJbWixnpg3pO11975Vj/df/zW8YaSMj6+79So8/eqCMxhfDdRQqzGmGjdrRzPG19DryRdk6k1smCopM1zrberbX1X610HF+X9OipZNZLZKAd6aBgjzVI/uMn0Rn00DTtJQft9WJOhonmVZwcDEGWx2pNVAcpupHjvZaDZ+ZQyaKoAJNr8ryrRZ9Ny4SrnmDAWKMuuipeSxCjbwIJX40w/J6YXhW9EENy8JDYICtbREzh9IYXbEMdI7Fws9CyRglywhhcZY1JRmzcZTIrBzDmTSZGAaxBUc2W5p1hznCXOI/nBorx9HtYEkIiJqbbJR1mm7qefjvm4V2nTbB/rLxujm06yCLYIjshHH6WQqq2cfGCO/Z7Gfv/rv/2TgCrBG2NR9ln8Xv9nfmqwPPU+MwUi6LwAuZYfKV5aXSJeL2He30erYuQp8zXyysREzZeCfqmWoG6yXQBVMUKLj3Tea13+1ZQmTQbluAXdNd7jfjnGzd5jzxDbgPfOecN69vHCZ+//dt/I218YNrXe/I6xyTtxLIUk1pAtrm+RLAc23sw3Nvnn3zcHCW8F/Y+PvD28O/J1lqzWf2Oet9N447z5BgsgQOEvh65OBAu/2+ytVKs9Ohzk5PdPu1Q3Oo0Nb0u5AVgoRHdZvuMs8xiYDlItH2YNda8QHVLQqAaqE629smEZJ5mfIqVxQDiGy65rLlSvNZ09WA1AJpXrblDIVi18Bm43miRVZYac6jRR1Nzilih44m80Q7kPX43FzHUoxxqyWwQjgjPKh2h+zS0iYU42YyG8p1IuFEsfiPx2N7MBw3dgGeYxxgcmjKZhyXBTFPAZMFBgzfSQdqRV05gHHpfom65IQEbToio36rrcxFFw/sSG06e3TnHZzb03Q6sfIhjgZeKt1NPHBWZqIlfnYpdxmvQql0VRjHBOSWlNnIkJh2DuUYgHws6rwfZ8c0eVhbKZc1A5T7aUy19l5oCDbiqg1eib9zHxicG++bQcq9a0E2CIAtB3sQqq4CZSkg2VgrJzMKCFhVWcTBEfB8G+8dXhhS3wCaUT4rNU5TjWJPyzhUlvomLlsWidq+tB876hRztWEA14qkkjzkI2YjzVqJ/K0t5W1AvhkXY0aMtlXEj+FlgBSPRYPoCd2yoEJw1HioVXulSi80/a3chcEdZ1nqAYZEPsDwBzgCTXqGTC/31Az9OnLEcWKCGlMwmR+MA/doHdlhsDfOqmUR1lHiw5OQ+7z53QyHGbYmbY8B4W9NBEomq3GozCkg3UunlQKVhSOrKGKoed5kszBIdrYYTECpoMkbh9ecMlJARLp+kyVCjkLQUtjSxlU2SA0yUiYDAUwZh57nThcshgUAunUeNiU6WNUptIGrbYxe40ByT3j+tdfMaRYsI540xnm6T2iSS6Q2AOGF8nqkIEDeIxaclaFS1fGJinkuv3RtDtNdVyGOargyDGCtOgVU6ppRM9kKnFr6isnmeo6mdEqGbanaNR0cOgKnWaQ0aivspzo3z3RtlUjpRP16rEGnVDve0ski1RnCsGjI0VKdLk30FomErAIWXxiIeF6npmcYVFI3z7VdR9ZxTvYPFzWoWvY8uTeA93G2+dr8PALLSLZztVKnnqoVwBsl3b43VtzZkdNt0iO47mEYa56HarW6unfvzDqRGWsG5LVFGfHsRlJqkafWyRZ6hdw0VShUERi3tfpBrS7ludlceQ8uoEBk8f2gbfQWnXqurSrWfHomt91XtSqslCcvglLRAPJ2vabIPrTSNn+B3BAcXOZkWhB5gxMii0M2lOzuuoW+cXAp2cOqTvu6NIfGIW+4nliMadzZagG6tuJaMzLteE32loYeawhDiJhghSwbi6JlQCvlHtLJjpZJ2XCSuZ6Voekqsy5rSkZVaTxIzEcWBeZPYyv4HdFcLJ5nxyYi4W9szHZrgrBu2yZHxJxlzD+8KLOvdYwa0R/zi7Jik5VlpjUL/ofvZ9lu5pB9jP1jdsIW9HWA+1AAxr7N14cZb7MFm3K+65huIftQHeCa4O/LkYliXaBw3O3JDdBLpaWOrk/gCYDxm4YPH2mojU+2xme5cKi5vlpRqFZYajw/trketCIjGsWhYIPSoOR+r7cPz7c5783rfOdvD28b+7j5zt9Yhwi+eQ3bgsPTCsmGNfeGe88Xz5d9LdhfO1WbY/N+/rZ5Vpvjbj6f7/ydjZ/hJGQ95H1sRdJ0JfJ7GLjWzIGOaQywO0/lrxbyskxdp7SEkeOhX9tI6Pj9fl/XH3nEDnzz5k31Wj2V/YEZ8PHpmTkg3a0d0ZK/O2jrx1/8MU1PDk0t/MZbb9jrWTIz/AMWn9scxW1LgyZFaQK1sdtHQVW109LWzjkdno6U5Ila3Vi9Tku78RV98sVPae/SZT397EcUh3B9VPr+7eu44wAAIABJREFUX35Tx627gvfo+vXr2trZsno1BJApXjCGV7m2ds4bfgDP+t13320WeRy8iMku/eCVl02l/Quf/1mNRhPLnh0e3tdkdKonn3xcf/R7X9YLz31EP/+zv6y6TPWbx6d6/8ab2u5iaAsNJzPLjjz17HP62Z/5Rf3hH/6hvvR7v6vFbGjnZrXtNdCbAbB5cPbgLQqCdRtdMyYF3W9ZQwvg1VoucRIqe5g4Ojg5vI/vfHEslFNY5KGmb9hJG20vEiCj0UgFQGIXYOZ6EbdFtFkYeb0NNb7jCOA8jttstrJSyGoJmJL6MN18W42TlfG5LNqQgTIdyXRhuJsyYdO9B/430HFV6tWTM3mLzIww2oEXtmPttn21lBnxWd8NlJ+vFRy0lPcWqg98dZ+5oFYxk9U8jC6NLEqlZTbXVJ5WkJNRBSsqwXPTzlNrjadVlayZda/Q4u24Cl3I+QprIU+z0lrnazAJBhGojQAPJ4LJxSRlInEvmNubL8wnJp10LaGuRZ1WlWsyTM3rHzpIHIevzXOGj6hJ6TZRqJXPLJBuxGuzZQO6xGmhBBb5obWgk9Z3nMDYoWlnw1Di3JhQLjV0zlOOejkRdGmRpTnTOOJrDSkY+n1joG4I8yxC58J4Xmag6KpEaoCFn0XPMRwP5VU2vlmJdbtjjRZZVjTNCmARzdHDqQiMgmJZJFZK6VHjC2IJMdqoJV30DRxu3XGCef7AsmB1dcvwb0EG+SWOBsYX5XHIRz2FUSivhNKgNKFfzh1gl+NC2FNKkK/CR7T1vOQkOvzmSN/+1gO99epETib12tJzg65+8tqWgt1QN44p73Tk9SKd+qHeG890nPg6w0CioLKotMpQCpCqCMmWhnxzBtkjoshtOmxCeeDm4D5L8Rh4as2zt3HDTePZc+/s+UjtnZbcRamON9djF3x9/Ecv6uL1y/oXX/yG0jrUyyen5rCmBFRuoPEqFdVwY6EOUy1pB4tapuFpCy4PDvD1aik3rLU7v6euX+vi/rZRRrx940gn46G2ooFiR3pwX1pFuYJwR3KXmq8SVQVOMOfZ1jTNNCtKI/dD/5oovhN46ruVLuz2dKlVKmYRAlxtgrWxHsx9nQyXWuSl2h7i0HZmlv1BX4xkRWUknp7mJbpcgIR9y8DVQajVYm73CUwfOC+ca3BTyPfYGMYeMk5x3p0G98kzNxVBZEcciY7D+XSmuMQZgAka/VEcaWwA4scFra2qwwZawIRmJhvBJGBlHhJA+TV2BRtMRtlA3E1Ky86B/JltBFFNccTsRWMnyHo152pl7fVCbMEEDtba4cEebDazDw+NGUiAzSasHSXwjnCj8d7NZnaJa+NrQ3uycUKQd7JSJkG/Y3QhkMv6/YHN66gdG45nMprYnIdUmWcPXRljNKwzIZTtcZ9prUdEHZFcnoVTqd1qWWMPmSpoTbg2nGMqNtT1+J3z21yjXd/aueT8uXsbW7j5zj78vHnP5jr5nfVtc4zNcS0wZcniP4hccU3XOKXxfP7BsTbnsnF+OA7HYPvbn/XBZ3Id7IMjBYUHZV5wu2QI5ehiv0m2kOKYjUa6/f57mo2GVlkAP7e7d84E5Cnt+c8884wO79y0qP6vv/tdbe1sW6aJ9OPu7q4RWn3zL/7E2KmvX3lU1x+9oqPbh8Y7cnp/KqjM2/3QokckLbh9ZEa42VxcTTS3ZBr4+rHPfkaf+4Vf0tlsodFkrMrJdffBiTqFoyeeelqXrj6moB3rh2+9KS9b6L333jPyR6QCDo8f6Gtf+5oxgt69d8daxV2vVoT3x4XOZrp7965u37ppD7/OUytT8CAmk5F2d/f11a/+ha5ceVRXrz6qJ568qn/zu7+t11/7aw2PEl06d1Hv3fhzIZ57Op7a4jVdrtRvR+rs7QoV8Hv3D41osNfu6PD+LYV0uFW5Dvb3LW3I9TI5GRCbgcODzU37zDP2bCLMLMu0u3tgYOzJZK4Y7S8I19bcSmT6OA5fLIztVt+yRpceuWDgv9lsYmPBBo+z0Hw+UqfTDFA+1xZT3tduW2div79tzweOoFm2UprgcIXGUE5KeZLm6nagZsg1ms9swJIxY3KGIREHXE7wcQSmcVfkrmn2nKQrzd9f6sCHFM3VuZ2eWi3PKAfo6Ch6kZEzZ4/7ij96TYFzpnx1W+pW0OlIhyOld4+l+kBkEoMWUjmy9k0yfOA/aCDZIXoCe5PXSsGwlSQeHNNcc0rXFsgcbhuTRmExxnBi/EjFNB2Lm0m6iTT4zsb9YnHhXvIzE4iJxzJpRoxJj2Fu1skPvm/so+2Lojkq7RYZWRqrOe46WiVrS6s7pC5gkwIMd0qWMzMsQtXHpaOcBSgVp6vRxqvAqoExo2NlXW6rGXPWzdicEMcAD2dvN48Zx9BqC7ZYkKUiO1nBom3M6BgjluPGwLMIgGugbAFrdePUcWM8pWXDFl+kbSsFw6RdFvR6ecpPVmodOpqVE9XPJAqeH6j3kV3JvyxHT6vl7lrZsZO/oWz1FTkZZYQG+AnBXFIXaiHX4ZLRTFTRXECgUOXGGQaGnEoFbt/pzS2Ny2P92Q/eV93f0Ys/80s6aFfqTI80vfG+7hbH2qnmBmxtZVuaHua6e/eB3jqZakV22KrLniaVtIJKxhjQXWPZT51KkYOAKORkudE3jNJEYJ3AJUXqmHNE5gLzug7Um++UNSGKXJ1quw611S30kUd39LlPXFLn+af10re/p2Xd13fvz+RHBC0NZQgB03w1U38QmgivE27bOGW80d3kOziQLGor02H7iUt91Wmiva1YqR/rdihN8kK3cIzSVNe8ba0WtapOqTLIVPZcLYpIp/NMYdRXMh6a0xtApIrOY+CoW6Xajyo9d/WiPpbeMVzXg5MzoX9dtZmHHfl11zJ7i+k9y36ygJE5J7Ajw8Szwr5VPjpdiXa3LxnX02qRKcl9bfd2rBU+Kc4aZ2fNSUfWlLnCMRj5UAjgqBkXvEErPBPKziiLJmSsBubYB0jvkHGB6dltWPXBMlrpnOyYZY6b+ctYguEcDwLKFuZ24zA1rf+MRQDccB6Zm7V2fCwbjaNBxmuNi4Fxn/fztSlRMe8NE8NxggYnujEO/G3jPvGzBZ6WgW4CNxwwrp+OVfYzO24BzIcO1ObzsFOmLlGVttD3B9vaO3dgoH9kPs6GQ80nZ9Ym32SJcQSaYAnKBTqG6zoxBwnsHlJj0JtQtWAjm9nxHINnMC+NV8wC1rwpVdGhuw4Q+c728O/22trx25yz7fSQA8M+G3vLs2P9Y9usedkqs6wd77f6ijnSaweIystDfHisidwvs7Xre8f7eI1tc472y+YfuszNCa3V8gJtd/va7vQs4KYUd3r7fS0Xc42HZ8ZCvr870DOPX1e/2zbMn9feskCA0p4/Xs7VUqIsW+nGjVcMrDlfLvXZn/q8dve3bME9S8908tqruju6p0ky1OWnr1uG4kc//wUrl33963+q2fvvKGrF2ooopS3s58lkYVpAzmopP24pdHLtdkMdHR3p0Uev6XQMGj82bbKrT1xVWaXy64Ue3HpZdE2Nxu/LD5sW6sNb31dLQ02nc+Vnx+qEWyrSJmtA2x9LwPGdm4o8Sl6eCt/XKdkbefr5j35GL/7Ej+k3v/iv1LmwpfvT++osXbWDSpN7t6zL7Jtf+V3NR2eqq1R96sH9tubLTG60pcee+pgZhqefflqLutKdoyO12x3V6cxS2EeTlR7bO6/UPRa8SjgjDNk6Q5ATnbamxMgzhUn8woVLunzlccuGhcGWVC0tSzRKkkZJnoUpyxSHHZuk/Z1Yj11/SvfuHmk0WpgjlJWZev2uetuF4U/Am8dxpCwttb+/b/uw3GDcTk9gb2ViLk3z7sKl81a6ggkZ1fvZNNE4mxi+x5w264jDWfFsXITQQBa1MthiwY65uYrlSlMmIwr1fRa+hUqPzJWnyYR6sKPD5VKRM9Uj3/alT80F497gZih9ZaYkPtOyLe28G0sTSE0jjcaZcr+nTjXT5Q5ZpVRDqkFhZOeBt+8VlXa7sWK4jVaJlbTap1K/uyU/Qv5iprA+k5u7mlFC2GrJTRshSSh9yTkiTOv6tVY+dPpzRequI2YMHdFUgzGjDMxk5PpxPABaYl5tYlPbx0Gxybq0lC0OjnVRWUDTsItvCBl5D91wRDFkVLyoNjoETKRf4xzD5g2vFu1ZdEaGKvLCxl2hlnWxTscTK61sD7aVVys5bq6g42s0T01Sxc0rtY08ttaC7EgYiCzvY7SHJ5VcuJQgeUxSk7XZ77nqxz7Ze3U7vgZxpaiLlXGFDEjudI108/gBC5QU+3QCJmpVXfXjbWmUasfb0YOXlxThVF9rqdjpKVyMzPmYAk5/9he1s/+SxrOl7s9XAmx2B0ZpHutsqss7jnrHuUb1UvW2o/ujTCeLWEG7rwdLT6fLWj9467t67okd/fRPPqZLHVfV8LvqrzqaTQlsRppm0nt3M52UHSWeq/tHp2p3Yw3RoUpKzYvQHFo6UumOUgzvYqI9T9o3UsxCO3WtcTLToh1qSKBSu9oC3J3PFURw7VD2cpRmjvYO9nUyPFEQOhrnI13PB6LbqCxbevtWqOnvzXX0//yp3riTK6nf1yCKNVnO5Ld6WuZrbB5ElUWtNi3p/mW1yyPtjFdKip7KHu+LFMXn5dT31OvvGwxiUc/0/oMHhtvrxDsKi468ItYbrTODAsBJtlNJo9PCMFFl3NNZvlRve0stv6+8jpQHro6WNPeM9ALNFqe3dCM51rBwNVRPixg74WiaJ1plnvFMQeobBqESFip43wxzBKDaBEB1vrOlaVKpPjtiCVYPWz+IdDIbqtXZMvtKqWPbS/XM7q7uH55oWDkaO4HyqKc2AsvrLCgDjbliE6l0FEN6my5swTUnAx0yslZZboLKOEsDrzAsDzhaNAzhBIKyJabUDgt42cxZO64FQk2g1GCQyEAx5xvcIPxmhiWj5OUDC3DlQ3kCzmUJsWZojPx0qoLzYTjhdFtmBOCHnX+TjcE54IsO8QRyShIJuASInONA1XTKVkqi0HTT/DWwHIwS11qHjhZVKnfQ097WlmENATNNTk+sIYr7D3ygb4E2VWecvE1wRyfnhxJlhn0R0klcS5Oh5hxwFuO00GOXzuuVH75jf4/2Bmo7bWXTlfbirhZOqXbUFkHwClJZsDCGS6P/yVe5akpe3F8DyJNFsvWmcbBw/jeODA42zhO/84WNDWlMIFMUILRF+TeyMYhEUDf0dFg02LjQR4YlMjmmPKOJCkoHAqBYHaozKzgQmw7xZbI03Tg0L3fU106n0EELclxX01mi+++8reGDO8rnQ6Ow4LwvXnpEFy4/qcH2noK4a+VOcLSxV1rCKEsT+V/8nd/WZ178hGU3/DAyfiBKEvdvv6/b772j4fBUe1cu6PxO30R4758c62Mf+7i6/W0dnD+nx554RleuHOirf/bHeuWvvq7FOLXO1IN+X/1+VyuYujsdy2C98epritp9tQZ7evbiFcPDFC1HHiRmxjRdaTGfazSaan6aKFmk6vc7Rk18Mhzp6BDDgMglWRkUvamBpnr22c8py5aazkYaj08bRXg4a0Q01NbhybFef+ttXbhwQZ/7zGf0V3/1TVWrlR5/8km9/YNXrVz3iY/9iBbToclLwJNk4OxWR61OTzyo0XSkc+fO6fjwvjkj89FcURApmSe6/NhlQ/vT3hgFgbrdvoGouaYmeoAvpWNePBghPOzbt283mnKU47ymJktChP25/7yXRZqJSsaJ7BlZgjimVTuyQcZxKMlBCYGjw3fWcDJL3KPRaGzHgyQuIuW/jmBXq6a0UuSNwzno9Q1YaVgbsgDIYJAet7RraR10dP1QV7XUqdXPPQOyxtS84ZyiZTVPVLgtu19kK7hv4DzSbSRSQuWnpc7em+lC0JUXdZqW8xux1PNNz+xwkWgmV/cWmWYEDHRqoccGmB5QoIc8RWGTGj2icN3VUMbSrFhpiWiph6PHQucqyEo5adWU80jVuE26XnRVZJALwuezTt0TnZA3WIeGNNNgt/laZisrpXH/IK8jCiVhZBl/x1HLWZcKmsywGUWen0W0YLSIYnG4wKetnyslDowVRoMFypok8FVs3w8jTTMqq7GyiM+Dm4i0MozQuao6MQJTyOkiPg/iPatD1IosGAZjUgrqHK7D/nEdhRDekcmqK8PstQqZInlSQazpGBt02EJmKLbSTYzmH11TkP1Rcicbs5hrtpxZFLp/KbWyoLyhfL0twcTtdtSnSw6e7NjTKFvqdDJX6JcqV8ghGP5U42Gi95xUbpd0TV8nw0Tj4VhFuNAi8jSqc/3YhViffOq8rp0LlY9PdfvoTIfl3LAlpd/TpSttaV7r9beOlUExQSYJ8eGKjE1uWQ4y8th5jDXP0RTd6RaxBQxyQTK0zfwjI0c2qaYbNIhtcdr1al0/35GzWqjVXenGqtTdBE26vhYBfC6hhtlCd48OFU7ONM9ykxoJOoF6oa+4oltLqpOl8XJ1fUeDKDACUTc/Ubcz0gvPZMqdhW6PC90dIo+zpeFYermdy8sLdWtXsxpMF6XeRE4bVnNK/dsaJ7kyshHM8bhx1iHkPdja0oFX6cFworN5plUQqSwW5mznfU+LVqwbQ1crv6uF37PMFVmcxHU0iX3lQaQe847uWTTTGL81wukNQSgNd4jnAoCDhgCuPugbAO6D84REF+iEzZ3QNeB52O7IW6xoz1VZLkTW1Ib+2l42NrDJmGPvN3k9XmdegWshO8HcYMMpISAks2zbeu41v/zNf3k/2+Y7x+AzmnnYzEcbI+sMNLaNfZv9P8w6kQkmeOIL3NZmo6tss3F2PqKzJtuFkG1sZULK0mQ8OCbkw4xXpLRYOGmBp6svt2CMmCdUv7djDTij4VBLuoeTxLDGdHBFcZO53VwPn735mYwmH8gxNtvmb/zONfNFwwh2DZ5EAjbmOt3INbhBAPMmkNzQ5PB+niXlPH42GgIn/eBYm9wa+3Af2QfePvuczfPZnMxD58pL7IuNZy0znqzVXMkqkV+W6vd69twp9eJkoT4S+HSZF1qVtSBV5pahPBG7vunUtjqIzktbmWOd2eNbR1pMkO3KNEszwy8NOj1dvn7Vrgd9226PbK9nHYY8S5KUJCdYc3d2duQ/cf263nj7hi2spOfa7VjHRw/00te+IrTRWERb7Upvv/Gm0fe3Wh299PW/0HCy1Kc+8wVdfvQxvfDRj5mXNjx8IGVzDc+ONEWg18dgZYppG1al2+/d0N37R3ryuRe0tbUt2oiDMNblS4/o9PhM9x7cN5FbSj5R2Da8Uyf2VaxKXb78qE5OjwycPp0ycJaKOi0Ndrt66VvfUggmQYCqF1ZaMDkXAHFOrXffu6mrTz6uf/Ir/0T3T+6r2+6b9teb77xn4PP/6B/9ij7yzJP657/+v6kEABu01AOYXNbaPXfeHsJWp61vvfRNu3HPPPecvDLTN7765wqjtpEKMokZJERfOCvIvwDSg/6A1yGt3NvbM+JOnCVEhXkIDA4VZGaaAWORhRmCZkAyiBhsTOprjz9hbcX37t3TdDE1pnC61Q52dm0fBhKiupQnOQ+yFpsFgu9sG6PTwWhZatZbl/6ashCDu4J3ydosmxRyaAal6WDJ4PQBgL7GBHFu0O0bqJ+IxrAOWIBURYIIaqlVCwyiI5iaq8PK9iHzZh0693wtLgx167jU28cznbil7i4T65YrvUgBJKFguGJXNd2WZaqFEXI28E06vSwSW2ZaUvVCGsQLFBSuIroHwQJDPE1rLKnwnBp5LZc6DUbfOIqZrdR/1hIqODJMbosc8WXWeAMDijflA8NJrJ2rdkWr/jpqZGXmHvA/HrC5mUSwTUcaNA3caTwPayPmWdM1ZyBUnlGD8QDKgO9D0t4L0Q9bWm7KBGZXUAo0nXwsJ61uYBiTsnCVApTmc63rhOcvtVrN2OTZJ1mmIPLkhyx6RNBSNwqNfR8yyoBOWRoUwNsBBpOvyBkrodUcXis8HRxDx7FyOKSf2e1APumaw7mS9g3F7m05ZaLMXylChPfcjrz+RFFrLq9wZP44HrALu3WsJOgY8eR740I37y0VLKRPXW3pHzx/RRd2fL3zxru62ipVnR1qckq2FBmXSNNVoePJTL/8iWeUnqZKXztWQvnUdbVcFMpp+kihMwBzQ4YQyYuGgLDMEPFMRdDQ2t22wIR7VTMuazB5gPbxsjy56Ff2fP3CE+fUT8ZKqlqtNNDRLNWE5gqTc3IRctGkJIGFAHFXKFQXnq8ZFBAAWOlwqlMTie66vnq+b2P50fOuPv7CY/q5n9tVEfj6f790pN/6oxvG/VS5l/Qgq4yotRNEanciRbOJBaInKZ1speJsV2dkuHptBf2Wel4pP5krzlJd6nT0Qix9ZzLR2EkFFxbt5K1MOp6APYJRfqC0CjVPpZPZSqVfK4BkF0LXECoMcD9EJ4HZawD6xh5fF4JMl8DA5j+QIsc3viiT4GARA9gLdQSlNCcwhzbudIX2AAoJoUPna+M8MKb4GJwJ7Ao2i04+CITB/Wxea2xtY6PMoSGAIKAzZm2LDGxfsgbMeWzoZuPnzRevcUx+5zh2rLV0BnN+81rkA7SmnA5InfRxcwymP7jDjW3lWLyHecbGcc329/pmj01zEiknWyt84zbL06WiqGf3trezrd2DfXsvhK7zCdJAlY5m9zhR42Bi2rAWkLUhu8LxH974TLbmdc6z4QTk983XZp/N+yhNci0EzrPJRBmyN0VTkjMg+fr+GOaJrBTPyWwcZdAP7y3Xv3GYuH+cJ/eGSoa9Z32v+dyHz4Fjga3i/NgfZ5guR8/GVq124Gs1m2phgTq26kNyaAJMKg8QuPb624qrUh4i5nRUL5aCZ3J6967a5cpocBh3gzq0DsztvV3tH2ypc7Bn44DkCMdLCA7XMAVKtnCyBX6gKG7BRk69OFC27jwbj4fqdWKt6FjKV1osZkrGPXWpe8P8C18cIE4GDvIMdJxB2Be0hMRQGLRUQaMfwirq2EBhEFFuaLfBRYDYz619PygRaEXKA6R8bG20eVbJdzsq8qXa3S3dv3VDau0oRnIle6B225ffgnmmMLwH57vTv2oCtqRhrQbNrKPLAHr9pNQyTm3xwXu2DjHa6jt9E+BdjJe2OJpAHwaBiRFFGk0m8qK24nbHauF0giyXcyt3jc6GhmHwiT6r0jxewLKtuKPFrNEvikM61QJbrJaUKCBDJLKl68vzG6FB11EGTcB64YWGHSPOwKGjhs4xFlVAFwwwBlKSFgbwwzliP0pu/I2fmah8cZ38DrCNe28DcM08zkAGl8R7zCCtmVQ5LwNEYjhyMGckuOnSQodnTUuAOC41J4DXFvfBqVGanhiLS+2SSqUjKBf4srry5Ye++m5X7pEjTSJ1KDdWieZ0Rw08xTtz+V5bi2yiuRNp6ESaBnCbIBngysmRQKFqCz8UH92QBWK4IkqQBd0LTRcXFPe0zBJ9+xXX2ERQjAWLB5nopIfh+KDN3uRKPC1pVbPcCRaw6XgBG7HpNkYWYJ1/ahxbnAp7R2MYiXB81LyhBuD+mPvTODvcZ8qT9owoEKOjhrGBuLTxmwz8ybNgSjVtCs17yWLhQEFtzhW4TD70GKuqkXBANZxpSDclIHVSKMZng3FlMTW/xkgbDd9hxJeeIsp2dW5i2ZTpAFkS5hpYnjwbmSSea4KuE5mxWIG1/Veq4XGg/SZs8F5kEFerbYVJIK/uWznc1VzL8pD8ruTtEKIpWVCSYIFxlPIcvZZqr6ssdfRIAFg/0WIyMekXulfDzp4U7GqVIFdBWSMyp7s02xNZt1sBGN3zNE5WmqBFhS/nxcqTTAklSW4HtAV0lILf5zGy2AH85ZppjqAflm7NIGo6AFmMcKqRToBHzZzWUmEU2zxqebHAXJge3xpbtw9fGI3/dajMQW+zrdAJFYLLyRwIAeQ6lF94hvCKNbgaGhsscCjnyme1fJz8Tk/bcU8V2nYVIs495Ss6+hxzwDpOR10X6gGyIrRWVCo8mjCMbEtxXmjfOugqKVupnc202+3ILxbKcnBzU0Ug4JlnEGO6pWUn6S4l0QkvKaVl5lSdZiqzmTVUoECPE4TThL3iHoI9Ilvdgi7EcbUiOO70FMEZheOQp2bnyPoxjgl0TheNnhxlLzBG3F+OzWYL7kOLqo1+K419yC/HPHp4X36mq5bamGVvOUcaSdbOC59BYwUb77V5uFn018Bl7CVfjfPUOCSbfe07FC5rV4CPoqMKnrom226taB+cO3Z38177UCNvTi3ogtiUyoXZdho+UCmw1EhT3qtxzChXMT+MssA3W5Eu5xZwIU4bsK7is3H/MVBrEmK7LgO1Nw7g5lrsHCz4JXtmfpedC/tv7gkddmVa2VoSzuY2tom0sEmWMeMDWQcwMhv5EMYyS0H+N3XuNte8eZYb5/Hh1zc/b86B3/ksft/sb9dja1WoBbjamg7TSEFMZtGxjkzKkTif5QqRbUdBr2tBCN2ebc81/sbhYi5vNdYgqDWIyIx5WiaUSh1jzG9XbcVGgeSYCDOOoiX7CCqBZkDgauO30fDzP/7cc5o97ShNVhqdHOq97a4efeRAN2/8UG+8/rIplh/efyAA3ZA5sUAu5wtLy1Zlqvv33pcfdNQbDPRTP/2LKtKZ/vxP/61G0xNFsWNlmyKtlRYr9Xq0t6a6e/M9/eU3/j9N5zPjRPnpX/5H+ugLH9djV68ZOJvjovt09fKB/vW/+heaLUo9//zzeuTSBdGOf3x0X8l0pu6gq/b2ljGDox5O+2MI55ABflkC4baVetsDffonP2u16jdfe0vf/PrXlGep0sVS/8V/+2t68pkn9Vv/8jf14Nb7BgTECdzbO9CFy1f0gx9833ikSDNff/JpvXfjXdPv6nc7uvbE01bHB1F/enpqzqFNGBTdwPykS/VNBtg4AAAgAElEQVSt47BlTs7JyZGBxg3UnRPhNmBEHBoGCN+ZuM1YJrsD0VatPK2tVApfFultBhUZq7zIdHZ2Iugc+J33o29E+Y+OOurylAlxP3DocK6iOFar1TYMU5Y1qdIcDThLz1YGcsuLRliUCY2hYz+mC4sLVe/AogBfdGMwaxAYpbV9GTaih3HkaX8r0t6gpaDtavrGqYaLRFdakbq9QP75jlp+oeWlSie376n+7q7u3T/V6TTV0ENLjYbuWn7uyMt8DZiYkH5C+ljUykFOOw1wEUB9O8nVofssCDQrkW8gS5NZlwX98k6GFh19I7Tzk25l0USqpGFRJ63OtimF8t0G0TpDZBxYtoft1TjlxpRtN0jJunQKWBeH3XPo4rEaYiM3YNOOW9WUtAySzkeyj0v0vo6wIdnjHpPupkSE8wOpNaYK6E0QG2DcKTITrSV7GjqOtpPsg8gMp7wp9wU2NgF+ugElg4aGoANpXegqKMA7SQfbXQ2o04eUDChNMY9yi6jJDhjhZrwlj4xDnilbJqbP5GSlFksg+CudxiMLPtqtfdXCXNEMsafQuyzNuiqPXtH0cKrJRHLjUNOwqxWM32Wt4XSu3886csEvprmu9wI93vZ1zj3W/dMzvbGaqJ92Nc8ox4YarqTFLDERbbcTq9Pz9fIPb+n9s0QrK0fCCp3Yok82yTpbypUFRUSyVg4BsFtas5Xl83KyBPbAuU3rMgsEe1VtpSgW/ntLT3/y7qFANizySm9PMmVEnH6trbClDBAyrdCwSOMcVpngbQGPAjgaI0+ZkC45RMcXS7LQvtxwy4SCtwbXsFRajsAUrsyg52AO48g6RtGlG8IO78NsLi09R5FldikfHqlDqd6RdpJSj4WedsJSx/VS0+OZ7jh7moOXaVNPDeSC6XJ8DVVrQfs0fGu0U+MY+J6iAD6eSCGLIdjQKJCDLFZNl2GjEB/Q+o8bj+MDhUi/JzCrlCajTpfVxcD7EePRaEIqTfNMh9O5vLq0rAN2hc+El4xgbbNYmlAqj4LgDw1Nt2Gl3eQvwAJtNuwmX5YRNmeJkd7MF4tdCGRI1/4dGzaPjc/ZHIc5iQ3m+2bRN8AwISTdbRvJEkDrRDwEcutGEY5lQSiQgPXiz/4+VC0Vnc80EhS2xkRRrE57y2z2lQuPmtM+yxMjQp4vF0rmS7N3OKl0jYOfxL6TFYZEFBZqSG4xIYzrjTO0OWe7J9gR9AXbbbsWzm9zzfzMPmymK1k3QvaUBLMSiEwjM6bYs+AB+gicJe4N9ws7R9bQnv9DWTuDIawd0c36tvkc+7D1Pw+/xs8ck/0xePyMA853+6yYrrbQ7Bqdo5y1dfbBHVlVevGpx7WaTOQmqfLhmWbDMzlZqvlsogd37+naFjQdUImUyskg9jsabO1r99J57Z3bAem7XncbED7UQ5Qa7V4yFlz/g6yn/z//T/+j+jt79qCffeZJXdjf0Xw6tQV6Pluqv9VVGHR08dIFi1hJFZLJcdD6qgvdu3tTr755W5/8xIvqDnYUOKD4L2kyHSpPAHnW6gwu2AlduHzJylX37t3XG6993y6Wm/Qnf/z7ZqT7/QPLyrTjSJ0WApcIis6Ew3Xz3R/qweE95UmiZL6wcBG24/l4rtjvWukhYEEJPU1mK7VbPXV3diyd+8yPfFSDnW17IC//9SvGkgy+4WM/+qI+99M/r7/4yh+YDAxPgi4BBsf5g139yHPP6v79+9rtt5XklV54/jkRuL7y6pt6/IlnNJuObXF8mxZEWmaDwKQH0jQ3sVqiTtLJRAZJstKS6KQoTITXdyrD+FDiXAJgNo6prgEKLbVhjLXkFXCO+oZP6ve2DRBng7zKNZtPbUHY396x5weeabWcNoaPkgnAUiI949FwbV/0/TC64+nEMFQYLAYGEdQHGRm6qjCI+CW1LIPI5MCLAMtEWSayLBW8LERmaO7UWtWVkqpQpx/p/M6Wtrqect/R5N5Md08eqHVhWwcf6UlPX1Kn76lz3ZEun2n29rZ8f6i9LhmDtuE8uCeEVSwYbaJdsiXY+8rRDDkASnNOrjovdc5B7y4Q9H5dFOx5jk5t/D2Z78hNYPOlE4MyCwSt69S/OUZWu7JpTISKs8InWURpC3Dj2Jgz1VBGGZUFxpjjMdnhiyENTGu65RrgKQL8uXZC0abCsGLmzRnikNZe3VgPIEF2e9FSA9dgGa9KoaVESpMTcYpaHbIBSB/4hbqWRfDU78a66kUqaiY2gNyl8hQlcRDoSFyESvroGvKcZK3kHe6XV2u3E+rCVseyRz5lO8qeOMZVYKVKS9FUrsZBah2SUd2RN8do1g3NADQOea4hBKbLmdqnp6qjQk58YBqUjP/5nbeV3x5pfCaNc8+4k27mlc5GOAy1snmuax4YlFztWDoIIe6sdTKtdTcPNFFf/miu+Wu3FZYLLc4yk5Qxnq4wVVpnmhymunUGRRNOIo0W9Ak0WVqEwssZRp7b0WT1AHDnxsOEdARlFqJ6srEYantKNs4tS0EXuyPdX1U6fLCweQreZJLUCmLkaZY6oWuwkmZ1Lg9ST/A1eWZBgVum2lvNFXbbOitrLQpERluaO7mqHIe90vunmbKX7+jr371vMIW7k76lelgk0+VIIx+ZbxwWR5Efa2EksJ66bUcQTF5prUzUuaYzrXJ1re2oG0NH0tPR/bHuUJZpdRQXgLldLfJMiYe8RgnRuuGVcNrx68keEWEbK3vlG4FwWc6t/GPGwOgv4GdrutwIDj7+1AX1ds7rr155R2dpZoEj95N5hnCtSQBRCvVcJWBq/Ei527BcedYI/zezS8wpvjaLv4HMH1rgmTWbfbCbjVwJmSWw4o0TAA7LjlGtS0gPZa42x21mX+Pk8Frz/maR5tl/8Fpza5TVpSLmMX7SmsvNlBeYMg9BFLC5fPbGuaqqhueNcdbtd9Tp0U0MTqDZ54c33jYMTVogDdUEsawl5iBRbQDzh9NgYHGyT41NghuIeY/S5mbjnDf3bh31mR1i8tvf1jva/Vvfx1WRK0D4OAzV63Q0Ha0sYKVrTp1eg1daZ5fs7YbH85sME07t3zhm89x4iXvC51CN2tzLh7/zt83GuljQDew1Zc20LA27i1MNoTY4Obr/tsJAAxICkGyuHbb07ruaj4bWPQ2JqgPgm+Ye1zEVCUYa4inYhZJ7OOipt7tn+GQyyREyTCb5RXmpEWomp2ilYbqf17eXtdKnNhhSAilL/fDNTLNZ4yxdunRJca9nbL8vPPeCfvZnPq9vfPUr+v73vqeo17Ma3yvf/46+973vKOpf1cW/f1nXr10TCcfR+EyHhzeVrXK1QleLrCkfoX8UdSK1erFm45FheHotPG3kESoNz0711ls3dOvWu9rq+7p7+/Wm2yGIjRfp5PDEHIPYjRqnoLbCnMkmUGMnM0IniBd39cnP/Zw+97mfVxB11N8fGKj2//jff8OYqH/t1/47y5oQff7Bl/9EX/qtf67VZKitfkdFtrTusMVspOn4TPs7W3r39VdNgb0ucn3iEz+mb/7ltzWcTAwkxw0HDIbsyHwxEZkuBoUNvt72B5EUAwPnp3FQmmgDDBOg+t2DRyxyAHQHKWdJSYssKBkGpyH8I1OEhh7BFfgnyDizPDVcFJk/NpzPDfYoScgaoUJP5xxDuhm0GB+OyXlwjhgcNPUsgcRBrGXTdMWNNBDnzXArlOBYS3Bc1vVpMhlEI+ZMQSJHV1KRWhst+oFZUmhWZVpEXZ0crdTKF7pdDYWUcd1q6WC5p04VqtsbqBPGurRFi2tLbp3oMK01R/kzoIyxbsf3fXXD2LJ0pPcLyEQNUoBgZy1n1XR/7bXA4oS6tyTzlQurv8pRkUd5m2toDBjuKKR6UEYweS1hhgG2UlaD6sZhpEQBFoLnap1BVlGzIonddzAyVr6jVAe4G8cJiFRVyCkBPTaZRLI/OHNW5mzSd2bMIsCwRHQ40WBtzGmp1Q7J1NQ61/ZMP6rlQeJZqB9I+91AOz1f5/cH2u57hnGq/ELTeab5RMrntdIR5+JpBrM36f9AGrRDdVDGqEv1/VrufKJwry97EQd3HUW6aSV/lcqnRP405RhINj2Fo0DJWarJyVKn84VxhJ0NdzUIJxpcPlH67lx1PZW/F8m71tbixl9rcZprPJdOskAnCRImhcbLTMgK7seRBou25lqp7LgaAxpeZeoRQTuJBoH06lxa3DrWuX7Q0DIIPTGya55JJ01XpNMpIkeG8fMDotFEJZXaOrViCrebtniHThsTZw7kw+8Doa5L5qd5vvRBQgPBhpNMuScItrU04tiGWZmlFc03dKbgtz7uN5nLlXJzLNuB5THVchvn4bOXpd6lc3r5wUrfvjVuCCBRQacsmy11K2+pbknzY0DggUbFVH6XjqEtRX5qOncF8jmeL3BMBFvn2r6ePxerX6R6MuzprI717jC3zqFxnmvFEhD3lbZqfev2idzaUxj0FOMhmSBzYY0vffAfzsJsaLcLp5Kr07xRtId2N6sypdnCCDeZ99wTInCypXAh0TX77KWBou2Bbt5tq5xVGqeVRfM4L3BudclOhIHmlCDJKEGt4mKrIVgkc9EsrNgits1Cy8/YKUqFG4fE5um6XGQ7WxCy6cpqQNtkJ9DO4zwtK/XvcZbM2VqX0Dg+ayAbn0HwZPOdcWUcSA2m0NwqywyvF3swUiaj1NhXjkMmys5znbkVShVbA1snolbLcGOnwzOdngwtgVAUaJOGFnB3PN+6u8j0AclYFalYIxtbTTkwb2yQ0RAQgGcKvZZ9Hp/J19/ecDo212XX9rdwTxg81gRsP1AagjtsOrCUc1sD+WFTteHIPA9sopXwH7pPHLdxhhp4CP7V5lzgc2Nr/m4/fvD75n1kgzfZPTC4w2WqGRqNcaBzYdfItQftWP0wUDWfaX7zpjXjWCdkPlc7L9Rv9azZIKNsXpSaLnIr8W8hq9aSwrhWAVv39oG29w+MWqBVI4DeENHSJMZzZ/2tM3QN4foiYGqeLbAGHx2g5fjUgLLvHD0w5tknnnhK1x9/TLe+fNcmyqpw9M7Nuzo8GSnsDYzQLk0S9QaRilWq/vaORWRvvPm2qizVgppiRttppeUqVQkwuiwsq0G2ZXd/h8qzpfoQkb17533jwnn22Rf1RC4dHOwoTc705ut/Kbg32vJMaJJoDMQ/S9VqmRhmpB0YfJCUgooCB8qsmfbOPaKL15+y1Han5+jX/9k/09tvv63/4Z/+U53b2zdMxNs/vKE//MMvazoeqtWOTHA3T3NbXUbliW7fvKHx8ET7uzvKa1/f+c531B7s6sVPfcqck+vXH2sG0ApZiYmV5XqdqNGzSwsb5NPJ3DBhpGpxaGgVZ5DgZD3xxBO6c+cOzELmuABcA5OFV8Q+fDG2YWPH2+drNl9Z1gtyvSD0zWEi47YZjEQmbIDBHWdu59KKabPN7f3L1comL5OAScj7VpCaWaS3jq5IhVItWk+sZlB/GAXyOp0ctPhDrkh04BjAz3jkjF09XS6Ve4WmRaY7la+FHyl12poczXWS3lM6lp4+LfSR3UIPjg51enKiOgvU6XgGzhuSMDEaJVc01ODo9OTYggEmZAExXQw2xdNwmVlrbFiU2mtJ51tdAxcvZivDLhPdz+jcAugNfwzpdfOEmPmk/Sh/WdhmmSVjXN+ARa1kxh0l982cbhwp22dNMeA7kSCQciuj+1REeZD7R+YIR27NTEuLMuOA75Q2yUBZqQzskoFiC0Uei22jW9WNMVSuLgSFwsix0nDbkRGD4jzsdDyFF1vSXqEOYN6Br908VDJKNT2sdXozUzb39Vh8zgwzV9GJImN17gaRuuijUHLNV4bncuKOnA5OSSV/znJJaF2oez1ZP1iEWWsVi0KzdKnJonlGfaevfrJUNPUVjEod3XigRVt6/Gev61w10PJCrPjOfS1Xsc4qskaR0npuDs9uq61VORK63pHTVVp0VDgtpRFt5zMlQamdeKB5OlaLbG2NrhzqZICRE40WUo6ejhcqK+iSpATjWmcgGKG6SK0JxLxhS7pRapCyDEqJJjPa6wXmAFg51caxT4XZssqUULrhriDnJXvNvQJw34vaxvDfDiJb800WivdiP7JUbb/W5YO+op2W/tNPHqh79TlF37mlV28dabSagyI1ZvWCFsbBFc3cuY5XrnqDnkpnKcfLlQ8N7KW98xehJ27EjdNSXppoPwr00XZbV9xQveFE75RLvTPPNA1cTdK5cghI/R3dHRdadlpqp56cxFVN5jZqujw7fqjr8Fpd3VZE9s119MaDiebHQwPUE5HnxcqCAJwPoApk9SFhZ32jE3an39XLf/WmOvvv68GtRM4WGkVrslTA9oGndDGRW8VK6bILQsNx0fJe+7GsaYCOx7W9w+Hgi425whcZWnNE1thMXmPbvEZQ3jBFf7go2/FsTuMI2O72Gdi7ja3kO/ttjmUOE7xkOAXmHK7LQ1To10wH2L7Ne5qjNlUDzmlzDRyXYwCTICjfu/CopvO5jk9PNZstlGQElTg/ZaNzZyU9wMpoBnpWZme8Gs+x76iap4Z9NbJKG5/gRRvbgUhuN2jKY1zK5tw218g5YufZNufHz/ydL+6hR8k1dyyJAO0I+3E9U9ac1VJ7vT3rNCUC57pY18G5cufs+Tx0Ty2gtuCzAXFzrKbC8eGz2Zwbf7PzsIwVHbqB8lVmZNknk7kSxL+3+9pr7zet//OpJsP7cpKZOirVcio5JAbaDV8hGGsaNikjUzAG48UYzpa13HZbUTuQy7X6sfzaU1RIERCjDvcTbCcd39BQNHQNVAPQcESVAKeT9dtPXQge52pFbflVS7nb0e4jj6uKe/rkz3xOHoKzt8b66pd+27IJdUF6GZoAWqxbeuYjz+qpFz+ml/7qj/UXf/glI1rb6fYaIK7btQ8qvbk8hZqOltrfO69f/nv/gf74T76s9268ZazGXtvV7/zL/1uf/6lj/fhn/56uPPaCqjr9/0l70ydL0vO67+SeN+9Se3f1Nj0bZseAwIBYCdAESXFTiCYlUrbDcviTaYcd4b/A/4Idsj/YIdOSSFHhoGRTQZEEQWAwAEFisA0GwGAwa/f03l173T33TMfvyVvASCHRH3gneqrqLnkz33yX5z3Pec7Rz0xP9PKX/0j4Pj37xLO6f/e+PT+b7ikasJT0VWStdpK+lpR2QoqeL9QfbOihq5fN/y4e9fV7v/e/67vf/pb+2//hf9S5Kw+ZdEF5dE+vv/KSZvdfFza42SzTp3/2ZzVezEyqYO/+Td2+f8NIwNu7T6msXP38r/2GdnavaOdio/39ezq/tSF8kq4Hrl568UWNBgMN4tjSmLbaQ/ZdFFpWjupFaU72kF6Rb3joiaf0+Asf0RvHR9Lxqd2MLJ2JQBR5gGy2tEpAOjtWEM889yEt8kLIK4w2Rhr1Q21vDLT/4LYFq1aOaRUJRVf+6PtKmeRR3PZHCmpPi3xmyswQD7G+MQInZaQphE+CCfyFCErJDZcm+MaOMmhz43P04qSrnPJcTRbonLBAhdpvlnIQjVSkjWhd94NG3xqXUpnZRDNeZjo9navaqDVI1rXph/KaU/l3JzqZD/WDvdt641hau7Cusloodir1FpKXhCqjWleHI4VtpbCa66nY0+06149a6X6b6EHZaidv5YaRZs1Sl0Y9s33ota0ejaSnITQ6ud5JIcLDBfBMeZiM1axyVDg99Z25TRzsiBkcaKmYQS2hVQ3S0QW0pCxtpjPOUSuqB1lInALTWKBkXNMbqy6logTBuxAkzV+YvhmVZqgkExBvQMTFFLiqNM0bEWiHCY7yhRo8yAiM0BerSl3QmtajQld3IuurveFIWgvl7Aaq12t56bHAo+s1R94z5xRvPyT39kIbb+cKqk3pu0eavjmVuwRZLORttir8Qoo2pLmrZjTv0g1zT36K3k6hKm7kXKCQjUCxVuEvFZ7HDDlQP9/U9IdToSt85NTadGb63lGpzeO+4uVMw1tYFyX6wfzb+tDvPKnETbT5w8xIyIOmUK9aaoxe29LRkb9U5Y/khwh/ItA5Nwg8pTiAoDWLNG5K9YNQBZozSV/pCUGLqzaotRF5urOkoKLW0FkYqbOtu8+yd2DXGVaB4GUvVCotgetbPTSIdS5KNPRC5et9vXHnRC0pssAxgnTilRp7lU6LVkuqwZylocAt42XZU+FvauH3NfZKPT4fqI2gpjfKE3a2Y5v3HgsSJdzzZaY7N+/rtR+9YwUz21uh6WONoRb4iZIy03Dqy4laZe2JojZRUK8pS0YqB2xGD9UkoR6MZxqFjpLsSP3C00ZWyVsc6g1nS29USx1H0mLsa28R6YHTIVGbFePCV+jnUr5QEceaBJGCeqqPn6/0D59uNRjf0yRY1zcfZLpxXOqkCBVsjFZo6Lqc9L4JlmJJVPuNbTjggmRtreOThW576yrvl/IH65b3YCHsBVRn4aHoKoWo7FAy71vyKCbdUmDD5amELsBCxViwDQaVrFjiIPvhWao/XBW0wMEkqGHhOguabAFvO+Vx+FVhLzKPNOo0QP9Bf1kAbYODXdUKPTxLuUFGyM5UrfHDax0tCdCoElvB7hFoYJoavws0nkIHs3shyCPAcuDXlTbGB5vrQlwyGa2ZNtTJZKx7r73dbZaNGkH1NBVuCG92gWBBcEQ47GFHVaueLyyIiQd981ddtrkyAlXqLdyukAcxTGy4kIuZoTlFIAoaTMqTAAkyOFxKHIxByAlcQPysIg3yeGKpTBDUsEJE1lfjdTZRXSUgZfuJ9u+faivGabsRiuKW8SReBTns9bWYjFeIfadBRcUaDzbRaAnyvWwm4ZUZ0T+IzBwcE+kQDb+iVG8Y2HhpxoxrRw1jrZjJmy0V1EstqteMCxghuup5ojo+jPtq0Zfj3jpRlxWicI1xPp2ZIj59BeS+v17L7Tmq/U77bL0Xy/MbzaJW49BTX5UcDI7zhZ072lLdBprygVbBSogbU3q/gQwIwka5byMjf7KxJKU9iEeqlHdpDAiGtaNksK7J8an83kBR2LcB0pkBSvFoQ0W2sLz1+vqmZuNOkXoQhpotctUu9FVTn7GyPrgQbhioKmubCNkQjNaGmh7NTISLxgYxYZdIJMpN4Hx5Hh4BR6JRsiZUMtrQwfhEQa+nxcmpKAXFDX4+OTHiM5G+rXfmYF1q1B9YSX/B1hYmfNw3FCkIB5rOUk1PF1rb6Kvf66msws4Q08M+ItF8MVZNaQpyfVgOpAh1QgAlOu9EudBWQm3WHqbxQvt25ebARqTMZpOxTRKYTzIBgNo4eRd1cyyunR0NRsKk0hAc5NohdbPJytLciNzj8fTHlW98jl0D/3jYronu6rUrYTOOTxjeWFBgojARlhWV+TJ12zHLOXVoCzl0XLKJFUy4rlHhIexH+ii0yj/UmiGYI+JWV+TgPdUeRLlQjR9qEvha9jxLMVE5ZCKNlYzk6xeFUEOuo1wny64iz6FiKcwVwGuBiDynYNv4qgrlK3F8I6Tim5QEA/nO0qBpuBdoEzHP5UWrXiQlDIq8FtXmpAkNg2RzRroamQGvK/lmJoA4iv0C19oRRplojMljcDXpNu4dE7HVjLDTwlIj6IilCOqRBPBQguTe17XxRkjF+bVjOxosSszXCW+vpraKSVJtCNiRErQdjV91hFqCAkqxvUyFh8p50ZkSOyCCrpqCtEotL+6rUWZeh06GTlOreijl24WG6YnkL1T0a7mgvi2v4yPo2bgjCIwbBIIQ1EGhv7LNDj/x+qKSrPRnyqJaYQz6yiIBN6oSWC9+u1kzlxdXJgURhoGmmGHjl+ei47JGrhhTGIWho7Dx5UAKMgjTaMO2mDCum5W5cAf2sZR1u13Xh89Ieqw25JqGQtizdkub9N0gtfmAyZ+1Fj+6CPuDwOt0q3zHrJhMj8ytFAeeoWyUhICU5GWXcmDTADGUSZiJtkWeInI1YHNYB/IzUrL4/9aaZijU5+oHUs/sXkLV2dQU8MMQzTNfOWSTSpptXtaDzNMSk+FoqdyKJByNQqZqUmSJajzzikDjKleQBAL1wgNs7h+rnYAgo0jOzj9QXiNo6GnpDxQllcbOBU0WE83dSmngqPBoF8yfI0H6hzyeosrN9bHrrkvFpBobyNyuxuppWgdWvEClFvpTzBtWmbniAtnC181m9n9DCVaIBvMUAQjoK5/rrEk6dNzmRMojV4gQ/a87QJcus3kK7lhDOhuUlzkSZJPneCdjrusHnAPzId9hyMT7+DqGFa+QDjtXQ6y6QAE+E0Uk3bG7OZHT4H1sEKEWwJOxz1HOzug265IOTcqWJDiZS+DIhnatkNrpwhzTlLxXaxWFJ1wzx7DxvCLmM9/a8e1IP0Fbuue6uZXiAIJGAgv4SrSNFaesSNG2Xq6kBIxvSYUsmly0HX3W2s6xuZnjEvjA72KeIfijD1Ga130njdtV5tZtZbIM9l5sigj+ea/p1uHz0Nix2EzC22S9tko/OKEeldDhqr8whXTVht26gyoHn+muhTmV+Q+nAuORVp4ckCr00Rwqj7sAkntD4VdVpnLaTkKg6zSre7aqgOwkDLo0Lq9318V97h60jT1HH17JFjDerW3oS8zzqyxBx57/dz/LeZz1s67ggDXUhxzVU1W2Wh+t67EPPKthf6CbN24b4bqsc50Le+r1E7lVoIODA61tXdAyrfTYo0/p6aee03t3burdt95WnhdWaoqDMrDjZHKi7e0dzecHClt4Go2pgNOYH/vUZ+QiKrm3p8n0QIvlUi9+8c+1zFr97C//ukJIqE7bRZ5NbQRrqsuAMoDPAN4I8iCaf/CFD1uEOfnm1zWdTLS1e0kXzm3qC3/6x/LCnr78la/qv/md39EHn31adZ5pMj7RpEzNE84NYz36+NN65NHH9aGPfkSXLl/WyemR/t8//JdSk+nZp57Su++NTZhtY2vH0nmi1YwAACAASURBVGPHJ+wgSx0fn1qE/dprrxkyhIlx0wSG3gSVr2WZWrUcKzAIEIsTu64sX+r2zfeUN4UO7t8zUTsgP24OgRGgNi7d/E0a7vJDWwaHA4lvbKzp0qWLyhZT7d+7qSxdWmfl+ASFSa/7yS6jaRObHKu2I/E5XqMcobgMPZ5cbtml5OCdoXxsAmygTK0NB8tjMxnmCIsysRuPZ5W2q0orD6caLKTajIFo1UCFijbU8bzUyRQxvUrvnja2sISDQokbml9XL4iUTifaH+/r1kFPyzLUAoPRJFcSNkLGpsxahUWqNQZUKa0HThfQu6FO87nSWaWBUyiOGiWkLgMpdlr1CIYc6cIWFTp4rUgXUKpWoklRa5rmmlu6rzVH+jIjgOzEDIGbbYCv8vVcV7Dy92MRZjIknccw5Xf6cugVFvhYcOX46oVwjjqhwn4vkF/kFNjbLpcSbGwdWIzgRoShq5jJjd2QHDPD5F4S4TER2cIRlnL6vqpe1MksDDq9HfUaWPAGlxeFKy9BM6gvJUP1tvrqnYvVLJfSNUe9tidnzVFUBvL6sQU83E+QNnH95C0gnHqlcOazjXiPhm8VnN+QT0oTLgo8ORSqA+lc4mnNcey+UQ3pM+H34EFhblmomGbS/UzpQakZMCnsLHb+THgEE+z+28J2xKaXY8WJ3c6YN1rGckVCxvM1ryBvFgoh7oM+UAxgZedUfXF0rGW6BQHuHhsm+GMgBkiCkEq6eH5dV3fP2/kvKXyYTHT3YK40d0y0E3ItJceFi3Ari3+tuYP5XKuw9DXoJYKvWy5PtVlVutBK5zddTR1Xx9PaFKzrINKsqnTzZGLB/j/+/LGOqkA3EGkK4062A420YCBsROa9d9VPdhTuJlrz160qLAYQyhZq64VKBJKoIEKKA2VlL9LEjXUHdfwq1kt3xzpgoxL1OoHaKlXYFPIoxmhL46+BgJDiQRuvrVqxWwcZWWSOrh2Xmnu57i061LVEER29NUvL/yTVdLbQ0OZ2b1YpmcUSlXMQD98IwtxfNN7YHFNG0C1kXVBwtpFjSeMz/M1CyUJm30fqD985q/Dite5xlgo7O4f3H4d38J1nP3kvwW9XqELMvyLwWiENKAvjvUs7Yd4L37D7HopCut/hxFKYwfdgDmvf27rK0sKEc0FqTMQMYUSzoFoz7T42XZPZzNws0iwzKgTBN+OrK6rhmJbgX7VLN5cY95QNGW0Gj5KFfBVksiZYW2FCbdVp3eeZp3nAUAI5dwmcbK0hqqLwBL21QKPVPEWwyobQqhARyLWx4pnBLAEe15mu0li0GRo7yIFMlws7TukyvtARzozb06N90Fp8n3Dn2f2BK0h/QLhzseiERdHos8pbzpMrrVhVapPiIY1ul28imp6gClEFig9q4sb2mnmIrkRQuzoa9Js6lI926PrZv9vfeA6PUzhhGAmjpQU4cXaeBE1nYRLPMY9Yu1vwac3bBYf0B9oZwmk2L0wzp7fZ0/mdcxYwUXl1+aEPmqz79GBf12/dNqRmMNqW5/d0/txAT3zgaRNi/ObX/1pPPPGUfvFzP29VQFQs3btxXV//2pdNdRvkYdDvW8Py/J//xedNguA//fv/mZX6v/TVP9E3vvKSlUrfvv2OJqd7ak5rPfbww/qm5ytvK1Gd13WaUo5PI4EEOLry0MO68ugTggvVfPNbJl62ub6h733nO/qD//v/EWmkv/8Pfluf+MSnOvKtKn3lS18wM8Lj+/f1i7/2q/rP/9HvGKx4b/9Ap9NcyXBTO7tXVSzG+sSnflYf/+zA9C9ef/MN/dXLL5rEQVGN9cd//GX1fF8nJ8carg21tbahpBdpOh2bhcssm5uWCw57ZugZhQY1M0Twg3MfsMiANKC+HBqJHLgWnlG6nNukESVIEsx1xPU7nqFLi0WqOoccSy6ciaEjpaFw7bmdxpItSjULxVJ5MbcIOy+Waku0sVKDkOlIvC9qXSsBBsEDuTpb1NgxcmxTowWZWJG9CcYgczKQUQPvhyBMCLJJg95AySBUmc11OC+Vew36hKayPF+kOklTDepC5xNXWVXYYN+MKoWb6zpYNCp90MRSa+uRfLJ6BJA9T21aa9BrNUpqbcV9jfqudg7HWjqF4Dut90P13Va9stR2iBij9PjuhmbHxzqZmZSR7ZhiN1CvyhWhfs0gK1O24hYkgT8xgYKooTHDrpAUG6kxQgoWYNO2QtQM+RUjZrbqIzfE+o+AZUvAVsmrSnHf++1Smz0MHytDCIY92snTZLHUyTyVQ8m73wmcUrlpnnNo69TYEKCy06iYI8iKvmktr8rleIm2KIalCjd1jfgOqIXBrQbLjiH/kKd2WKmKMoUPB/KCXE7flTMHfsMMFWTDVeXnclPbtqoF+iIosum9C3CsbOoOZbm0Vq16z5FfJLp8/pKcnVBO7Mmvc6VuY3o8NExsJPZIgTuUTmK9+c59HRyzUWjVrHajVKmVOImj+zWe2ALMgkkqhVQDmUsCUHbF8wL+DkRUacmFkjqpS+VIEbAQub3OkDmCOwP039kjsRDneSZo3/0k0GYSazOKVBGopxNNp6nx46rRwMan6yK0StWj26FooGROqQN3qcQ2C46ctFAvbnQxaPSLV3f06Ys7+uLenpGqe25tXJCGqtjW1z7WSqV0eCRNKFIIEw36A1XLmSFi+MtRdl+HY0snN9GgK7A4mcifn+rylqfHhrXeugHJzbFqWtBNLCSOCkcv3zxQOz3R9XrHUIYeSI43t+OHTa5e4Fk1JMKIs9K1dqARsXtg5595nm4tar05cZS6tfZKVxOI8CwWdW2Vp11l1lnY0i0g/P8sQGGRsdSpoXEYmUAT7FBbm08MlaXvdIUWpuvD5mTFCSLuoKLVqpr8btG0ykVDBzogklwCCz0TE3OSyUNAW2ODauarK8Ix1VgseLRp2S2coF2GMAFvgJpgQE2pOO9dISg2bqyH8TTCt67JghjPCM0uimasKIDyQSrdRkrWhkKihe8jrcvGFsuvyWQqeEUEK8yJEIfpyCBCFjAZX6kzmO0ClhXXB/9lk5wg3+NY5oXrIw6kGIjADRSMduI4vGAb29X1s9mygImgGm6SaTR1yNp8vjQU1xAezmlVwcf7OMecY5W1elGkHCuY9YGltAia2yLXzTt3jYheOegpBqqq0sSSo7Bn55SsFLXpF6zRlo5jXMP7qSqlnUyeBc8UCxDckRYHX6aYBK1BhDh5ns+SDXFJV1qKvlKvN+w2LFTyrbIuoMmMVYI/0pVnj/f3S9rM2hBE2g9FMQjtyXMgwLa+kX5F08rarDsK9/TsAQ7XoZNdn/fnk7n6CYJzibljf/eVb3V547in9dHA0krrGyN98MMv6LUfvK7f+q1/aG7H5JO//e1vWuM3aaYkCtVPhoZc0Ej3Dw6sLJAGKbEoyAh0AsWDRLfefUd/SalsMrIF/uHHnta9Gzd1cveWrr/zQ33+T/6VLShXL25YNIu67WI2UUTVB7lRcsEMFnm68sjjxr9AHG9+fGoGrvdu39EXv/iifu4Xfp79jT79mZ+164ds+961t/XiFz5vwRNqtpevPKRvf//72t871M3bdyww+/jHPmIppsPDY73yyqs2uAjSrt9+T9euvaP7914XMO2d6zesWoAOzY0EOSoL+Dpj25mSg2bhr2dzLfOlBSmcCFF3iU7E+JQclpU401HYFfOTHD2Gi3QgC05KuC+Ozp07b4qmdgzf187OeYvE9w/u24Cis4JdcAz+Ud2yWMy1yE7l4cfGQAYRMi1iZgi29GjSdDAq3B0GEGuj6ZqQ9mm6tCjsOduhmF5UDG6slkkJTZU0Vw5m4lba8lzlNWkXoG5SvJHODSmLnilsKm3GXbmnlXYngXYvxfpcPdKNO61uHZQ6wWh5gtA0xNlEPtL07AJZ3yOOl2m97+ryeqBHhlTxNPrOLSlhobZKKGkLexqv0RaTuPkylUY9aqpCPQdieaTtUaNx0+pwUWlqE2eXzmERN0Vb0y1quzRjhn4K7cUCXZqGEdMaJrpMYOtUm1mejVQVVimtoB8NfWkt9vXk9kAeruABmiiRUEo+GGfaG3NtpAwLAcYwofsl6ZeVTx3VbQB7rZTlvnGGnNzTKCEFyGTmK1466q3F3TZz3Eo3lpotT9QuAg2u9kTWXOdD4100Ua3ypFGxX6gfrMntR8Jnz0kGlmo0EnrgW5sDxLetrzJNFX6/r9Yv7T6UU0e9EguM1nwTizzX4sGJUgoX7gba2Ip1OEF2INXRdKLj7C29nc41nqK/2qGX7OFZ2yHyQ8yEyO4QLZEisRuNNg+IA1pZoKKNYhZY0Czq3knfsVtFs4VKOfgdgWd6NwS69H3H+jRVaLUGW331sVJoWk1OTnWSMX9ITihFa9IS2QnSSZi0VlSXdqaA2HpHdWZyAXEwVD8cWRUroqAghw9fvaJHnn5K+Z0/M0V7iPsQ5plkSxSvCQB7IIg9KzigC4G+g3x42JfwGnxPPaPTk6VSuCjRXLv1qT7xeKC//3efUP8hV7/7x5ual9I3XnvTdIyY3E/RLiIQjNYVFo6GLanqSqFTabNXque4FKaZlEXV4Zs2ztngmBin7+mwlV6bL3XqjbSEawRCRJUvqfdVSThzDXMGD76X37u/u4WZvgknkweLlyG0pndV2RxXlbR1bFwfW5SIkLp3G2rOc3/Tg9f5j+98//effe7sOWI85q6zB4slSLGl3BAuPSMYr66Bbz07hvW7VTqPYNtpVmrwkNSR+gCNI80GZYJgk2KZRlouu43n3lFnQYUuHshUHHbv57NYOXWbjbN2e9/3dls2Q+eZdPkORI2Ze0GZLYCg2nFlwk7BE/MNaJUFditZk7XhwDYMlNGD6/GAFE7gB2KC3AprCtfboV0rjlHTCRzDv4M3CZ1kijl72KmQc2vQ5JrOTuxewrkDEadtdza3VkgVQrpdipTn+R7+MQb5Pv4FIXw4NtycfacHB6LEpGr9yTZpcHvZoHQVBbQFgQtzMWk/3ktq0ISBoeGg1WedD4FJNv5dP2VesGOs7i/HIe5gI8jxWc9Ia9v3WtxJhe3qPAhmmYashbvj8ftZAMV65pNmsBuLL1VZm60GXKXRaNM4Niadn7PblZ597sOmXfTNb7ysk8mRrr33I53s31MYDXXv1m3tXnxY61tbFl0fn04seIKZPlg7r9liavpDw2SgbLGvo8N9m9SYGT/zcz+v8+uJ/vCf/h+azY516703bRO8d+sNDYgK68rQjAjTVMrg2SDL1drWli5cvGQciuVioaifqEadFjr4YF2/8Eu/ahwaGgqk5WT/rv7l7/9TVfnSVqGPfvRTpmJ9enqsG7ev6ZHHPqAnn3xMzzz9pK4HrW68/Zq+9fWv6bmP/JTSfKmDBzd1vH9Dx3ud63HQlhoOhlYxlKWtQtcz+xiq3dh9XLx6xeC+xKn1zvVrmi9ntiOK4rCDoLlRlHIO122HkmWsmpa4/3Flg03+vVZJ3Nc6JprxwDSyjAtj7t+VpeLoKJTSwp3iQYqPDkyHgRDNzoAHCz/PMSC577wH7g2Cl7SteYafcaAIpkqCFN92nLz/rPcQoeMbipkhazKDpKkyLatCeVlZ0PLIVqu4v6liNrVqK3wh1/utWauwv9i+ekkP/72flr73tm7evK64drQe+DpppYMjqewtrdqdDQSX1ZlhSk4+18BztbVmDALNx4GWKcrV8P4pL/BVZrke7B0baZpsxjKVTpal4qjUZiKtx4FGtNfSSqmMs5TDcAI+N2+/rryctHDokN7gp9Q3/SyZKzvE8gFaPJYtQV0YaLxLDW6E0vm+r81BoKubrpq2VC/xFSUrqYRYWttMVNSuZmWlyThTU+Hz5XdIDJIETqso9jVOa1WlJ6dFWV6aznMF6IbkodowVL9G2I8VKxAVAtGJj5SSXHIwfar6Mvk7rpw1yeFnjxHCG1w5KaQJPu+ozuDSNfJyz6QmynmjxaKyAIvS+0mRajqvDZxaZI1OixPlda4i8zSd1ZqVpFQnKgoU4lNlRagbeaWqTwKSnT9kys5KAnQ4QzDRlRLSdCiYoxdkubfceBiEBFyWE60Zl5JUPOkU5DIREAqTRG7QKJ9lhr56Km2BwguL4zM5g1hZaXBZaoorelkrYnO3ti4vCk2ewDmkNJtAfmobEzt8kWmAplhbaZhLp9lM1TBSiqGzKt2e5Pq3b1/Tq3v7Om46RhcGeZDP25V3Vk4g7sVyU4RFY/M4jHqB1o1P2WgJmkPaHm0MUmr1Um5VaisJdWV7V8PBOd3bv60f/OiO3HiodDE1yQkP2QTP14IAzw/U00KXe33qAOTHvoa9bSV1a/ZJ+8XSUGzmJoJIF2V8IP+m1VHR6Lgt5JexCiRBIB1b0WhrxQgm1YLquxGGO+9BUtc2T6wq10B/MCVmHmF+qEj10+4WPHWpr5rvo3/ZDGT21jbLgUzRcXGKMPVwFiuEWkkJsvDbT97RBVWg6YYYrFAazgV0gAUbpIlJFTSAYIKUngUHoBArsrSdI4K4wOjGX1oFEFwfcyPyAfxbBWhO6Js+0c7FyzYfc33QQqAzWNVymnbBedHNwSEClQRNZW7/QJ2TKFBaFit+FugOjcAVUSXbDVtrFhZmOJFcAZdLJbKlNj3VK2SfTcFZwARidbZWUEQC44zKS1JU9g3wdiCItxC54xWiAkG9CwSI+KB4GEeql0CjMxQsKQfaS6d2jLDn6+LalhbFlvEH7+3ds+kf9w80/jjPqiw1Hy+sjxAc2XqyOl/uFY+A+28IMcFWt4YTFEJwB6VHiT3DbD6mUg7D4FYOLhpuYPOBIZ7cMuO6dRVxjiFNHQJp45XPrIIku/5VgIy/IWgiLglwITu1/Q6pJIog7frjB222alWuhQddlNnr7F75RNP0qIwKCgQUHRZcX5PTfd2/fVMe8HfZ6vLFzmD2a3/9sr77yss6Pb2n0/F9XXl8V/s3plrMOlO8G7fu2KKxtrGuRx55ROPDezo4nMjvx3rmqWdssZ5M55rv39cPv/uK8qzRBz76Ie0fHlla7eqVXd26syenh2AmpGd4P6lVFtAZcXq2BpKrc7sXhS/Rn/zrP7TO1eA9Uzv6wDNP6md+4e/IS0bye4lVY7z0hc/rq1/6M+1ff0tPPfusETsff/xxvfGjt/Tw00/ozp2b2t3dUeG6uv7Oj/S9V76h08P7pv/w1mvXzM7jwy98WJ984QV98Qt/ptnxWBu9kcq0NPGwXhTr8oWL2trYtrQZmik7F3Z149ZNDSitzfOVSaXk4lXDlMBdaDodJ2QGQKpA0vC/QXofxMmP8GHq0hQEVASz/CRQIWhhBFK+CpEac16znshzkxWgJDiOSfWh+u1aCWZh3nae8YgwFWSCoONgCkwgZYEP7twrwhuTBM916BKpvy7oYmAwNkHA6nxpuey89UzR+ygotDMKtA3/pZgr2Ui0uTmQX4/VD/u6e3+u44NMzbvv6crbQwVbm9rPSqV138SCBkPp/snUgvRk4GnQ1J0oGcRb1zcF9XndKBnh4FrrwjDQflHqBKpH0GrOzOz42j8sRBbUjwJzLo8cfP06cvXAbbQdRsIusak9C9CpaiNFxLUxUs6UfKnijENPiRpthq62k0AjF7Qs0PmtLWWLpZZ5qVkO+on5Y6OtxNGltVg7o1ijbTyKUmmnL+MdqdF6HmsdeIPIpp6pOEV53tXJYamTQ4IOJlP4E63gGc5mteIeJHqyG0vVbafVhbr07BQdF9IIkbUfXnpA1sVBbiKQ6VMzJeciaZ1KDqoeXUHiaqZjFX5u1ifoqpTVUl4dyzSYFtiv+EpPpWyZqXZrHZ1OdP9EKvxGqeubZAR2NSg3V87AKmwXxVhOWJubvOMnOp2nQmB65LPb6SZpJlKmHXggzPv0KXMpgXsCk4s0LpyzgIDc0YNcpqtSETSzgfbhN4byIwIoJOk6jbCqzg0Rp3rRQYASHg5pvPFiFWyHatxQY7TMjufGhYQL1bp9c45HFgihydgNNUhifXB3aCrBk1mtL791S/tOIYKgfpioyGt9/yDV1+7P9MzOJVsQIXkjOmrLL8RpJAfYnNSZCJQQ1qXggrkgrAqV81TprFR/A8HAUF5AJW2rooz13TdyvXH4rl66dpPLUy8hsVgrCQOVoEAE6U5rG4VHh54eXR+ph5htNVNEShLNo6xRgXikk6siJm4DBY2jiIUYORFsO1xf4TLrdvG9Lp1J/zeE2XhiHTLyk0BiteCuFiQLMmCimFUKqabajHkjyrdDuI2OFtjZQKOwm92lhOyiLC4ABemUvuFOsWBhymQBEEikaeF0i9fZYnyGIFggB6rBLtBIzp0ILwsd7wW15D14R4YU4ZDONd4gXmUdGsKcB4JtaRf6cuib5RJ80P5gZHPwwXxuPM50sTRTdXg4VtVXN+qhm9SH5C+7r6SxuHb6HZzQIqO6jk57tjCfXf/ZMu12QReX6AcWwJgR79k8xHK9CkRsv2qxJ1wriPkdmjOKYpurTMLEbH/YYcJOAeFpjMfG/M98zbHgUCIm2aBKD7etWPECm9o2x+6MwpSaEjENe4mJB4OSESyyZuCQ0VS15tOZ8vlSvWHS3dvVJbE5Z12g7Vk/0I7jeznnHDRqda9AiN0AjalIGSR6gpumc5ZA8HSeZapOTjRdziwyIu6iwGwwGBrH1zdfREcNGyRL+nYnwPdyvTy4v4bwkWbnnyFIHeII2Z91jbd2r3XBJqhkNwa6vm4hkkVFpFaFGFtmDub9QWz5Q48qkxgxyY6QBtEtjHqKo65h9vbu207e8Qql+Yl6YaDZZGqQG4s4/l5E20yMIDtOMjL9DnZ9QJ7wfOhR+WJuVgyoeBIE0NB0Ajdw1War6N2usNEg6f84euWsCCiwWuGzRb6wqgIWTypjsCUhZ8mOD60PUkbnz583QrjXi+26GEA0KhUxEJ4dUASXm7W0SiRMeHsRq1Ou0EnkO4nSWaG2cDXqrcspfVuoIpbRlVhld/7dgstNS5KBWTHQWazjBFTdhMaN4VzZLZiX0orwbYP7xzBmaIOV5zDztVJUOv0qNw4ayMRrHXGVi7agaFVRQZDDZ6moI3gj/mZhwhqii/K5fiQSyRvT3ehg3Q6gC7zs7GwnD1rFZ4Eyz3YNHJ/P0eFIN9KpHKxzTJcJ2w0fWSD1srnm02MNQkrCPVuQnLyw8ug+FRwEGoMNnTixJlhfzFkI2O7YnsR2SUMnNBSHAjjPGahVT3lJ2fFIZU0VBXYDnUpxWjdWrdUMRpo6MtHG+ZwKQN+qyZiU8lxKF7WiKtcG4nJIKUDCpXKvokK/VVQ3CqgkWiFyJizH3gKrhjK1Cj8vXyppllpHpZ2JGFHQPDN42y2xL6kUuZWhHim75BgBP0CgTMeYHK8IrgpyhSEirwilZXLr1BbUWLUGJjJJJFgwUhVEcHaoBCwU+nAKSgsIK28FjVvwO9RAWwrTTTnTLRPP1DCRepXyYK46QfQoV4ocRI8bx/2nkjA3pIPtfkh0UscalpGKKFUVV+KpJZaArTRtAy1cjHM90z7xPKxA4FHVbHSNXxHEWOxUprFEKczZOLCZDMNWtm/dvGZ9D8QBIjz8OLgnPGyMVqXSvLSFsUuJRAavM4dQlszN530cH9gfmxdLbViHh7/mGFF9WRQqWOCSodRbU+ENlAubIFAINLQQG23MVqFZzhQUS62Rgh26Oqmlk3ahBUY1eFHWPbXaVBle0LhNNG0gPHeFKhBZ2XCwM4VCkDfw5Br5g9hEDsscVKfSyHG1zQ57GStqR1IbW9Vc6fd1UAS6Ww91urlpweQS5AbzXvJs8DzQ8GkghmdqSsZTqFEQGUqB5lq+hAeHDMTIFPErdCoi2sVTTEk3KD2CrW5kwQKLCouL8UtW+kfMG2cYCG3LIsKDeYXH2XMEH/gP8rItNOz2CQAMdepSQfaB/8D/bM4z3SNfNSk0OgSVxhTJwFM1Hk+X2vn3v98+u5pbmV85H/6dPegTNl+uECZmNM4c1IHr5Bz5yTikK3IdqG0XpJVAHuDzMF9HkSFvuA8giAiogGYP6tiRE9iGko5s7ce1rNoGZAvysnG+z05q1X6cOykwHqZptEolcQw7Z44B4rS6Ln6epbl4DwEJP3lAhrZrI5ha/eNv0xWzysWzdunGyFk70tq0FwRzqhTJzrAuYguC1Q5BH+1TUJ2Nf6iPNES86icggCByjbk9sOHiO+3zpBO5l/gxZrnNCQ5Ee/i68EO5R5DOvVAUXZWtqxwz7Io53FOFbIMDR9lTWqAP5lmKnnuSwV0E5QUNAsW0YLTri7TF++8/f9MH7Aasgqiu3bv+y+tcF8ES7+MfPZxjMHZpJ9q9C967fu/zpb1ozYKVdJFpfXNdVV5ZSueNt79vDVY2scL6RP/Jz31aX3rxL7Q4vanFONLHPvaLunzlYX3pj/5QFx7a0bDvq5i52jr3sC6df1yTc5d04/YtW2BKT9reuaiPfuKT+t/+l//ZtGhuv/2aQb/vvPwRba5f0qd+7R9ZSe0//yf/K2pTitpSTTHXolk36My0InKsItY0WxS6evmqptMjLWuqUWDud4a1H/nMJ/WRn/m0TqaZenkrdKEeBOh8zFUXSz3z/MdVtJHc0TlVyb7eeuOGmto393X4Cf/i//wnSiLyyd108aN3X7VdY9Us9PGPviC3xmTWUTLs2w186vnP6ed+/nOq2lJHx3s6t71lFSpf+8qXdefGTe1srKuXDCxCJ711enpiu5Am9jUvM0XTsZHtFmVmQmGkdCGRI1XAwHhwc88UytE0WTqdxguBj6E7jMaiSzmOx2O7wQwkAqWNjQ27r255YMFNOi01THoKvFDz00k3YFtXo53OIbumU7cEV5VBrUDgVgOfUqYdCLNhql8YGHgOtVWmPFvKr10VC8jIrjbDNV3dGgqxzBvpgU5wJU/WNFn2te4N9OD+gfYmEFhbsW+PkQAAIABJREFU9Q9q3Ti6K8cf68atsfbKiS3CwLJu5GgD0o/XaKePv1lnPLl/fKTtbbyZGj2YzdXk0vMXAlXbvh4cLTUtpDmk9hz0LVQ2a7VNmmQ51xOJNBrgnybBIw69UslOX9XdhfFZJhmLojRBdZnBU0sJNjCTVhuepx7eZJIux50w9k9/8LLWNoZSf6lq6qtJ+xYE5HGuaifT1oe3NfdP5XgUbgdSMZGyQknSKIhnai6MNfEybV18ROXNgeqXG10se9pe+Dop0TsbqZ1XOmkyDaIQ6o7atNIOxQVNqWXuqe0PNIoOpQykKpampepgpnYj6Ow1MIHGoii6LJ3f0vLBvtrjY22Gpeqhp3a0ocVTgbx3Z3Jv0a9Hmh0U8vJa5fGRcpU6uLGurB/o5dsznYR8VaqT8dImR6eJ9NjWUo8msabTWtcyKWOhWEprSEbI1bYX6ChYdBueKtKan6ivUy0SV20qTYfbpsgehFT8zRXHkVUXnXBNmSOsXPpxYP2hzQrjxeGpuMwnFpC0ztBI1P2kZ0hglc+Nv2e2FTQLIq29rrIO7dJZTerYUW6ZKU+RSs2UaAGPswy04bnacObaDgPtrK0p01CP9G6ondVKY2lcNQr6kZp0oS3PUc/DVHUsN/Q1P5YG5zo7h6j3mJG/Ez0mz12qt39dH4lyfejpi7qWHen5j39Wr7z0HX1nj8rLUkozuVGkG+lCcdiTt3egPjCQO7SUMUomeHI2EVIOucLGtXuwFYdqEkdHk5lOZrk03FEODaGmMrRW4fRVkkFIK+V1qSzpC/mHGg/JWaVoc9s2rBRlkN5JVkEK6AnWGycuPJEOPSNo50Hw3GA2bAsz82RrosVJ5Gqjn2iAVEneKp0vFUV91WQvbIXqFiR4fLhpk05LsA6x8vxSGSuWcdss3lLAwtlAVZDJwLCosblmUes2cqTYou7vRaGo5xkdohk4GiPe67nqmQFuJ47pB75yvNjMIww5IUyTAq1vrAv9O7i5PEBTDo9Ode36TdOAs4UYaxrXVa9PYc/UaA2ZA4oJdaHTnCNSPrOXsWoXgrKVJRbBfIcMrZTNO2qOwl5iaUPaIrCKYzaLrcIAVAzz9J5taljsuX42qSDIBB0AGQQQvYCq6MYACTITBjpYEYWvyGJIkqcI9HaoW2mpVk9O4KkNcSpwLEiaLFPbiHtJh47uT04shTsZL6ygC+Hlcxs7Zj8GjSNKRnJDeLBgdPCVAvPqXLBxhBISBjouuAZS0tA+SkXYgQGkEMxhCE2RTM+ximm0tCCpk4UiWAnqQA/eG9t1Q1EwtMc9VHDnlq1xvV5PV7fPW3aGHQVke/Phywoj7ieBpyGV2WbA7BqPMYGEXtYqY8+Q1wDY3tK70EoKOqhCwAEroCJN3VWiIxNkIWqTk+aBaNzqwu45ra9t62Of+KTpLdAxXnn1e9rbP9K/+IM/1Hw+1vr2OUsNLbOF3nvvmiEhJydjTSYThb0dPfroo1ZafTdcWjSaTpcGN56cnNjN2Nw+Zyaep9OZVRJ99atf1W/81m/r+Wc+ptl8rl/65d/S4uiBvvO1F034zKH6hJJ7bEsQHqxKa6y1taFOxlMbONnZjhSn7LaxDj3sbyqdpUq2tnX/7j0tplNdvHJVpOJQEx5ubejiwxd0eOemvvrSXAtsYnxXjz3+uO7evG4DHMGyX/iFX7Fr/P6rr+hLX/yC2ccA3TJggV8/97nP6dlnn9HL3/6G3nnnHVXFFUsBHR8cmkbTzPfEuQ6HHUoGMoTuUY5pbDLUGI4PWFYJ/6dTGvWWSxu07LTRvaBKEINfdiUMGtAeAiP+TU/HtiuhgxJEMWizItfB0WEHEyNaBx+goQ1xEO+IdKBEoGJMDgxGg41XaBXq1GfROPsyjktnBCix3Q5pOghO7KTx7YLI3lYapzPdOBgr86QpqZRYWlzPlN2SzvU7AAOF1bVI2h56Ouc7Ksp9fWg30MMFKLAndKmiGOSnUGw2DiwaOKOn8gIqK1Csji2YwbtrsTi1SXJrK9I21imNp6INNDootUgreaMN7ewMtbUTS+1C/Rh3bjo/O3JXjz9eI86sg+OF3j2c6sZsqZMCSF8aMBlecLUTe9p0Il3ue9rdpIx9rjZcKvMbFedauRsox/a6nVVUKr4o6cOXNYg2NT/sHFrCzJHBLT0pSDYxTtOWN5eGm8qChWbVkdYpoOi52t0aaBnHmsWlpte7drFdWRAqIwhNF4YO+u1MTdIqdiioiA3FcoJcrdOZUVMpVk4bhbfwS9nQRrWGepm0rBTl2IQM1b51KudOId3DcK2Qc1qqnlcaP5jpaF7oRltpMWmsGpGlC2pp1BQ2+YBKvXtHeubZC3p41GoyXqp2QvVHoSm938+mmk1zNX3J60MK9qzfs6pEfq01ZqB0bH3P9sk5Ol2ZBeU9VjrSQ+xESa+Q4qqwWsKwuFBliLU0osrR0ILODBSUytpqhV5V8bZV1cFtAuE2O5TWUV6TgmJVWfH6YOqjIRY6muaOXj861R2q0HJXd2YSKB7Gclg9xFQGkXIC2WTs5o6C3raCnQ1ptFCTlZaOQqvKTx9omR5oo5fq+Y8/q1/+B7+scugp+KkX9MTHP6Sv//e/a8gK49pSSzYb0Ocdq07CLJvJGjFZ5ghSM2DDcDkZi/uzhbbS3HSXSAPO88I0ldK80HyZKgtGKs2/A4eSjruYLuYmN4AVD4sXc4GNa0ONQQ6cHz9nRFsIxqTdVptzQ5DgM5FONdQEL03I361STGZZnEnzwqv7Wz7OUG3b+cO5XKGJHJbX8iw35N4oDCsdOq6Hc0CBvRM3QIiXdGjn28m8yZzGv/Pbu3btaPKdTGYWkDHXML/TJq0p4ncXcTYn/i0v6cftyDUhqmnIkPnUdagP6x3pSF7nHDqbrC7YeR+IZm3BemK4FmAxUiH0FWx3uAdU7lp1YactBffJWFqgKHCCDO1pTWoCpJbP8g9ftzIrlHtkDUCFumCNdkX3b54ubfNMwBJATqWKOI7N9J3nuEd4ltK+8DeNi4tfI06cUFIgYWNMXZZWFc7aRnxAsMk9PWtnPse9Onsw9jhn7g2fJeZYnI61vbFpAAHfTfBGUE3wxeYH5JJAi7WU6+ccTHLCiPEIXeIRCUePYpIuM0P6HK6fA0XJ73h8fMbOZBD1TRSxNxrp8sXHlGOKWUVmSreRnNPf+aWH9GDvrq5ff1u3bl9T1ZAO8HV83Hm7DUZrOpqODZVIEmlrc0OjpKfZyYbtuLlhZPYxsqUjPvf8h7QxHOn1V75jap13bl/Xq9/9lnYvX9X57Uv6mZ/+BblNqgfXbur2jbfU34gsul0uqBZDBmGpXpLo9GRf7753y8jWFZroTCQEMnllJOtPf+qzWu/1dffWdRHsIL3+3PMfNKL4Ap2TptTxwX299MW/0IXz5/Rf/1f/pYaDvj7/b/+Nfu+f3dLFC+d08cIFHR7dtwkcXSlmZrxm+r2kg+yaUv/sd/8vrW2tCwEwdoBvvfFDBRieOK52d87p8GDP4HRy2razgcwb4YmWWeRdYz666kh0AgIfYHt2R/wex9130ZEwbaQzGhl/sbB0XUI13traj4Oms2MwgeAiHqyI/cgOkN6jw9EJF3MEL0PN027HxvNtAw8H4biOoklH9crc0iRuQOG9102SBEt1bvnh3qBnXKIqW9jn+qG01nMU9ltV/b7SeqGgwv9soNh1jQfgt5XOhY3Wi5me/dyjGm2cU3o0Vb6stX//UE7raX/v2AK6yWmqCMuHZaX1nmecsPW4kYtHYQMvicq+1tocJesI/7u4Z4iE6/Z0OF3q/Pm+gkuR8VosEl6iO0TgkJnmEenbgROorlwhKzJoZXpOJEnGvVq7ca5dSY+NhhpFjcpBKGfHk//kRcVbp8YJ0rSyXbMb5OR2pNO7Ol3cUvONREWBIng37J0RKt2h+pBtk76S1tVwc0Pxx2I5zR3p2lTLWar3bu1r70hKQbP90tRpUdIt/VY1aVSMZpe5NpJ1gZPEQYKOgVyUbfuZqnyhql5KC1/19VTePrmJqNNqQnySirxrB2oIKvdKNQdU9KA0zu3sgs48KHTrPhsfaWvo6GjpKq0jTdrCKsOaUHq4lDa2DvTElb4ufmRNw81zWvNjTU5uaJ5Jf/3aQNcOkNiordIN0vJaL1I/qHXBbXRIyhTaReBrEOElSCl2q17Q6QFhSVJXbDII+BvNsxnRBJeiumXR7hAI1IcrK1N2FMRDCzbo04cZ4reVvBIDTyoYKacMVZBOIfg0UUd2pxRLZJo3vlLP1zxv1Mxy7bE3R+E8HsktEZKNFQaxUgIw8gjp0tKig2SkbLxnhrkV6Mni0HhhR3GqMMRiRfrevTu68P3X1dva1NpBrS/96ZcFuZgNEGnZmk3JKg2DCCfk3BnIUxiYnky3MHaq2BB9kcA4TGvdm6TaBPmQp73JQlXAooVWHSrt0OFb44+QdCjz1DYd5y6cUxR6eudwZosI3DcM1Vk4SUqQk7GFy/YrhEWdnAa9mFOjRBzEBI6QVR6tKlLnxgUERWHy+A8HTGcL4k8Wwp+kSc6eO/vJe5n7uJfMh2cB09k8Rh/kPSyIcLP4nfmN9zHf1tSOeQRHnbiwzYtJYgs8xz09PrF1icCD41vAwEJNqj1JzB6Gc+G4NteAZLwvLXl2nv+xn5wnjxV4ZnM9aTB7jqw0Oi7GJSUYYI/ANRA42XLTCWPCPTKdv+4ofD/v4Xw4FBtfeK0offM7Vd2sKaa5RBpxlXKy99s3d9fDubEutivUjWvnOXseNK3XM+V08xM9E5KmoIJUozxrw0sX0Qns7gvrCedGu1v1HFQCHymCrnKbqjdS8WQRuF+ggPdPjldBO5NAt+ZZup4+BjhgggTdemSAgTVXtw5zvuNybvMKkxTC1S5VfxDt48icFvguUndU3sLpwo8v8JDf4abS1rQ5laFsGrrKQZ/ybHt0fa5r71XAdHx036rFLm5vKggpeR7rT/7889q99JCi3kA/95nP6JEnntbf/fXf1F997UV98Ut/ZruNdDHThQvndfPeLW3t7hjK4ngjjYDzYOC7rqL+UJrl5hlEyohB+Zmf/TndunxFN9+7YUKSdXqol7/+otY3N/TLv/KbVs1BuTq7QdCi+cmR0CNCoqCHXUaZK8vn+tpffVXH9/fU20R/CKf7Vjvnd3X56lXduHtX1955W+junNy/pevvvmMT8oO9A33t6y+rP9jUT/30h/Tmm8f6+As/pRs3buj3f++fGwluPj7WsJ9YJcR3v/tdLbOZyfXTN0ejkfEzhmsDQ2+AFM+d39HWuR09/OgVpdlcL37xL6xzU3aczRZmzEtlAZUVdAAGs++FHeKTF6Z7wmAgquJ1G2ANqqKof4daH25ah2IneHp6aq8zQUH2JvUGD4u247P84+aeDXwi7VF/06Jx7r9LCSYq33gWxR3PLO53QRr6GlXBTiy3XDP3kHMBdfNNfZu8NgrE6IvUcltMetE+yqHmWEnrI8NQz19c127Q6nC2EBrd6ShRmS5tkCHtEA9D+VmlrbDVRtwqT1LyN4rn0070cYYVS6hxr9Joa1sXLm9IdaK3Xr9m5fluXWoQ4HlG4Ncqw68bF2p4KG5tuw8UvUPm/CDSLirX2ZGsdh/tAdq+SuWQk2FzUMwVoeUTxBr0HAHUwEGxt2aQyqXtnm+Vf6Nza5KbqXVzHU8OtTvvyaAxCJiT3IIYEJyIFiFASGutR4nJEzgEaZNKxc1U5WsL6RV2u4302YX0wgcUfOKh7ks39pXs+Xo8XOjqpqdX39tXamTImS16GfFsSWqq0xWpMkdzeHhBo2TLkbsu6VzHw4J8kd0aqDmWvAOIK7lS7mcPDkZiKU88AYW+EzuOcKQinWkym+ioTpVtRvql315Xvz6n0zuBvvCF1zVelCY8WeDtGEvXC+n1o0zPXj2vx4I15Q8qTTRVsebo0d/+GYXricZ/+ZLuHMMls15oshOhW+vcoKfDLLPddF17ioK+cSqpGKutCQttR41wVN8IhnI21w2hYgImwCGNFAdwUODjYELMosPdx5nAtcpfuBQBFY2BqyQgLSGdlqUWlF+WjEdPHrw1+CQsGLWvzA2VG2l7ZOlnjltRFtq61o+p1mvLSsM4VBzGSmf7KhfvaLc+1qOXI919UOm927nWdhIFZd+C0Mz39erxTDcevKxxmStZ29L16w+0s33BRDIhwRuXpGpVeezEC+Njcq1J4nR8GsxqTVKBIAKhvUbjutHt8cwqglMv0hiOh9cRnevWsyCzNV4QWjSgfLjTUy7fKl9MTbTYgAZQCeod2g5loIDB7palb0C1jPRqz1maaRVItfAD0TUyHf0V/8wW1Q4R+Qk+YB/9cbDR/fWT/3eLEt/fBRi8wu9nfzOn8TsBAb/zjwcBkM13BEcsiATcK04W/BM2nAQ+Z8gH7wWhON3btw2kS8HMasFnbiaLQQxjj1Ub8PvZonn2c/WO/98foBvG8bQA8ydv786+ew0wlOowAj675tXb4JbZ9a+CxW5u79qH+8/f9JOSDVWL7173QTMLX4mBmjk4UQEBmMlCdYEfNk18flkWaorCSvatVN+A3S5w5PWz9/GttPXW1paG62uGQrLeVGV3X5AywEDc1jAI/Aw0lNNXXDKI3KA/LshkxV51roOTI00N4SE461sWgw1/WZCLZr0ik7MijXe1gN0aZ8tlh57RPswDTXu0ErWWcc7gMVP1GVuKMjRwBpQUnrQFdghxrjTDuP/8Y6x16yjyGnQCV0HvJ/fAp0GipItWqybVrbvXtXHuok4XE33ohWdtoXz48cctxUWk/vyHPyE/jFUVS33lpb/QGz96c5XDd/Xg7j3N0zvmin3p0hUzed3aPqfDw1OD2tKTidA2+vinfsZeu379hhkNvviVP1Cen+hP/vgPdHJ4X7PpQlHk6PbNNzXaHCpNyVMjKtgI/SOq56BMzyYTXXrsMZ0e3jBezqwqNVrb0rPPPa9l+yPt792Vm1f6wbe/oeXpiZ76yHPa2N42PhET40OXL+l7r0hvvv2mGfMSABIUETRAHCUwIwjtE6liNFx2qb4LFy7pk5/8tAVZdIDKHerv/dqvamd3R9965Rt6+JGHtL0+MgLp7WvX7AbxfaBADFzSa5C2SX3y3I2b79gAb1ZwuHVC05vqotxs0cGS3aDvECYWBQY3Nx7okUmEScDSVii8Yg0TxzZJLE+XFlSxewaNYreQF4WoMqCD8LBBajuaDo7v/u6I4pzPT97T6TYRMKHsjdCjR+4dAUMCBbSd8oXyJfyzQkEyUBs3gkZz72hiatxPXBhqfeDrwmasrbVYE9Igs6WJVMZup4S8dzjT8YkUb7h68uHzyuau7t4IVS2LjoQIskAypAVupXyWzQm5aMjKwNGBpY29NpLfc4wc605Qwo6thBYVcUjeHpytqrV0IoFY5LY6v+6ZQvxalCgoGu1e7Bk5PUXkcq0nDeGAJIqzfZLhmmpf/Q2QPPR2fM0XUzlDV+H5kbbPNSqXQO496UjSoaPwTqbywVKLQxYm6W5xW2ulq+Fzc+29fV3uexNdrDZN3ybeXtOTZa7TDAuEwDYTo7C16kyUd+dFqdMHB1JTqHFi6VKoAUUVyAcwSTqeRu0HpGsPVB0s5cexnGGoCUThQahwG135VppNzEw2SEIFlWdiplfOndfOC0/I/+9GCua7euNfvqPTPynU5o7O+301ZaYYVf/mIb3x5j39UXlPwzDQ/v5S+Oa5TaXfym7rR7dqHTyojCc2Gg6VF5GqkyPNslan1VLLmt0/JrYof1tP0872hh65uiXHrfT8ZqD3btwz1GOxXFjlESrWoRPac6SJznbbpDaMwEuAUzciLTX0qVystB6gUN4qRxS0qo0DFCNP0PTk521nXWNE1MR0iUjttn7UFTaq1QLNsRpPvErubKFRBSl/S+PpodbdXI8mtV54cqDf/Eef0Xd+kOkf//6r2svGynRBIfyyINBRNdPxMVJSgdbdnsKNy2o90i4dMsIiQyCMByGpBOQcKNEnjYDe3dl4ZcNTWZDSiiBpf55pMOpscvyBo6xxlFadZQySKDbmUXJvOw0h48dUtU5PJ/KCjW5Rhv4Ll8oe3aK6+sP6EgsdFVb2AAWhocl+kpdbLbLMSy2Cn8R1q8X+3w+YeC990/rn6ncLCuwoq7nIfu/ahIWsm4+671m9zZ7jNTaFlI3TJhyTBZeAaTga2Rw4Wj9vz0EvYdNu718t4sgyMH+xpvAAYSDI4jh8Z0m5KpU5f8uHXV8HBtmRzoIj/gDMt0BnVQjR0bBXBPgVRQJ27lkbnbXF2TnaBtwQNZKPXUqLanIyFHCI0Caj5ay9LSVHzE1k3F0U6wYyNZC9aceB12pJNdwcpXLMqykMKjuekp1Pt+7Y3EsVo98VdHA07n9XWMTBaUfkbjpKBwRwAkCAFHIqJ9OJxulCvXhoa1eeFablx3LDvWTNpCANc3MLwpjrmy69RwTKLWPdw0qGcVFN4amRGu6KPkBKKUDrAqBuDaMN6DOk22qXakAsbrBx4lxXfdmKYEhcdt6qjgO4gVUPNbxM+VxAWSmuS83GR7r6+BNq7t6T51Razha220HjaIaIHVC319fxdKytzYu6e/eB0gUdFKPEXMPBmqFP5rhOlZrjqchzudhFxLHGpoRaa0F1SxAZ1yZfFvY5lG/rcgImoXRZKxz2lBH9kn1gQqFDGVs/1HzWlRNHQdyJdhl3qdB4urBoE7HNo3v31GdZzRcGzxNcUIETxD0TuwOeHg2Tzq+MGwG0jgmhlTgiiFdYwFHlVNEBM3a7V6LeTlMGAcpWVBdyc7FUobJhY7Rm5bUsnIbkRBhRFjZQuZn2eYegJrRjEsRwQ5ZzeCmORfFUs9jNrWqzhOB3Oi8RL4FQR6LrvOaQNKAiggoEPo9YJJ2Ev+1GVwu5RPbI/FPC5PpKQRTIBaeUwYIPdbpNTNg28dhY6ipcqJZ4/1TFgGUKsUCqqZXCizDxx9LUhFFmZ8BB2YHs329LlYl0UkikQq1qhB06YW8QaLvZkk4rxe45hruSsNX8+LalsLyUCXCipg41GPZ0Mid3bWsWM7IhAx7l9qty2pBUUuWYz53Jiwd9yZlYAOn5kE87+wNSWKRvCXhiry8VreqCtE2hPuVHbiaXgJmUi3tBjVuogj0ZNdJ6KIKVKm51WB+YwjjCojax1r4hIHVKyguYqq8s3FfgFEbs9bxITc9V1fO0LNkIJApRB5/0Fe8leniyrWwBWjZUGYAE+Qr3HdVwBpi4CRRAEkNfy3mp2QwFcgoUXFPlD3vUE2OFXqryOisFUo+gJhUi4JWreDRUHaRqwlqVpsxyqsNUVQ8n+7Fy91BzzcUGqzdYV9hGWuv5Go9PTO4A2o8X+TbRUx11HN/SzkiaNnMFs8iQ1GwtVhNXuuGFSjHkHapDbcpCRd6pL3tJaxJQedYqSQI5TS6PwoMq18BZqs8utcy1EZ03PtscpXDure8af4n9H/8yvP0cSMlMeowb+Aj0UaoOXY3c1NK0aC2RvyBVAJmWMdWj/L3pnNrZxEBKIt2GOWhT8h5PQ6topQw9VVpiG4M4IWTvjmychK4iPGaYH9nhewsxZ5RlY0ros3audQoQvEbjglJ0TxcHG0raVtPZRM35TdN2soB/VVJv45f7gngpxs45ek3ce6wsIjORRV4APudgfVvlpNAC02bsc0iDtY2hbaSVmOfYSXO9IDBmjwH5ucXAGDkDiNXd4mnpUItA0e/pXO45B6v6wzS2e1tXWQaHiiBgBWt0y3Lnqwgpnwf2Mqvsk/3NOZw9/mO/n73OTwsS3oeu8Bmb01ZBDe8xjR2Q9ZV6Nz9BRQxFINgsciudh3PJ9bE2oe2HxxoP3k/qiuPSn/kPrSbOlGviPx5ngcrZz/ddir3+N/2PI5xdOU3N7zQzx+dvS2++b5blNR68HhIcvy9V9v7vtfZY8Y5M18rWyk5WgJQs1+TZmOgCYN7P+bNeEWTwOkRtFJ58x1O1CiRB688evIfxRZ/kc/xtZsarasru3Lr2OTu3DrGE/dql5/B25fOIu3JtZI9StMcIoCwM6exTTKVrlSmBU8Rmlr5pKDCDnQq6uqOwdOso1YC+cdg4Pt0tLTJVVMvGsWUduM12q9kk0YOrLjMCmocnKpIGZ15/Z0E3x7Lj/fiuddfnc/EbO48Y7DXa3Nbt23d1sH8qH2dgP1Zv1Nc0nZjPzBJPmNrV+saudrbO6+Mf/bjgCb304pf0zjuv6V/93u8rGG7quec+qb/367+pK4/s6uojj+jw+691cKPnmXz8dL5Q0l/TT3/yU6Yfce2Hr+rWrZvqxZl+8N1XDIUhMn7iyWd07d33jGDL5AUU3elHgCYEunD1MV25clVHt9+wTpBEfe1euGRibmhALY4O1fc8XXvrTcGDgIy+e+UJ7e4+bA17dHigB3du6q/+8iWbTJJ+VzLJDiQj8kVgjrytGymd5yZ8dfnSw5pOZvreq6/b33S67d2evvmNr1uqa7g+MKj8+PBI+XSq+XxqN+OjH/2o5XyROLh1646haJcvjfTBDz6vN69/X0WWma8eJZx0aIIjgh86KFYtIFFUvSGKyY6CyR3CG0S5hy5dNgTw3u3bFuxcvnzZdqgEaaQB/XJqwaZZmDQoiWPU2Jkpc21YkUDyPBsMBKX0C3YL/E4lCVUZSNv4XmdWGbJA2y4Ge4JuYDDoRj1f5zfXFc7Hmo0zLeepNs9MWunwAFppoTyT8ijVgvx2eWqo2+bmejdxO56OlhBUpfHxifIMB/I17exsaXI0EZVOWGvEUd9QJctRsxtwKrm9yOQhEGtmYazdpU3a3EdDQ4pczgLeUmPvrSrEFkOp55nP0JaXaH0YqA0bUyY3SeoIPzhXSUEQspTbZCpHubaffEhax731Np4dKiZzeRVIKKXtQylat1L+4adxwg1U+3ckSW2CAAAgAElEQVTt3Lw20BqB6pRKUOkbPzjV4d5Ej16daJB7yo9jnbSFXK8SFYKON9RkOVHlZFaNg7TCWn9DTlnKB8InOOa+RAg5srVv1C7g1xAE+zp97Q0Nq76VQVvp1LhU2C/kbvhyRq7cjZH8c5H8/Znt/AbnE22vrcl/Zlv69JNSNpDSbU1upJamnPuR5iqF7BN4xP/0D39asyDQn37xZd2eNZphZ4Rlz33p6//6mgYbsdgf4RtXlEu1bWI2yJnj6qhstDPsy6kWapa5HnnE11NXtvXco7v64ONX5I/6+uZfvWp2d9OUna8rP47UICXgR/LdoXI6pvE+QPJWHAigdQdDaKx76M+tsobQwTf7jxM2h5WnNkC0FRI5xaYIWWKvQZu2NjdRIDE52rfgPixzbRMskhLCxsFrtVfO9fD6SM0sUHD+Ya09v6NpsKu/uv5D3Zo66l8a6HLmqj4mZeapR2QJ7WE+s4l/tlHLo08ah6VLCbLTZhMLsbZmMSdpj76P42rQo9qIXTV8sA55p8wdlJUikrKeq206HgkosCEnLHChKy/qy4G7BRJNQDddyGk6Wx5bBC290vFdWKQMqWHVJNAiGKVfnS3kFH8AIxGWwntiIbK0KIsamd4VB6TC/+5s6e1+Mhb51x26+5057z/2YBHj9bPFjHmKB/OgHYsgx1DGjr8TRlFnkotUQF3rYH/ProW5mr+hPXOSIB8cE1KyaTRxUKuMptLtTDuIwLs7V86BdurmRqC1FWrzN5w7hyR4P3uQmrNrPUPqVi9Y4GDoXDfnspkltQiCT9DOZ+xzq40qvxMQ2cJOmnjVpqRG6R8e88CqIo5swvsfZ8c6+8kmigGAejbFU4sqsw0h18mDfmActdV3cDl89uz17vJ+EpBxTrTr2f0q0q4wi88gBkW/5rsItOAsZUtUxuEGRqbezyJxRninm/D93DuOi2KWPdiwmpo48hAEN55CgzVbVVluDhDIIKDdZKlkM/6Fg4dDRSmHTSRV9WWm5ZK0Y9cn6AvWloTVXGfTCSHzHO1tAdPTH/yUBSmjwUjHJ3+u2bTQU49/UE8/8ZyhFHUSKEvRSQqNjLuxvm0Kpkw0w8FATz3xAb38ja/oe69+W9NJqu996xuWTvi7v/ErIiWHhtKUyommsaDg4PhIFy/EunjpisFcv/pL/4X+4F/8ror8VGkx0Wc/+1lleaX+aEevf/+6kjiyiix0QVAmR0ma/Pruzq7KoiOTncyOFYZb2trasWiSxr1966bcLNXRyaEeeuSKXnjhBfXXL+idd+7bBPvOj17RH/3RH1nJPNEog2kxn+vpp5+2PO2jjz2m119/Q2/94HuGNLEzTuL/j7M3e5bkPM/8ntyz9jpLnz7d6G40AGIhCJIgSA0JClqGI1oUx5QUuhgvE3Y4HP4T/A84fOEbO7xM2L4Y+cJ2KMIT9liekSWNhqQ03BdABEksxNb7evbaKzMrF8fvzUygKfPGzo7qqlOVy5dffsv7ve/zPk9XR8dTXb95WxcvPmYhy0998pM6nZzotZ+8qnuv3dX86IHifkeP7e4aaBxmYPBGb735C/OUXbhwQaNhopOTU/3gBz9Q4TGJ1Mh/64wM2kUpMtXgtaBcbdbGZnPf/sa6psHw/enBkZWPcARuVdTQ8VZxLuqhF9du0t6wZ4yqAKtdH/4oWFgBr67sXIQc7frN6o1jaSi0Ub43MCpZBLCKV5BfmpKq/LUjH8mHGXxIuaKdXL2No90gVLcz0nODRA/n8HZsVDiZdnoj9aNT7Q1GirxAP7t+Vzfv5rrwRKLMqXT1yacU7Pk6v3Ne2Wqt46NTWbry1uPqdXvynUyQ3CW4W8tU3ahjEyKDDjM65GYYThEpTAGI0KGqdWK8H33QyyZjAitbaKLQOSBR0FiA7dHgGLsqA/iAcgWeo7PTqQlBQg7puqkNRGWUSFfOS2Py1OEpQIYEifhzGsyXKrcDlVs9TZ2FtgDI44AINqp2PMXDjtTzdRosjYX5qTe3dOfGma4/vKtBPDTKiwQNO3AJSa7TtKfDSSmvw7TkK/d6KqORFpOpZsnGsnjcTSlvkStaBRqmkZw8VpTkJrB8vhdqc5prOZmpW3YV9vsqN3PlW5783Z7m2QONxn2rszAklDuWzndU7peaekeqJo8pvLfSaz+5o9kCADoubFm6dieTnn8h1DI4p3/2f0r5qpTfDXRaptoZRYqcoQqIG0NYlR3DRK6KSNV8qgJJDddTH29Immo8lL76my/oMx/bVXJ8W3d/9jfaLBO989DTzQeFGRF+fyyvGyvP0UgstQGgHuF5KhSaHqpvnlMWG4ggM3ksl4dmZKPZV8Wxln6oLKoMII6QbaaZAsKv3Y5hFVMAohv4s9ZyvULd7UhdHIvOWF3H1TRJdHc115nnaRP7tigpqoF+cj/Xd/7kOxp8Q7p9K9Qmuqx0faA8z4zaxPMjrck+A6C9LjUwz06pIiJEALdPaNdncQIQN4ILJw7lrc4s06vjQsAK3cVGG7zeZHF2Y81ZFDUrf8hs3CC09mqZw2ANWRwQOjfB59zC8et1YhxBe7vbWp5M6gm5YWGuJ7rag0y/h6eICRweHLfB9JTETRz4cQCWI/CLt9tyP2xsZbYhIoDBik/n/8/GmMj4Q3nM0GkmbD7zHQYT++zv75uXjL/xuM2XC01nM4tOsC/kru1YaMZE4ynB64btZB6PvPGmM6aZkVOn/iNj9SF3EGbWI4bL/9d7MhzTrzionqBr48vG2+Y6VveMu48YTG2dsF9rMCFvBp4O0DdGA/vA8m/GresoS2qMKnXBOds6pb6oR5PNxMfU2HV8ByU4v9scgK6GPe/GWgaEjfeqCYVh6LBxXa7Rvuy+KGdjdJEyRH/n+WAw4eXF40kbYT437JyDwoGlM5ixSCiw14HPsPGI0QbN+4OxXM9LXgnut7QxmzLzr6gKdYOOBj3k12rcLeWjXdK3MZoyxp1kKdfDyQFuDaMUXCjGeZ1ViNHJ31bftDltIp3cvKeDLNFo3NPAyfUHX/0dKJz183fekBdFOp8+bo1yns6VV5m8jqdZOlPH7xg2yRmM9PHf/D1dffELyuZzffeb39CPv/t1pcc39ZkXP61ZlKkz7mj98ESrU08PP3hHT115UmcLMC5DPfv55/XFg1f09X/5v6sf+/rxt/+NYAmeY/niVdLSOu2GDhgFWs5XevbXPq+///tf0//1L/7MLEHYYfEoPP7EFfU8R7fefFO/eOt1nZ0dmBW7feGSfvraz/Xg3p/p3q0bygGOr5bq5CvFbl+zlaOPf+4VDYZdPfPEBb331ht67Knn9MbNI1stM9g8+ewTQkZF7rr2uK3n0mqpD659X+na0fV33pXrdPTVr/x7Orc31N75kf7yr/5Uh9dv6O2fvaGz6czAsjSAxfTEeEvcxNH9yUKdTh3pxyilU4OdaAeFbgfG2U69Ym5AfpBsnp4diohTmEdyUJamc1Sp7h/cgbBFsevr4u6e3HSgTZlqUSxUsNLssyJNlcxz46XCi2Iq0oQ2cOEyYABABbQMuJaVDOC9JDGXJuDJMA6Ve6VSOoSXKCEUuHVOP87Xmt6a6StXO/qNS9J2cqR0ONCnr4S6/2Cq0zMpKA+tQw4e68vxVuocdpXHM/3koWPPeZrf0ifP99UtjhTEle6dBFr5S+09OdMLz4RKJ4RFUnVC8FyheZG8IdxMmcoolzvuWBaZrbLo40iCsAiuCKlkiro9racbuTkZdZH8S7kqv5Qz7KuYTY31OaStoRqMiRIcqVgM5PrniWlJ3VTTTa5+9+NmIKWXP0DVS26xI7faVgcwNczezqlGmmny7tfVSVwRP/OjvrRDKow0uuartxjpg95GD+axjpee0tlaY3+uDiHCgaewd0mTyT0R9R52Q+3H0uWhpwfJmW6cHSnqSTns8mToTVOlb1VK1yNFn74kd/pAShZKTlH+7ikexcowMpbE8Toqb1TqLLpytm9LFwI5V0ZKw7ncsaOg58gdXtLWsfTqP/mB0jTQGVTqPZTEA81WK+VxrIda6D//734okvG6Tl833YVJ5exPpP1BpllwpL1wR0d5oh66dUp06nbUTbvazipFV/HMrbTpQIjp6F9+47bee3Wh9emBrXIXkk5AsXdzI5L1aWkrGJRTM76QSTOHw2apAIbzytcJRLIkaLiZelWmsDuSV5GG7xp9BID5TlWow0OoFpr7Yy0WS5MuKpzSMItBWWocINQ70fnc0QtP7umlp7YUums9/anP6z/743+uHz2kGodaRoHJC01Ji87HSlNXHch/o0NleaZhb09nk6lJokTrRAMvUhq6mpCtpo76/VidfK1geQo/qVZ5qCW5XYOhcU2FYKkg63VcJQzmYJsAoGPgr+Clc5T7aNcF2hmPLUEEoehovGULqqBTU6AAMUDLjommN+ja4unhjHA11CIr9fqeZUuT/EConnAQyR4drwZZFwV4wXrysKnTPEkErHAhMX7hwStqHTPzvtTjCEYcY5rhPWG+hmAY6hNoEjC28sAgE2aFs5ghxN8weBNa2xDXd3zlZO9x4W6oeDQ04DGTZzY5M2/qajoxEDeJMOAY0XoE8AzdAYYCC0y8FUx+bLwzESM+HoB55Oua5N/qG2OqzMnGqg0GFgl4i7iXMCbLGYyrY0Yj5wfLwwSLBw+PHOM358cVhayPTdZM2hbtqmxS57NvAGk8L0s53a6FyMyrgxFAmTswy6+tdoWUTSMea/QNeand3T0zbrhvykGEhIX0nHg96f7w2ZlnqtbDI+EI69Z8bWUlpLtSyDt9z8Kb1TJXkeRW1/My01YA2W+Nk+W5gPPycP8bSS40Po3Xxy5S16uFMQ3iVln4GIMIzcGzyVzJEs09hM89xW6kZbWUZ3pygMjgmOK5YKgQWvY1Q26AiqpoY3g0CRAQ6q3lo/zQk0umP4uDwlV3PLYIwibylAZwCLbM5SzM8JZ5urdYqvAdC0nDLYbXv8xKW2ygmsE4GTf9JorJwmYJJvkXLj2mn7/+I4t5j3e2NZ9P9Zd/8WdK81Jxf2SMq3/07/7HBqzihmlkWHHEwWnMZHEhgdYN+oqGvgbn9jXqd9XvhvrZT1/Vm//Hnxj2ZL1ilU1a+0rv/uIdvfDiy+oMdoypNwg7+vSLL+kXr/9YD29/YKzbFN7xOnJDx7xNPGRAnAXhFDfQx578mPbPXzTrOUlyBWFXo91d40X64Np7+tGPvq/r77+vMHTU297WK7/+RVtR/ez1V3Xr5k1bDcHCGoWhRqM9vfTpz+q3vvIPlaRz/ehbf6lXf/gDrdaJrt850P7F8+p2Yw1HfU1nZ3ZsRvrxam0T9g+++2Odnc60vb2vixcuy3U2enD/rt588zX94s335AIS9Qv10a/yPB2fTYwTajyItcoSjcd1Q6cjdrs969R4kAjDmTXtAIqNbZVZixjSEmtwpg0C4BIwLoN6JeVHWNx1ozqbHctbpNaB3UFHGdlkcWys17ZYpF7T2vvHaNEOJlzXPO5E0QqAd8QikCxAA2gjB8wG2SQO0iOwBdex6WzjaVlVmm6kScHvjqos1qizpfMXXYXRTJvMrd2xGGWuo/3zW3r3cKbVNDNCvHnc03ESmoGWJ4n2dsd12iug8kFf0VbPJgtbGlGebiWvD4t4pwaaeq5x5kDKBneUEy4Ne2RppYSKxp56O/06lSLNRC4f9wY/E15TyyybLhVsoNrpahA/JW1iVSum+4l8Bno8TOGRDd6hXq5X1QYarAdj879UF+RW+xo/eV7a3FHUf0PT2w/kP1yrNx1rnR6oGx7r4ak0W2+U4nFAo68TKArgM3J0Mp2p7AxUdhPNEHxKcuUnqR4sUt2bSMNKujRisA80r6R0MtHJB6d6YlDI6WRyg8Iig4KlfoE3zJMTeVqmc/WeCKVLhYaX9hHJk3amiuNJLYZHDO3GPd159VDf/+t7cr2uNktDxSqHPBFNt0Vik8w7x4XOO9JWsNAViJGD1Hg0l0Gos8DTanKiixCGfmJLh0r12N1Kh85c816grQy8W43jWOSVbhyfqkoTdWAk9QojwSz6UrpBwoXst7qNok+2LBKlm0K9oPYk4VmsWG0CHiU7yoW+INQ8XZshBTfXqvS1wvAwnTJWyRKSPn40tPAo4S88JoS4kgIW6L6OskR31tJ45amLMXGy0TIaquqkOp1t1NtBG7LGwdShwVqBHSw0xk26nqpH2LfB+pi6QF57nSnnfDZRp1NjLpg3FiQIERpQYF5cwxixeMHbQBiCoZuJu+Fhg7uNMZnJEp4mzgmFQ0bcu1ndgxmpAbklc5KVl/3wqjK51av2hhm7yeRlLOCcTN68s387PnBeO77CMKw9DBgH7NdurVegE0G8+MtGCuMWQHbK3euNrNxZsrJJGsOX61gKOPNQXFMADMcju1aSpWaUzE7OzDisMsbhOruYMpmXofE+PVpOztmWvz7/L4fK2nJzDjYzoBrDyr5r7qHd7+++13VUhwEZ19rzMObz2V5NvXFse3UMLCIc1CP78jcGCgtTi3w0F+IeuQbZ0hiBzMckAvV7XfuODGp+Y6MODMNlHrqPvCT81j5LM+Tw7nyYfYYn8aPwHuUl6uCETeiP61vdNPfSPGvaFhv7t3Xcticrc+N1ou3i1OD6ZvQ09ck9P3q8/dHUO79FPtAYMGW1yG7drgjpEREpbJ5qr82x1l4rQng17reM6jC0eZbImMXAx8Zj/qo8w1FbfwPTGNQM6twa8zH1CGSFa5rB9Pzzz2uFuxZiJ1KZilA33n3btJKiwbatMP7Jf/vf6JlnnhGhJG4Wy5VC7e7u6vHHH9cTT35CuMUYfJJNrsevPqGv/tEfKhp29O1/89eaHRzaxLU13jGG0L/98at69vnP6nNf/G118KaUgbbO7xtNOtTzgJaNR0Gov0vd3tgwNKWLLERgYFY8HhBOQQ4Zw2lk2jZT3bt/W6s007X33pYSGJy7GnRjnR4f6daNa7pz66aGo5F5mNDRGW1v6Qtf/C0tnUBHp2ciwejg4MCy8u7duKn52VzO0Nd0PtHRyaGBNCNYSzuhioXJtWq9KKFzUOhXunnjF3rrzdcMpAZz7N7OvnELPXb5kvYvXbYlzGR6bHp1KWB0+DKa1c/W1rb29vZ0cnL2YSYHSuylGPiwcuFTgSeImG89gBFbTlXzO0WKbJAc9wcK/Fg7/aG5H7e3BzVmxPV1uEq0WAOmW5kRTAPHZW1Lq7altl0ZVz60MDn1jvGDtlOhDS7fAksdQCFgZ9/2yXM0CTe6s97o7WPCP6628RDOj2zFdm43UK/jKcPlaoDexPiThmGh3Q4k1a4mRaDTs43ey+bGxI1Bu2X3C5MMomSxTC9kPVWSrgSHTfjkQIIZeVWoIHXfQuOsOiIbqNPq2Fz2KEWgR6j+phYlyzMtz07V2xuoxHO0Rx4CUsJS8LCA7lumZbJeSNFGztRVZ9CXPvkxPdlbSt3HtBagaEImXTkVfFkgJCCOJONyiXCg3PIZk+LQlT35yx8rWt6TOolRMszXXT04PdbRSsp6uelO7fqxAbiB5syTXIflWoeFqxyJok2hw2pjUhxZFCkeDjU/Xsh3S3W3+5bCCyM9hlUwDrXyS/WQmFgSWg3l5R2j6JixD0ZSP9F0vq08W8qDRDPO1J2k8u4VWr3h6Pa/OpGW8DUm2h+FmiWBpptKFSm7q1xh7Km7Rs8wVpYvBME6YHG/5yrdeJrNUlRI9JXPPqdn/tN/pDJe6yd/8lPd+J++rrvBRmPwlr5r8kqpU2kxz3TiZNobIUeUq0zXJiiL+LcbeVov1+YFYYWKrILhZkz/srahPTMyHANye6WvzRKu8lIZepkYSvQXPDwY/0ZoR1q0Y1p84XpugPLVOpUX9ZVsIFqIVfYjvXk613snx4ILrtN/T3cmG1X9LdOmwxNbNUka9Kc69FJLUwAjQEcNCZO6rFKaZrbYZJBn4RU4aAZ2NYrhq5HmSkx/zSNMRGNm0oP9HhQkCxkIDjd5TXKLxwSQN6SDpo+GGVJrumE0hYi/pqllyfJgwMVAxkc52QzzRViklUMh9AKUp006aeQ57Mvmv/bY9juMn3Zrz8M+5mkBrMyiq0n5B1yNd8Ld1KS7/LbEewIvWBwZ1pVJlbrBGEBfM8BzYvebCHoWuOQgFG4NNIrMdTkHW1s+zlFPpPV7+9vf/b01jPjdPFh4ltp1j53xo//ac370zUefzBCg7u26tQHBrzbZNsanJSM0wGuuRVkwijiG+uJv7oP74W8MoPHuhdqw7IArJgkGOhJEZWsPFtl/GFhchw1DCwgIXia8Ta1pRvlsa1L/+cx1WXTA38Si3gBnRBRKIAo1YLu95xaLRd1Q0/Y9KIgYUfCP4Bycl3toX8iXkRXIQoQy8iI8Z1QgTVujfXCO9pi2rBgs4I/tfivgKfW8xzWoK5pxeyyYWhInOAdlb9si54CPjHqjzAAwjL4Tr2Bj8DPPchzHMN9RRurfzoXslBFoOvIBDqf5Sv24o8VyauysCCiiWYRbmoqMvVxBvlTXyZRsEpXLU0P1B3lH40hKF8dyO8QLOwY+frBeKYi76m/tKwXp4Ibmsl4tM8XG5xOr2iTqBq7WWWbCrQkepQBaek9B1LEYIsrXiD7mxcDEZWvDn5hozUWSLOaWyWbZc9ZYIHJLlCULyyZC0XgDDcF2rZgcBq764BTILkkhkwtNHw/Fd3QZAQ/jVcGWHfd7BoyMGKj80Bi7IaJEroTGwgq76Z+G79q/sG9YBc8n6wDpjZoaHoC14/eNmYdUd9evjFTRgbgrhZnbU57UoFQaCQYQD8kse+gII9TrGTRR4IbyAOp4JkhI/HKFkSeHwWidWqgECYIwRZyzUH+4ZQKYoQeQ3JUDIJkXp7OUZBppYe5I60g0QrI2rPGTsl+vgSCnYx3KYEtWgY0lcDAZ0NaRkS8wkAM0FGFaR7Mw1AEki06qy7mjNav1CjI4hH1TyzJ0k5VlSvrrYzRhdQ6xWa/UCgB6kquIHLkRkiIw+TbgUjPQKqVVqmWQyutslHRgBM/kFGRQOPI2NZdKWSSGY/BjVveetWUfn7uNGywhKoUYDUMwY7igJ7VbOo612gHPVKnarNXt9JWUmZJ1qpGfKEKbIqBuzhQCe958Uq6HPiIth0xGMJSQeW7JqdBKylQqUhDsyh/gPn8gZUt1qo6yzTn5nYVgy8wB4IMhdwh31szSrMPB6wBOXoCFygvNV4UyFymfrgG5u56UaKOJOSAq9ejsK1zRsRI3VS8JRObimbNU5i01Hu6qjAnNxsqTjUbl2nAaLiciYxDs19rVYOppL+sorjItMUQJEaQrY7tmArckQ56Z6yh0fM3XgQrc2Ik0DAhZLM3T4YTSbLmSAHwPpf6waytMxm/Gl+4alF8uLwrNSzYvcm0FobnX4QsyIHaWG3cT7NEBkwxSEBgJzYBLxiSLrY1TKTFB3UBd+nVRaQNdgRNoLV+r0tOaemLANywegraRwirTenGqfj80ID2ZocdJpgKRYRdvLsZKJKcfaQFn03hkv6WrVAXKtqpT/y2DkAUF3pPaJ4yEsWWwkfnqupF5V+GVyzYw7NeeIvo8ZBgYPYwrhqcoadOEkMGBFWYktThDFmhMIkwatBnLfrPPjjZoaRI6AzDuocmV1SEm3MFloxTgBgpgN6Yzg38zcDljK/sg0FprrTEG1Kvs1viovTR23cYgYWxiIqKMtceqjkJ4fqC4g7HH+Lm2EKAZAhu8ZdxjPdYxkZkIrIF4a8knJmF03DhvAHVKUQs6w0ANTADvHZ4oxMVp+2zsy9j16DvlbCdf9qkn2Y+8P+xbD2i1sWTHPmIs1UZC/YXt2xoKzdhoF27O257LnmUL7m48OjbxfmjA1XVIZi/ft2XCo8E5qA8maDbqAQMoWc7qNtCEEW2eaDxXhMjYqFuOb8vZntfgFlZePFQ1mSXPlQUwFocJK1N3LVaV+2kyDjF3M/BGZGBjTBhVQB1vRdyY8zAvYKTX/zdzRm22W/ZyW54Pn43NMXU56r0/8npRZuqk3fgbqSRMNBLOCjQ4m2fMfpZpXtYeUI7hO6tTPPVNfeBgoG0iC8Rv4FJJHuN+2MfIPZn1W0OWunnkuRg+yoxNR/6Pfvya/BFuBCZV4tt1B+n3h0qSUpOzM2n+QA9vvKWfNnFb60TNw/3OeKxPfP5lA1s//bFnFUZdxZ2BLly4rN985Xf12IVn9M/+6X9pwO3bt25okxZazef6zt9801IBB+NdXbx6Ved3d/TiS5/Rnevvab5YCt1bKmbc7+p4uTb3I0sVVhZBpysMGXTMGFBSeJM6Xe2d35Uj1N4faDU7MSwK+Bw05n762o917do1MzaGg541RAaC49MT3b59U3ePJvrB669rOTtSr1ypF0SaLeZynEBpUWm4s6OL5/e0Xs30wQcfqMzQ+omN3fyTL75kBth7772j/QvndenKVXOZfvy550U9VkWsew/uK+73DGdzcHjfBjs8UGmyEEBbHhYEXdzzaLhl6ZOssOqVRFrjMwA52yDRlR8Q603svatK40FXT1y+YoKc/TDW9Gyive1dG+xwmqAYPlkVmjtzlQ0fRrHKtEpTGyytgX7ILluv8DCT2EhNptHDhEr5SGtniogIMWDFgU8wDSXXtKUmm0LvnSw0nxcG6H0pY0Kfmhbd4+d60nhLSgqV85ncRW76gR87l2i7J003jo6WuWYp4rfSliPtjgamYA/4kvh3PIjlDyL1YHr2C8VjTGhS/mEzTuuUcrcnp/LVxUW2GUpr0iU8dRDBgqTcTeR1SvlwF9lqpA7n4CULO7E6g6G6HbAQLKHWCo5yRXczOQspzaZKTn2NTiVvHCqL/0Zu9bSc8nmpRBMFb8Kh5E1VaqEgfELSRLnOFI27KqBRuHOqxclKfn6qbrejapZoTXZmhWGw1KTK1aHzl55G58kI9DRnseLAJrbHAsAAACAASURBVC8VXqCOV6hcTtQZbSuD7DB3tUZfrGKlHkrji9oJh9L8TJ3tSmmfQTLT+PFK43DXcIobSIFuTUx7KsPGGwSK+l2lt5Y6fP9MDw/OFPh9RVGhTVaq18EMcKw6o27XUvrLPV/rxVp+sdGFQagZIGRPOvIzBVdCTQ8yXTtf6jP3EyWpqwmYlCrSFmHkYazz1Uobz9PS8bRGWxabFhJSJzQP9NEs0Sjq6fK5i1rMJkbemsDs75bC27teJerGgXHO5C5UJInmrCbJnGFMy2Mr7xJxVQb4xpjpVDx/gMobdRAy7rh6+sKOhQ0Wha95eqqMOKRBQFxLMmAFC7eTYQ6N4wkDo8YfmuFCO2TSYvaxYb7SZpXpyn5f909WptvVw0uJRYayEJQBpbRYJcrmiYkPLwGewg3DeaBhaFbfDNy8bPxlsAdXYWFKx4wRG0fIUFwt7Tfc3nC0cb+8YExmtWDmXDPhu2RmNd4m+jYbk4uHYHcz+TKRm8H2SMiN6/L6aP8ahM05eLWreT5TfqzATq9bT1CN6DmUMZwDqhfGutF2z8IghKaMAgZy0eVS1298YEkwLEfMw9bUK2KuOU4R4C2/wlBg0mNCNLoIK2ltMPGxLTufeW42qT/iWWq9Kc1hH77Zfh/+VX/guw/PB0TBR4OvNtz4jTLwwgjCoOQz9UI/ooytJ47fMZDAIlEHeNeoh+4QbCQJKCDFCqsTrmzHkdEMpsirw9KcF+OU87Lx7DLC642hRzkpk73M90dd1Bg5WgbjuTVds6U4R21wcl7uia2whQbnqD1xSA61G+dvX+13tC9wsIThCFXyO4sDg2sAy3jE+OS31ljhmrxqQ7LW6Gvvi3NzHAYgv3Pch/fF9xCYNklRmFv2O8+ZfgezfhSaTi7JFgFZt0G9DxEyjiPkyTG0e9eIcR0zIn1YOx8CKk3X6vcGCoNIO9tjPfPsp/T0xz+p+WKt733rz60DcAJchJyEwtGY59OZvv2Nv7RRzusOLR59fu+iLl15UnvnLur8+X199Su/q+nkVA/v3lJWJjb43/zgLf1vf/JA67TQV772B/rq7/2uvvD3Pq+3fvqa3n/rDRWpcfWKgRHPD5IoeE3wPjvVRh+89wudnRwaIygxbgCF08mJ3nrjp7pz95YguIRzCG/V5OxIhwf3zNgaj/pNunwpYuKk6r/5kx/rqU9/Vp984mOKfFc7XU8/+vZf68HhVC+8+JI++/Jn1O93NZse6/W//ZGlGvYHHQ17W5aif/32LYuzP/fCZ/Tss89+6MpbZYVmhweany50eHxsQEHSlYtNah0iTzJrcRhVbafBlYhFvVrB40I948lilUiDq1duQdg3cduiwDjI5KwL9TtdwwnhKTSFabiKUIj3Q907OLWJDWHLVbmRF3nWEZETIfy5XtVZevVKo8ExOXWHpmHiBaBh1h2lUaVGuoJVLp2ohKagUkqDRAbHi3SWJ9ZO4lJ6cqevW+VK3nFi+Kn9biS3dDRn4vJckyHZPuern6ZarEuNegD9MkWhq/1t8HCBDYp4FpBx0aI0Iyve3pLJruOewriDIM1NtTpdGbjPTUJz/buzkar1Rg6hgBICQcKKa3k7kZxurPWdM/kRgr+eMrwJi1zubmAp7eqD3XpRzhVX0fZKWs9VnN6RV0yUF++rnBTKd/Yl90S+e1uOf4L4hK3EZGG6cyrXDyzlv3QuSuNteRc2WmzNLa1/lI90sVjr/nxm2mbwTcFdg4hwipYYjNOnS63LmqwyMs8T0i+h8UUFmmu6OBFJDy77FKVON6mu3TnVpy5vKw8TdfLUwE7jC1IxdKXRSioGKj440MF7h7p0+rgUdOR7gdZuJq/varX0VLkDeduukrO1ec9KJ6nRDgyeJBWQbQfmZ4YHaqOPPSf9/j9+SdP5TPPDSn/+9TfkbAIjy/zeuw90/b/4Y60IN+VDTScQZw40VaELvbimCWCA8jwrP5xnOeFNwgKFo26na+F4MyTgssLT6cJc3TEuoNqTYlRz9jcUE2Cg0s1aPWdQe0ZNXJq2iihtaULKcVUahQNh5SBC+Y3Vc6CMTBom5oBQAgKrkOXWEzYkumSeZRnex8gmSFar7aCM5INPmM6Yu0v9+//oFV195lP6r/77/0X3p0v1xkhRIYvEoi9VpztW4RVarGv5GMD0Jk9ijNtkANaeCIwFQ3vBM0WLb0IHsLYTxoKEle8RVi0ar4tNdDZBUWZLprdJiNAGx1NmJi6b/ZjcG5yMEYCC98Pn9IhBxdjP1n7HZzJWLWBo3hxORT2hswfRCHJVgU3oGAF4KAjJ4cGgvjEuwI304lpoHG/A6dmZ1TkTV7Jc2Xhlvm8mwrzOkMMrwMZzz3FpNmViQuXF/NTOUx+6kB4xGtr97Zk1E3YbhnvUWMKYoi7YHp2Q+cz26PH2RVsOp5Zl4Tvug/14FpQJ44bj+Zt36oV9MI5QkgC7yj4YncBfHh5PlcJl1otF/6ftwEuYYbhw/yQxdDp2Hs7Vnpdzc552wUtfolEbhQXe4sZgaiBEH5aJtgTPIBt3afI3NB7znGPEVJbh1kb4wDK39cE+1B99pt2IWpg3q/Hc2GKBLHDqpEkiaJ8Zx/B9axhxL6YQQuinCcm198cYwLgfM5/Q3prMSTveqTFc1Adtiz7C2pdOAGAfMXmeK4sOqzOLfDsG7eFe2vLwvMhM5tyc1x9t72hdzJWSihpGStaZxog9ep4+/uJnTGLg4tXLdlIaN+EgYqZM8OZKLUv97Kev6d69e8YLtJicaXZ8oPcBkvu+BsORyjzVcNDTfDFRv4eeDxkfdIYzAzD+6z/75ypWEz333HO6sH/RhHKLdKW97bEBIqtspSyrY5/cHDf07rtvKCZ0B1+N62uTIJboaTo7UU4YJfbNbesUueZkgPR6Go9gGa4tyN5gaHFeGqmvVE9duagrH3tSvX5HBzfe18nJXN3hOf3W73xFj13aM1LOn//853r7nWvqdod6/PIV46oiY+jVN1/Xs89/Ur/xypeEsUhdRLGvg8O7uv/gtl794bc03t7W1rk9q/Sd7W2FKnWf1GqoCpBPCOBDqY0MwqSIEbLCYBtu7dgAxEAE3YANJElhcetKG+1sXzD69ykZNpvUBqVpxoA+t5DWAuFQzPugTqUGDEdXwLAKw55pFdEwSH8mxsFwa9kfreuTMJetEjzLooMAMygK04WDGwZG9A1iwDaQOxaqAPuxQt3NL/XqItfOptLtpXSSLbUH5AKCsWRhIcqnz1/QKKjkriY2cF84N9L5qqdivVa/SozKglWP4VNIEV6XKla5PIDnCG7lGDWFtNORsztUbwlLpqPi7lrJSaLwFPLSQjHhPcJNUagI3g2IhBBnnCGv0ZMDkWQqVQ9TrYdL9SYbZd1c+RNSf7ArxYHU25W3dV59MuhsxV3I9+dyyytScVly4IYiE4fOPJTrbEvdm1LxmOTsmOcpu3ws51O3VKFNOJeww4ZBqTMAzawYGVCNY6ajvPS0WEUqSbgQYsk8IohCyRpCZw6i0kxx1VGHLKbS0zR3dfdkoYsPl4qDTJ2dHVn+/So0aZnN/bXczNOdt2bKZh399PCa+nFX28OhHAfh2Fy9UV+dK9s6XKVan5DlA24Jt3hmWTwYHJ3AVSfua3kwFYlJn/jiJ3TlH39NOjqSrm/0/s+niu6u9W650XYw0iY11xGER4os/FgqHHg6mxMsi2zxlDmuZiuyGXOtYfOHSXxcZ7EdvvuuMZ2zyIt7fZKvdLJea2swUFmS9TpXpkx+UmrsubpAiH3jqx97mkN4uSk0yaWMFbFpW9WksPn2SMvS1WJZ6OHZfZuE1hDFeqGqKJaTwGhPYqf5OIzQEW2y0k2UYRxYILuO9DLBYHQw4HrG+uToy7/5BVXR2IDf3qLUcrWySQ2ZksDcBh2h01iGsSpIU4O49oFZJN5T3O1YmIwxl1fJpAvBLNc1z2+9WLCJpJkA6M8QCddGFhMFSRyAXBvvQoMFoZxMBO2ExzjEsbhdOB8TRbux36P78j3HoYvJO+MSxzJP4CnhxfmLJo0fnOlqvVa3S5gt1nir9vRHvb4ODw91/+Gh0vXa7hX6GM4T+JE9cz6zkABDaW3RxFSRz6onXq5P2bheWy7Kz4YHpf2OfR7d2r9bY+nR3zCWftXW1tXf/Y3rYYRYHTVYJj4zT1KutjzcC9/7FYD22IxSvmNuY2P8xxnBs2Y/PEwcy3d4oPnMPYHBCyNfcVTzbvE99d8+C/62sn7offvI+2NlxENkdVQZdyHX5m8MIrKlafP8zDnacxP6xVhj3GQ+4jw8d/Zp9+M8fOY3NtcDK9Tcf9OG7HvaHmHJpo3VZbFDPjRQOM98PrP7dR3us36+1CeLGHodn9v6C6DmMLFi50MsF8TO3dGghv7kG5M2MqwTBmdZY8eKvPZUcS76AC8cFPzNJeE6Y9Xug6x/+qlnLGVxOpnrzp27DNt67ac/02NPfUKF4+vTn/01KxC3Ep+rdL5x/1EwHuLLn/8NXb/+gSanR5pODvX+e2/p5PCBkmSh6dkdbUp8/RsDUies0MtKMSq95mEIjMX2X/+LP9WbP3/SjITFfKHxsK+Xf+O3dHz4UN/6/jftBrJVaizPNDLCV9PZqUoaYzhQr9/XE09dVW8Qm1hgulwpW66NO2o0qHXfsgyLmzTTQLPZxN4hefSqje7fua5fXL9hT+vm++8qXyV6/KkXFPe39It3PzCG0rffetfc5lefe9ZA1W+/8TZrTv393/9dvfTiy/Lcru4+PNPdB6doduudd3+m99/+W3XRbnMLnd/bsUQZGgbcVHs7e7p/945Z0KwQCMWxwjg8PLaVBQ2OBut3esZDRGNBzXlNPRiGRubKLuOuMtfTw9nCDCp4UwrP0XQDBmyjKAdDZeLqph2GQUQZOH/oRdawahc631tCaN1xjCk8V1gA0Kzd25ZNgPGF29IP1fF89TywIzVXC3gTTBsGjtx0hCrdLEstCkcn87V5fkblRAwTwNn9SHrn2l196nFX+1GlLtRJPWgDQsUeeK/IANrFOlGZgiGLTFzRYilppfVkYizyZ5sz07uNx6F6aBLtDuUtHYWwoxungI0G1l7gsVk7K4VhJlJou6NtOVkggXlOiPOVirK51CMUvFBC7C+mvfbMgMn9c/KcbaVkcKgjf/OBBGbJnat0j4QnRhrIqXje5+R4vJOx17V7ds+9pN4nSxXX70tHN7U3uaqtfqzDJcRoNfjQCSOhbpZnjrLSV+z35ISk5sJIXimrfMsggy18PAw1KmJ1N4SjpDMn1P3Tpa5fu6MoXejqs59RvinU7Xga9kc6upUqXeOlXWk02Nc9x9V46SnqxdoKNmYI+8NdFVVXN+4g7TGqBUDRIdtUteEJ/w6ufjymewOtlzNdf2um8f/wbf3k1dd0sf+Y3n7ntjbdofzxWL0E7bLckiW8IhSIItjEw7ivyoOpPlY+XVk4Dk8omTvDbk9Vhrjs2iSU4H0ps42cNFOKBzavtGyAsecGsVF9jMKufMKyWaZdIgXGcn5iPEVgWgko0i5tEsUokKcVLMfRQFXf0WI6V9TpmX8mcx2tcoy9oYXcWZ3i4UDzzQk9VVFfWTMREmppB/x2AMffExSl/vif/o+abwIdHUy0vfOYjme1h3m9nivyKs1XqcIeRlZgixVIMREVxtghNACg1wbuJkO5tL5GKLFePLl5jUtqHCEW+kLeCVFlFoQYiJhXGB+5Q8IHnqN6MrCQf5MWznjA2MhWWlp3e8YaG9KuspnE2HjnxdjBcW0oiYmfcyVJYgvs1QYS1SYsJNlCNY5rjwhzyJ3792wMBNgN6SRxNiZhNjIBs+XCDGpiRXmRmw6n4U5wmABAZiHZGoLNRE1ZKRMTae2p/6jMnJfy8WKrzSr72GSB1eetv/nl/9t7/+Vvm2MxMhpcEuMf+3KN9p0yIVoPIJtyUXZCkceHxxZGw5PCfbf33hoBbTmpKyJKzH9gepZp47QgFT/PzcBqJ3yOYX/apEf2CPfcPHN+e/SFLiKLYCRL8DTa3EAWaWOAgQvlXNS5fYfX0M6BMVGHFNv64Poftv+GxwknBsfieW3rwtyd3ExRG+VtebkO+7Rtjb+5XzPcjG+pbYs1mztFZsqhrnje3COGJnNcntcJPIQogRmw4COsyFoWfkMrK94vA4XXRi3nAfRNfRIqtvqMoyakWMn54m//29XLX/6adazvf+87JpL6b335d/Sj739P7737CwPjPfXiZ/Xyb7yicxcu6egMQyO2uHxHKCRHysLMbpCTs0LmYoTEYKHGIJsc3zJq+sOHD8younf7ltaLmWkkYWHGVc2bkBQrZfAiDaETACAdaG//gu5fv2beEACfBEKpUNJncZqz+lovCrPOn3vuGaXrhT649o4BJ0MG+ArMDat2cwyaVhVGgV956nVYVW/p1uSByiSzyR8ixTTBPZ7rj/6d/0DPf/ol/fH//F8bp9G1t9/X4/tXjeZgkmT60tf+oVZFrpc//XElaaqDg0PNJlPdunZNu6Oufvidb9m1AQwjnzLY2lHpRDq3t09kWKeHB0Y/0OvCd+Tq5S/8prygp+9+7weCA4IMpDRbKQiH2tk5L0Qu57MaTG5g0VAajnpakrFjCuy1IrM1Opso4KVoBnc6LwsDv+ksBtiuG2a6rDusAeuMir5GxTJQY2C65czqjWwjwLbjMFCHDMOq1E4nVlcrZd1YBwyMbqw8xRgKdJRmKsFhrc8UlYUuoJG1WGgnDuXC6+FIA3SvppUu7aHntda2K738dE/P7gTqbia12Hl3TyVcIWEudzvS3Ftp9zNP6+z0rjZOoT08SlGhtLNWsOWrisnWRDS4Kxcm4z9dGAVEEPeMUwV38dZoqMhn0k9VbuOhgtDSVTDomeegiBcK9tEGWSu9mljdx5efUT5+Wmud16Dcl4otyYtN/geyNUAplU6V65bhAcPq16TqS0q892CpkidA4LiB70jJd7S48ROFiavwm7/QO18/1jcfhrrRibWVufLRiNtMFayX8vpj67jtipPBhD7ARoj8uZ2aeA2FciamJVl9kNiFtav8UuhqZyfS2frUQNWz0tNsUmmgrrqbUhe39vSFzw7kzm6o6/alrV0pcnXjYam/+vZ9vVWuFZWBekWufrjSl770pJEq/vlfvSNXT+h2dUcLN9BmutEVJsReqkkgbQ09dc+kU29o/Vn5VGGVau709be3lzbBXt0OdDkszUN5kiY6WiZabAj/IhILjslXp8sKrzLXuqEfKkdp4ehstjJ8Ybl9TsnJxNqiqlRJsTQh4fODvvx1KjfaM6/rDHmRwDOaAdTWYcZmqxRa6NfNVrpzMFEwOqdl5QmA8SAOdD/vqFMuFUI2hTfb2PHhr0nVI7TbuyrXd3SynBrbP7jEfhAaBo0kiVNwkGlqY2w7kdLWmHxYKAE/YKHE87UMYSavsmb7ZyxNGxFsJgTGWPZjox3we7vxG7hI2gbnJhrA57Yd1JlUDeaDBQsrcTwgLKfgyWGlb2BsFjyOBltju3Zfjhk0GAOEX2hbmYULC1NDgFKGazPZsDFBcW3Kxvc9KCHCSGmRG1dOH49nGOp4MsVyUTlfWFugrLRfzsO98Zn7iEmQaQwJysvvnJfy833ZqY08DEiMLRajwAgWs1qaSl5k+5q1AcIQZnXOEzYivk2Yj+/YuGbbv/gOzigmWiZQfhuOxlYHEzisTJC5rkfKw0bZeUb8bR6kMDDoBxEDzochSaiNSA39l0Vwez0DeCeJHce+fN8djeyYOju6FlUGmonRyz7tflybz9QNZeCdlxknhNMafA7f4cFjo/5YRJgR5jpGToohB0kp9Bd8HvlR/VxanBSuXRbgIUIjjjYO2c54zcjag4oAHBTXrp9TGC5rXBUZrFFH83VqC+yj+Vxht6e8EaXnnG2bpIx8tjnIZst63rcLN2Sm9GH2416h3XGdSGHQ0dHRoYLQ0bPPXTVuyW44tH2oS/Zv66xtR2fpxpLEBmasb4w8loUKElvcT9SvvZ2w6/vEkVnJLOZzMyDcftfAp4gS4i2ABZmMBLJpchpz09GxjAEzAkoMu7WLkQIxGfEQ2hunkwOkRTU+QCsOmStE04NImywx0jRubp2szTPU6UaMYHatftxTL4SDoXEZM0k8EjvmM9ekwjAgyHyjgtnf0t2tdsGxeQY2B7xAA+AYuIQAMSMaazF8HpB1ChoJcU5Cf6XWKwT96kYInwiDAYBUOJnYELEETgnoFtkFGgChyOkSHh00t0J5WLxo6kEa5zUxbMNmVIrMc4HIV+1ixWNG+bhm3ekqRU3jwW1YZ+fREJkwayKu5jbtuKZ67CvOYZXZrAaxvvmu/b4dGHCt0v0e3QDn0bgI37GC41cI1rgsq2kAqW1sH20ed4OeFq7Xja3gWbUxEGdFIm/jyYEewSTOHJE+HpSuCSCWZay0WgsOHrowQ99h6mqYeNrxh9ohDIa4ZuipQxgMIUaUrBe5tjaE1EjtoKc5Jl9CqAnjpwfp0gZ6CkAIiLQCBIRkrb7XyqgUIMyD4ZYMpNLEGKs8UdnNtAloR6WSzVz9bMTdSylPeKOIPPtiJpWIMhZ12MaEgHH9b9tkXWmmqlrI0TuKqytCVwaCP8toYWKpIuUsCtxCuU89LTRMXY3DLdNBMiZqmLEzX3lJv8OgqzN6ika2wZ6XSxaYZ2EPNKPIriu92kWPX4E4v7f21MtHht/yc0f5qtKShY9fatQBFzOR63VEaEQVpEeFeShTlmJRIT9fK4T3a10PlFGA57YUiB/pQIXTN2qJrDxVAjYIHaeINtLFYa6yzMzD1fED8xTlkOLRfmwskTasXAEw41XBo2ohLggBXctaBEHO8zPvpXkTaqAykzDtNrVEBEcxuJYqVK7EtBxpswzajEWEL5k4aPs2XsD+69f9LK8CSxwhxocCE+MKCR2Er8ApgcdBq894YNCsIzzUhPSgtYB8gLRlsDSEiygTcjU5z4Owml9fk+fV9jnKQR1wHuRLKFP7O98RbmOz78FeNX24Pb79m3f6Kedqx426f9shdj3O137XXpd2S71YHw9N+l0BQG/TUmOMNgpKOw78CR4CHFF2fQNS1NdjLGCy5Vy8+J13Nj7b37ZIq3XnSOrmmgaOMXmKuvx1aev/23tpv/tVf1s52rmALAGMBQzFxmiAgZwX1diGIdu541edt6279rf2ne/x6NEGAMtbxhhe4Ab/QygvhyaiWcTY/s19t3VOe2m/b/dr64m6IouQ39sX1+Zz+95+/qUy2YK3nvw5F1t7vfY8vPObhdiacZ+ysPE9z4G/YfgGU8ZZwN1Zrr7t9RF+i3O3baf5yc6B4U9JGZMsi5b5gXnHTloDpWH0NmkVIg9NWbl2gCc1wztZhyLrMtXX4XfDwnmlGXp1ddR9wjL4GAfq27a50GSQDExfO0+QleLeyKJr64VztvfRfse9BIaPqrG51v2xERgrGE9YVDf9hPr0j46O9P1vfc8MDjiAPvniJ7W7d06DrS09/cInDID8o+/8UP/q//4Lffbll/XS3/u8prDiLjCw+taJWE1QmLYSsDyJG7Jq4mIvPPesohjJjpXS5ULXP3hX777ztn7wve8a+Go1myjqhYrdrk0OC7I8go7mx1O9cfdInVHToKhsayh1pWIA1J2TQbnSYjZVQqo6D52QASsonr/JgCBzgEVKdIWBodBsNjVhUIV19gZDVhuXLZNCN29d18nZme5cu64IAw8+oNLRxUtX9eRzz+qxC+dMJuLNt97XAI9F3FO3N1DcHyiZnwiOJ9yhhVIr33QKU/pKW+fOG0gb6xVwtw9+x3E0X6ywPWzDkALQHbvw25QyJeeK8qP8jMEEGBZMA4wWNWkdDbVpQ3Xjblv2I+9tg7FG3gxw1rHMaY8Xrh6cTYG8drrUWCHMQrhSMJ7ADeE6xWtXVRqEvpEs4mFFg4nBFnA/wrWwK2/Kvgl9ZrD1xj1NHCgJHLN1jha5hqzO1yUktjoEc53OdWssXRpHurAd6NNDJi/29yW0yg7n2lrf0CplBS0t5ztyYymDWqCXqyIzZFPT3s9na43S2JIH8NohG0FIApxb4K2oOXVybNxQYT+UupH8HckbeiqHua30V3em5ukIMSYGZwphziWW6PQszu1pbIOpypFc9eU6+yqceypd0p/P5OSXJW9m6yQXFnBtS/Gz6p5jtZhr+dSxuo8d6sJkpXWx0C0ySZmUy9zkPrJiY8kIpufV6GPRthkQED+9dzb9cPAzQskUVXDuqR6gtmJX1dLX5Giqk3mhFYanW2h8eUvPPbmjrucaYe212w+N9T4lRX7Q1X202xw07RDahdJRGo6lx594VoNBX9efnmu97Ou7rz/Q8MKOEdQOIa70MsNnuCnEtl1F3lReQMjMl18l6pDWG+Z1BlfRMXk7Mt6YkAIvgrzbwM0r8FwmcTAwjx2hKtLP6d4lK1p04FzoDTy5vY52hmCZNvJS2I5rXFqgXA+mS/PArlnIQWWSQupUh4mAJZdxoMqL1EXUelVolSJWvBZcY1GVq++XVv8ZPHMZmU6ZMTAHyMOQyeR7Jr0Srz1bmWPgQSS6YSFl+pc1YJS+Z2ocrHR5dk3/SzZ4cj3zyrAP44yNp0YdUNN10M/aV9ud+ZuNfZls2r8f/Z3v+J3z1/vVE6txqzXemqSC6qMx4BqvE8dRFtir8dSY0cWE47mGl4w6NT6JDKPFZGEeCDxCHMfLCAUt6xbcJMYSmpT1OWvsleQ2HhujWzA8DdgZ7ol7qcHJ/E09teWpz92Oco2RsKnPi2FD6NGkRPCeNPdNpnRtStVlY3FtLazx3LW4mLbs7Tv1SB3gBTJvSkODwO/ML9SnfW72az+zLw4FQpR4jFZZTbR5cnJiC3rOx2KYjT4MtoxjH32G/M2L67ff87kuN/4/fqufdHtdfqdMbI8eAwWI/dZkvPGcMEIqoAAAIABJREFUUoz7xtlgQu8M3s2x7b62OG7amF27uSBGIs+F4+06Xt32yAy1xbexYhOuMyS1yooEAATFUeOoHRwm/RNFxpFW0t8akD5lp62ycS84XPC68ru92ntuFj+Ui/pmP7bVamnRGcqBOgb1i0XHsZyX/fls92PzfaVhhDKEaySxMM9zTxh5OQ4jysHfzSLAJ3X+1p2fWGgLUN6Lv/ZZrZNM8XCsCwOy3no6N9zTt7/3Xb32g1d1fDTRb3/5HygPIaOq00XJrmkLYtkXNPIP46WuVsTTAX0Vnvrjc/rUi0PtnbugxZxQR65rb79qsgSAjnu9jvEJMfNTEaPuWMtiYjfBCqJdJXA9Vj7cHK4LvLGoqW8aV6gtYsyaLRWHsba2hkJL7XByaCGLAVpjnVCB62hOpkpIBgdq1QyIsItneuetN7XOmtV9Qeprx7II9/bPaX//vM5Ojs1lffHiVQ3HW5baC9Dy4qXL6oSXdPXKY7p765refRsxYwYbXwXeP/nav3jJ3KLU78OjQ6u/RbJRBmle4GswGNWkdqGnh4enCgNc1Y4CiBpJlcCqN8HcWouHqiE7wax7fmwaOh/bjs3qgfrib97bAZssADwd9EAH7ALvNgiwuiL1Gk0o0Fo0HhpczdSKE6eeECr5eY19wfNVuHhrUKJ3bQK5vs7EoDxH5SdylMF1iWcHuH3uys9RjK4Eb4vvFlonpQ4OpWuzVIPDVJM9Oo6nUT9WLwo0OZG2FplpbxHcjjY9FW6hxSrTmgQB2p910o6y1Je7H2iZFipXSxUVLIwboVw/7kbqIWYaMwBuDEjrLmdKhzOpkyreBQ81lO71JPBXD46NusDdPZMfnJdGnlJ3rJ6elVP2pOq8GVHSfTlOHQ5RtSdVbxhnkznRnasSgSvn4wqH+zYA9j4/0/4BxHPvaXI90Y2DQk6cGpmshYZgbzaQZf386lAFlJr4XSqdNp4fP8jMRd5kcYuIvk0NHSnsFuoPEA+UHhs76oxGevyxgS5f6urnP3zXiGI3K6nX72q58bSe+7o3TwRFROqeQ3FWG2+h28cT/cU33jNSybd+TmbgQnujgVwEnKuV4k5HQyZaBTWrr4OHJlenG5uqDJQxo9GW4l6qk9OFyp2+4CYOndDA5AMnVsCInG2sDzLV5U5g2aRIIxkxKO3c2jgrRk9+SVtwFZtXwdMK2gIDq5JZ6lk2HyFr6APkByq9lfU3Vr1M3okfm8FTLFOR2QqtEl6JdDlTrwMN2EzrdSUv6irqxta2SJM2ojwf8szCMI54odCBA4wKFxlTIkZT3GSjWR+1blavnhnUSfke9QeG3QmYRJuJA1A3/ZQBf2P4Epsi60mj8T6ZbdFwIFEdjIn06/bFxMA58Lq3EwrX5Hs0ONnPjmkMFIxtMueIOnAcv+EFhLS22+sr7kFzUn/P2DGbzrQ5PrVFQzuWtOMNx5oxgAHo4eskPaVsvNVQMSCRxO0irVSPZ4/eA8e3G+V8dGv/bvcBdsACkkNYQLDxbmYSmCJrLLURwW/tcdRDu7Wf2/dHv7dJt5louTb3ah631oAgqBvXNAAYSMxbbBhG0NYs12uLTHAcW/vOM2ESNwLV9lk04zPl+FXl5Hh+A/iPN4B9OB/vPBvK1763x7fYI2svzfVpE63nkf3BF1m0iUwzvKncG/2M+8WV0zCXt6K4OOq5FvsxR9Tl4n+eG3ioep6ANwlaCQsBNlxf5DngFYaXD2zloDcwA5LysFEeNqtnjF68eza32dfm/bEFQLMIgEeN6xL9SVYzjc7vWayCOT0AGN4AzjmvlbepI87Gec2AZ45r+hWtgugQL4xwIjtNs5L/H/5H/4kODxe22iODYTDctkkOIDy7TWYrbQ+GevmLr6j/xlt68+23tL29LVYYH/v4s1ongGo/atxtIbgohbGHB/14Xujtt97UG6+/rtVyqkEn1hR9pfFYYX+g7nik+WxqIrvgduBZAgdVURfcM42bRtSclwfCqshSIGEERhYgqd3ClIH9DMQmV7vnzlu8evv8lnWkk1MpikNt0tTCZNuDLQWRX4f0ctyruFawiiU/q4xZmEcZ9iMDVA63ehYjnZ+Q11Tp5vJ9PXblsjpdKAtqTpFO4BhG5uHBfdNBgtV0NN5RuAFbAFar0njrnHk2vM7IQm0xIoNlJTL4AE7SgIqMsB9EnnQu7qrOZmOgqalemtUlHdrqpq4rC5lRB00IgvphmrH3piPUzc8qyvid8CBZZ2ZfYxKvLf+aYIDWQJZN2ZDTYRg5Skrc/YTrsB8CRXSgsLR0UQw7PH+IoN7xCj1IV3YsmQksaEoPQrRQazo64TyXFG38C6lWZa45IP0U/qhSgVdqEG201cVKk7bnhXaGfdOl2ooODFu1dtfK3NzwVsR24H1x+74eLiC8qQcxvCVM4CsyAtNcGydXtMjU9brq9gMprhRt+Sp3NyqijQ3sHkbTolJCGGvkyO9WMk4F51xtoCLjYTpHK8lZSs5dFTqWW52TA324fi45E5topR15SlVUhHK3LPbv7j2n/ucOdBVems5KixQNMkcH60Q3GbdIWiJVvAl7gJ+lOyAPwsZzo3/gabSezQq64VHBVR0vI126sK29Z/rqhJXCQV/zVJqdTXTv/oHpKHruyLIA78xWquKB/GBP62qq+XquA3iKPKnrd5QWhX56c6IImwagbzzSOTJ3lKi/09Pl3aHi9VLldKJg4KsYBVofVZpNzoxiAK56r5sL/Sc8RPC2VX6uysRbXVtYoH+cuJml/9NqoZJAO6qMPMtq8Rv+IcdElMEoFurQX20BV/OGcRx9lnpZ58iFwKNUt2ekHAjV0b+YRDYVBKhdBX5H/UGpHI3MNJXvFXr+icd1vFjp5oNjJVlonGObTaLAJYxa6uHxmYWkmPwYiwjtOmSjstomxOXXxr5NuowhzZiIy5++iKeBVa2/qctDea1ceOwb4DWrcTb2Z2snFBsTm+/byYDvOCf78qJczD+t8WLhQhtL6zGbCd6oSfD+4PHxKrsf6op6yrNUO+ORGV1MsiT5UD6b6CHlxajy66yitoxtOe23ZlxiouV7wq52D9ZEa4OMlHAWc3Wzxci11V/j9WoG82Ys49j2vnmvr4HBVd+PUTk04ZraOGTibkOSdX9xG894ex6Mbj63f3MNztv+HcWIPeMgwHjAKwwlQqQe/c5xdfnpp6zOMZAAbreetiRJzGgCj8sz4VkwrnuNN7CeGz+6LtdsjQSu3dafVdgj/1lZm8US+7fltPpt5mKObbeyYQGnfuv2AL7xo1BVkqXyMsak2tgKjQ0ei6GGXnz4vBvPEuetZ6J6PsYZYhu/23VrCZXSFlFoyYXGYZbNZwbZgbIgKTYWMo0ivN0kOdSUfmYINSFMDCVr6027t3O3YURoQBqDM09qDx56iDzrwaBn5eB3nB+QslJPnNvqrqnbto55bowWHkvQ5jeMeBj0KQO0ORiMDBb+5ctPKxhOjFn65u1bNiDifmKCplEQ5EEkEs6VL77y63bCV7/3A2PNJKX+ytXLluLMw+JiVJ0Vqklbte8C4qalds7t6guv/Lq2Bn0dHd7X7ZvX9eDefb3wud/UlcsXdHryQK/+8Hta3roluBLAOhBig8/DzsPDaBo23qX6z3rytZGPnBeUtW0SCYSrkeOo6FW60se2n1JvTArrlql3384qreczJbD1FoXmycLCIGas8JDStZ2L8CLnoSMQinz//ff0znvv6cHBQ4tz8v3Hn39BTz37vBForhZrnSUrbY8G2t3a1/7Fx3Q2XSqMu+qgVE+mDiDLINB4a0dVMGpIQzfym9WJafXBwZNmtiLHjcwKMIMReoPYFJY3Bga8G5lhJqgQysmzaOAu1uBodLxaWnn2YeXAO9/zGbd0HbJ0TdrCugDeIti56TvwPiIoyVoRz5YH2I/OjtHBRCCNw0g9B48A4pPgYxwTNDznbrRfObpFRkQcGHM07XApXyd5pElJg69DNDwrDKqYVQ9eSvA6WFcQEOL4WZa1Kv1poa3+TFVWQZuj0SA1IkvaJPeflYWCcqXcqTR0+2B1LfwJMLQTeAodmKVjy/hCr3CTQjC4kUu4JizkjSLUZE1XLquOBKaeSRgpH7MWIKd0ARfj/bhOq6fV2bMtBF1GUofpnDPJ25ecvk0KPnpw9hspw9DQwRz/pHThfUW7H2jcLdQDwIhLeJVrmteX4z7hJsIAbXG+MLfzDAfgD8iGMVyAoxwJIVbBTr3y/uDUV+cQ72mpbpjJXVearh0dHq+1mqdyd7eVpo7iYaR5eaYLly/rdO5qvjTdEvUJc+YbBZ1YcUCoOLEkChIu0gzgc2EhMK/o697RTONNqrFKfe6VJ3Tp957XN//XD/SjV2/LqSITwT2dzLRYr6w+T2dzndseKGkkOGDmJjMXAjlCp57raLZOzBjyq0Cx78oPnXoVjPEOHxjP0/BaLJhUi6EyCDsYpXgaak6kDW2IydRpOVtQIKAn1QSW9K/VYqm0Sozv5on9HX3ty6/ojfc/MKbuhymA79AmvF4MlxiKAWSwcb7IyFUx9jHoAMwaIMuVlovUDBbrl34dFgBETN9j7LBJgzbu4eutDSmepU1Mhq2sIQiYS4ZJa4gPSbG3/mKEw/U+HGP9ux34XdcAw1ybfVvjAM8W12ezMuDdjfC4++oClk8ygc8iBHoPdy/jFXp1rLYdmPR9Y/PgHDAof2SQWSk/HIfsAnhCGoOGMrCB6MNL4TbeDMrHZuMRBlNjtNj+zdzPfbXf24dmHzwBnNbO2c4PPFcWZs2xdp7m+PYaeGmsTpqyPVpv7XX4DnA2Ze12+wYz6Q+HNj+ReETrOTg6qr0bCdx5dViyNZAJvRKe45rtddmHjX1sIvfrxRxloR7a77l2+9zYv77/Gr5hNuUjhkT9W7tPbbjYPXNcM9bTGdrzYzCZ0ctvXi29g4FcguWE0LXx6nAODPrY2k493uD9xBnBNa3MRRtytum5aX98Zn9Ik1GhQPAdIfPIAPCwcI53tzTaGuvGzYdWx3iIKFNbrraOWjzyh9GTJhzH7/Qj5lujtskSDfqxRkMgNoFlWMKMD06VOqf+WwOTcrflJ7JEM2lJNflM26lBujDm14YbIsO+63fkdXFp+9oHzAbfSwKPjGeYErd0taYxbjIVm0IvPP8JOZtCB0cP9e1vfkN/8Id/qHC4ZRY4BcCtZYWxeHX9ALMytVXLxUuXTNKD7LC/ff0n2t4a6fEnHtdLL39Jwz5cI2vtnDuvb339rwzrdDC/b/FLKoWN83Jnj3YuvsPdawRYLtxCNY8IQwEWJvvevX9LsDdDZQDg9c7t++a9Wkymll7oIx3g1KmE6GDVq7/csEMdP9YXX/51G3gPTo/tHTAY2K84qmPD3aDU0cE1rVYTVU6oXnesEPHcTk/D3lgvfeZzunn3vvy4Jz/umsExHI6VJWuxegxjPEiV0mRmrl0aTO1GjyxTCM4SQn15UTcMJk68CY6P9ENTH3Bi2ABYr1iYWB/tpG39UYXUSdvBqD/z7pq7ko5AeI6Jsq1vqPF5jvWAa+5LjAcyKlDmLnMdzgrtANbtST0aJysOV9qKrTXowsjV5U1X+6cbdeJQMczOxUa3VpWCLNdZVhhxpA/Rpg10PO/CjFcG6I4iY45eFSuzi71OqPUKD0Skysu1yHJN5r6ihacuAqyAuKtcYS+Qgyp8dmYDHSFnjAiHgYoQbpYqmbO6XynOInmhqy5RG+yeGGO7VL6Wwic60iAG/2z4CM3mSrNjRb0d5di/OpJ0U4UzMa4lp9qXX5FbtJac95W7nwAuavcENxP35jsMmiEBG220q+xoqfStd3X/nYVun5Yq40gbDMHxnqYHJ0YISvJETdlQ94esqAfcoVdZxmE3DIQALbw33GDgewas/KCUkrNT3V+s1XMLOX5HVdSV/L78c32TEOlvj/XKl1+SOz5T9/KT+qs/+bEWb8OvhAoAEjYGeZaTe9Z3cs/R9rBvdRx7sdEBrPJYB/OlPnXxknz/UJ1LsfRxPKsd895GVU9e2FGxmRmAHfxLEHeUJXh6KvMAmRHu5ibK3WJ56lAybrU6QYOsJdZgZlwZyR6enY2WaWLZN6lbmZQGchp4itB5s6wfy9qqF1EG8momIUIEmywxw6kDmSL8NlWu+fGxrv38NZ2eTjQ5mWjl9ITYJEacLV6yjZE2dvtbtgKtUsDsiWWbeRYHqg01Gw8bz1GtJlET/zFptYM4Azn9sl4IfhReoZ9iJLHfo/2WVsffbCwSbb/GKGrHPfNUNRMwx7MPZeHFpMyLxSEZvWg2EtraNMLFGLRVitB2oY7RuGQfGj3gP8GicH2A4hjiXIutvUY76XFfEM7aCh3DEjkXVvzgCBlN+ak5jjJSNs7blpN3m83s7B/9Z983x1leh8149bKFcB+/W2IJE7/zy4ZRWza4huyalghSl729Qnt+/t7e3bGve4ORRSqQ4DmdnFkGOONItxF3ZSfOhzeJe2jreJXUunchyRi0HUAZZPqBfcsJ2v6/DUWOb+vy0bJwDf42A7QxqLgfNvZna+uvrU/e2QcPE/vwTEhhaM9LP+T3Kq2fKYtKZhjOw36gcPndxn4W2YD32OzZOJZ5XJeobYe0BUKtdTsOPU8X9s5r2GOsqTMG13liBjpz6cc/sWvzKRgv6o62hHeOspIpb+du2q15jkn532Smpci+bgpnFNcstbU9Mg7EmqPJCmnPpK1Lvmk/Wz1y3jiUgxeSgb/x6qIPCfbNVlSkc7dtNEtLbVyUKjbGhtkqD/finoUjSkTp4EEwhszIJp7DBw+1t7VjFAQRq6Km87UPxiq3sRTtQdkKOLebsoeEIvdiZqDUNE9NKTyvaoBo5UZaY6XTTxC9azJE7NabSuOG2795rweb2iBkruD3ttFwPUJ8uO8BnmNpnp0BDofPo6PA73KA8aswAJtB1oSuaNpM8Ayu3BuuO6xtVhbrFKbeenCFFgPwLpNiuUkVsNKnERtTMXp5bapsYPFQC6chost9MuY5NYVCLYFQM7kStuOakMJh/LAvLwZqvE38xn22g6JVSPNfe/9tHbX1xTFtI3l0fwsfPDKYtvvQ4PnMyo0XRF48F6t9Or45YAhN1HIWhDlYmdi6HpuLeOKGFREA64XcYqagmBkNQQTQlAZZrUzgF54nGtxmkxh2i5UtQUYmswAR0co1Um+y9+m4LNK4dx4ZsiHgrFzSg6GRcFDtI102NR2vMoSAMFIeuMabA5t0CXkquBZmMEC6Nuk4NoCtUrB1GBaRgu6WFiFCu5UqCsOWpMa8qwJPxP9D2Zs9WXZl533fme98b85VhUIVhgLQQDchEN3sJs1BHExKlGSFw3pw2Ao7HH7w36EnP+hRr7ZeFA6HSUmWLckOSRRbYVISqWarCTbYjbEKQA2oqpwz73hmx2/ts6uyW03KPhE3b94z7Onsvdbaa/iWmzMKHqvWRwowxWFqa28pwAxo58HBmqlpIbxE3OG8jANHKq22FGtf/Wag6arRtM0UzIa6nCS6aNj9I0xAlNAuMCJOqMWxld+EOpfryhhQCHMKA2WWZy7qvmPFg0qbcq26ipWF+0qDPQXVwNYNQnje1lo1ufJ4pUX9pTS+NOGvbhfqpa1240wT/M82jdIy1LS3rVm2rbjpWbLj89VGVdRTncx0mg/UjK4rj4eaI2HOyK3nCLRjjS5irKwqLRa5+MaSBu83/xPU6GjxvONn40wg0BHWNq+LHScfNEMA01oQRIxaH9MgJgDnnGyaSXb2HXPCfMLh1wM0AtrBnCHal40XUCTow4dZbJhgbb5UtVlZ3jzcELwDLQIa829AuiOMrF3icdI0UT653KIQAcgxG9YR5/lQL89yQDvNlNeFyLM5tPvs6nNa5p/1377tfLOuObhGPQhM3uRC/zjPN3XamrkS7MFzjC3P8E39bNZgXBwIVDB1e47Ajw5NmTo90yVKjuc9fblanrWPfuIDCdimF4qILiMqGenmyjvxtIdz/M/h++fP/fg9aJH5IBT78aG+JAjtA11xjt7U5f5nyAhssU9Xj1XW1evr5hxjx4e+8GF8LFqa6EzyFXaCK2PAh4Px4xna7vkj40L7/P2+X74/vk6+ucfX68/zrD+unrv6v++/v49vP9eoj3LhI5zj3qttIKOG7wNtRcDybeA53hffPOfrpHww5vi4XG/MNeY5Yg7+UKlpxqM4NaUJQTeUzVzgyNdEyjvFg9XRzVH+5/Bt9v9zL21E68Ph+8B9lIufsR2BGz/a6fvoLjxf/89+R4Gj/x2aOf2Gx7Bx6gFWy9o141ar6C/95//93woGsXUA1SFotjhOk6CuICeN8B1JtLlcaEASwLLQG29/TeOdbT05OdVHd+/pa3deNwKWl7llHgeRFcEDKXDQZ/cJsm1pkvhn9z7TP/oH/0hvfeVt/eov/4Zef/VNM+sgIRK0Pdm6phduv6GXX/+aOeo+ffTYHHQtwa4586KCgLQBlAjwIsmn2B2yAFtlw4lWeaVse1ff+KVf09aN21qdP9VmvdSTB/d198MfqtosFDS5khhogZWZGyaTsSUeHoDZsal04+C6sF2juUr2X7DwZrTmxfpCwzTWjYNtnZ0eGdJqXaWWZX21AlkXbJVQF6tDle1cbZKbuQPsDjRqWdhqezLQ/bsfqy42Oj87VlOcanVxbAkWL85OFad99YdDLTa51nWhi5MvlW/mltAXx3jSMiQxyRA3atpLkWQ2aDddrqFWYdWqF2fKDD+jUUSIt9noYNJMelNLPVu8QwiGOf0BnMdir2zXSCQ5Gd+bkvkADEAg1JKYAgi/Js9emoxVj3qaq9S62Wg6znQw7WtQF1qcVcgWWoMGfbnWjCC0qNG8wCUoVB6Sfb4x08WwqTVsKrN2GYA3JkI0S3Wis6DSsgLjyewnllV7OsXfpbbd9wRCQvh8lmjcj5S1pMOQxljL8kQ37b0tFfdTpWGkUR5ovKh1qzdVezrX9gSNU6onl3ONrk2089JMwe5YbW+gzXRbbXCgZHhD9XSk5IWpFsNc1X7fIq4GmC3Mb2WqKHxRVbVWXn6ouB0qiN+ynHCjetfmBeClTYPZlx3mlgnKStZaaa0sfUfNK0d69G/+WPe+iwkz1eeAlF5slKSVvT/MjPi+YVKCnhCpgsOwDgZq8rVuZ9LXhpFe7beaEn2XL5WHtQ5L0ijgmxOoigjjrTXC4thgrhzoxf2h3nmx1s7+SkPFevL7X+pPvnek5SLQZLynXn0s0vD0J0OVVaLhIFAvfKJrw0qDvNCNa0vNBqEePXysyWxHjxdzraOBLj+sdPL3z/TeHx0p3uRqBmuVAD42Q11kIy37kXbSkebJheHyBE2kXcwd9UrDoNT6/FJDUK/BuqlLjfsQS8zZufkPVTW+JEMVm9zBhliC5VgZMBIFqvhEYb+nk9NzC/vHtI6qvixKo2PsXpsotGztg9FMQdjXxcXCogIXRauzsK8/erLWZ/NIeTwwRUfUIFhhCjR7kjGeSYD5t7RdKoQVEyBRfDioBziAo0Vg99rlGTMijhCB2RnspSSzNDGkf8EVYQXiP9QcBmdhz5WiuFVRYyZDMITpkSMzsZDrFX5LDQEYtYgkXK7WQqtBYnMYSxGgxcQhE4d1wPtCbe/uau/adcVZz3w0AQVeXiy0vAQ/yQkHpI5Kk1SjkAThG4sWwlKBPxJmMIIrSpguHbN9Qyh85mCV5pOEwbrTEFh+wDC0zTDJzHtkbChqDeJUFUmGO37xzHnb8qPBBPFvZNPloAjQZsG9qIdv4ByAogCyYkBCZtNO4bIYCY5CZCl7GsrANxmqwi6L/yPeD6TQJw9m94owHgNkmlkgFH6QOL3j+4j/1nwxtxRbWS8zfxy0jbThKlOGoXuB1QQMJ/cZ40VY4TqMH6ELgRR3CAQT5gXfHDxHGZQLT4Z5A5pK7jN8bC06OqBdzopiJNDFznVo2F2QAOeKUGXOhhtUbaeIqBmdoFIQMT748xL0Etn7ZoNOm+IkNdeRhgxeZWsbG942/oBsgSx9TxAZrtV8ccmW2nyBh6OhtrZnhtHFWH71a1/Vzs6WKUDY8Wwq8jy68p2GItdkmOlgd6a9nS2XAob1Qq7AHLghF4xVkcWiWFtqsQAom7pwfosBUaatptOJZrNtTSczsybRV/yQLf8sKmmsJBbtjUDKOwMuAoQ8hGvno4SNjMQRZmZIMDfnCje1ytXG4D/iRw8+VTtyYXk4c2PjmYwGZupB9YYEx0vGORv4AJM8g8AQud955x19+9vf1scff6y3gCAICIEHrTU1Bykcj4v1RoMxglhoQJa/8zu/o6997Wv65V/6FctDZxMNlXldabFcGwrqrVu3lIT4WwCEWeizH37PJhMTioM28fEH/B91Wj/taU6ahWyo11//iuWxA2jtw+/+nvWBiEDqYZdoC4vRVK3x9o6+/s1vWkQDsPT4Erz55pvWlrPzc50sMZ80upwvzRREOyBE/cHY8jaBSr6/d80mI5I7L4hF+eThEx0nh5rObujk9Mg50QUOsv3o6Kn1wS8Q+oPAOppMXSjqBhRXF27MAmvRwEVoG3C4dJofiAfPF2vCgnEa5T2DEI3zL30kZ1qjlu1vd3inSLRBlMNRLWHitcJu18E5P9aOAD0fd3/NiKKP6FnkBstYrSs9enSmZJLo+mSsnT00H4WenC/Ui1FdZ+Y0HrALx2QI7H9P2gaZmwzmZaMVvkcwBExK1UY4AO+CdYOPTiP7PY2lWRaYo6+FsuZddpS41v4g0laSaYB5tj/UukmVFSuNKqkMyU9Wa9YD8mKsOq4U7PS12SzVC4aaYhJ8Wmj9Rav+V28o2L1pYznCJIW2EbyaZKNR2XcVpnvSsqewv6vl8ljDBPPDRHGyK0XnUvUdjeIbqmK0j/grwQMH5gdmam6Lyiw0jHJpa6w4+IuafPOPtP/ZJwqihcZPMkX0ZdVJAAAgAElEQVRZpTNy+Ya1g1botAGYHVEZo6EdniMcxhptjRVMMp0tF3oyL3VaJVpXqXZmAyVNpVkWKsMPrii0rGsRXULwxdnxpVZnh9p6WBMNodN61/y9Rv1QYXGuubbUjje2acBJeKfX16gt9HNv3FS/DrT/P/yc1mex7v2P/4sePr1QHY/02ZenOktLfaxCu1vXbafZJo1hcLFDv1wsta7wbZhqP9tVVeXmO7S+YM6DxZZqa0ZqoFpKh1oFEDgHaGiRK3Wjkog2ErdmbidqO1XQgAFWBPl4vXYMvdtZUy/Ru9Azv5u2CKLaaXPNv6nTALAeIa+21ju64+f+VdrDOWiYXy92DdLkloytcdrlGSrrFRrKOKKZoS34E9E2NNjQHspK0Ip2GuTxeMtMlmWzMqdjmkPU6IB7erFWnfmEiGPqYePo6QpMFysC9JtdPTSBczCjx48f233rYm2mW+8/hWM2dAwBAeFou9e3ttCuZ3213bjb1aMN/vMOwIkRVei3mVM7bZTvXxfzaEVwjnr45sOBgAi9sTE1bKXOxMdlzLOdGwZ+Y7SbaC8O/ufZhLXCwTvpPhYA02lMcO6Fxg6y4TMhBT9e1gmmId4Rbac8BGIO6OJV2ujOPudNXOOgL4wh3378/FzguhsDF8rOPPH95x5/H9+c553yTVv9OepBqOS8L8/X7etnI+LGmOcTo7vmLWcb0Eht5UyE3E9fr5bFOeapb783ibmNtzM7Ah9EuiJgiQZD5++LRs9r2ZjXPM8Y8qEffGw8Tb5wOFb0HwGS/hElTlu47+LSwRbRriJfO0vPmpy2Tpu33iytXIBBfVt5zo8hdfr//Rj5bzdWKALc+wIVnnYRJev9CLGkWJRSGCj++//r/6xf+c2/YsLBLEvNGRMk6nW5UX/YN01ORSLbft8qtQXYefzfuXNHH330kd577z3dvPWiRrOphSey48BsRVJF3sn84sKe/+3/7bdsYH/9139d84uFRTHRYBJdUi6bBzqXpURjlZbI9oM/fU/3fvDvnw049zMYDB7/8yJIvrvagF0SWOqGV157Re/+hW9YBEOUgP+E/R2VIeuFF+Z2aKjYsaQXwUAvvfnTei1J7GUs1ytzTMPpvc2O9AJhj6u51pcLbRYwz0yz2XVdu/maCWqfvv8DM7/1+j0tioUujs/txYMnBWMLMfvVTpVL/9AqIXwC3MW4QkysL/gGof4uCIGuTK2fJZFIk8EWrmnwzyLii5fLb2eKQZCAobdFpRrhIolc2CubMAhGBwxmqRTAHqnBR3JEhHeFjRmTm1/QTFjGCU0I9n8sZ2bqwImSnSROd+bQ56KBNquNojTWYU0KFGkOQmtvoJ1x3yR4dkP9fs+i6gACReu0qVuDGmAL3W7W5MNVCkRAJG2lwN6HGrahRthpYpy/EQMbjZNA26NUO5OB4T9higNib103ml8uNU0bXRv3LJVMMhmq7Q8MuJFkvotNoWpJDrxC062BDtdgdqSKl7l6bWRo1umq0upBrv7jWHppT7laDZa18hFx0LCUXLh4hfh8b0+1CqcaLFI9/u4DvZItFU62FFx7Tdoh8us9VWWlXvyLFqXXsIsjvEznKqsnimKcxufS+pahFYeTn9L4V/4zvXX0D7XcPNXx78U6vMjVpMAz8NpxJmb+l05jaE75pbKNFKWB5nWjL5tGh8uljhetgl5fQTjS/mio9fmpisulgVWyIQKx/WI+1+H5qXp1rb1ZaGk7jpalzopURLhMslKjpNLwfColpaq40MnqUk/PNlqnhVb9SHGvVrC3JcyBWRYpq3ODvtikfQtqCJK+yjDXMEULEKqJU+XGzxqRCoPQ8u15ofPNEw23Yj0+K7W795KCrG/BISen9xQOMhWb0CJao8RpMQy4xMxzoeG7sSPOAKGOEmNq+MmQM4HZweEJPlEv0BozJ2PiJjKRe80vyW412uKYRscd3Wkro/v3yj1OYOI8z/CBuVOfK8P5UvrnrtIu1jxMAadx1hwf1iHEnWs8DxNBC4tCBY0uG2/z0WtqczUgii0cblvx+B/CcEj7wIqljOFgoFk6NFM56NKL5aXCBbc7QEDq8m2F5RodusLsoVe0ESZiBzkF6aNFHjkajL7/zzsAM0YrCmQJjImyYEYwVOPZXaZ4X4YfN377cfDXPI26+psxwlzEBp328n45hzBsL5oAgI5Jo63gHq7bN5v/4cTahOkR5s69hNn7uvnNYf3uxsuPG+dpkz94xj/nmXQDmnYHGMk5Du7xB89f/fjrfq5wjfuNkXtsqe5h7rEow27uXR07Xz6aTBYFvAATuGFb2TtjrtUKGzdmPOvKC03Io07rG1o0+C6ax8AJULPtLR0cHFii4OHAIZjDyzb5qkN5d1hizGlol59DvBsO307eQQgu3JV3Tb1oufw9KBI4sK5U+A/BjbxAjbWliz4EogeBiTJZz4w59RWtE3gZe56jT/55q6N7fT9yrnuvPFMFjW2wcEuKJ6NAX9790Hxy7n30A11uNvr5X/oVg2NPexPTusyyse02aIyv1A/sz/7sz+of//Y/0Gef3dNbb/+USCgJ2JwxfExaVaX3vvfH9hwd+dW/+Mv24sGt4CBUnVB6/AyGQ+ewvVxuVOVL7c5Gz2zFbmDdZKPuZy8T4Y8UGJjOkp6Goy3dufO65Vn6w+/8OxW5Qx1ncbIb7Y+G6o2wpw505/XX7dznX15oVQba39pWf7av4PRUc+Dz8WvIxgb1nqQDTbd2TUvWG4yU9icqjOqGGpF1/eJC165dd5gPRJKEMmBP1K5gA7BTwVEcVF9e8MHe7rNJlETYdYGfL/T45NjAFZGWjdw3LncSQhL95qUiKLH/9WGzA1O1IzZwQGRx9uCNA6kukVfKL1SLOKBxHSgHkwdVLGHb9nQ3oVCBM+ZMXNTULDbWGMvcyuh8m1oc8AaJztpWZwGIyK3OGunxybkmF/gTSTcsbWytBW6eORm2YfCxIiLcEOjqxsAK2S9Ae9K0UT+Wxk2tcUK6kp4l4CV93jANNesFmvYQyNHoyLQkdZTqclBp2Iu1tTV0IC+TQJrhq9Rq0oxUXrRKixbALqlXqJfXWqa1+umWtAgVLolcDLQ4X+vp730gPVrqJIi0NY4VT2M1W5FWqwuNIzQDhbL0TIO9QNWnufQHHyofhprHj7TZf6Ibf/llFaNKg+axtPgtKdhV3Lstacsi/hKIRB0qqPtSMFGpVFlYaedbf0M7/ana+kiT8P/SB/+q1J9WhOXWWpKwuGq1MsIFen7sUoZEsRb5Wh8+vFDvoqfVinGVDhiGYKHqrFBcVgYcmbSVMYV1u9TlojDT6iuzvm6+fEef3v9SZTrVOh7qfH6sv/qr39Diycc6eHtPea/R8Mauvv2vH+v978+1qCP9m08fK6jPlP7tE5VnjcqnS223iTbzhSW87RW1rvVGCtNCw5JoI0zUvIO+aQcxZZ6dnOqXbvaU3p7q7V95W3//n/+BDk/OtZivdHDQ197OWBdKdBG0WmLWiwKHuk2QQezA5prQmWLQHkFLcFnFBAkZjixlQ7fbxC8jTiwaFG0EZi02dpnXoCBeIYSx8fKMkAlpS+A5U7SF8mN/PLH1p1lXRis7/BroFevJMwy/lvlNJCzXjKl2fjgwKBgk19frwhYGWGPgd6AZRsOEWER+uPP12p7FZE45SQJ9S42+IJgcnZ08i5Qj2pG6J6OxJSOnDkx5OLmyGcJcwiqnDvsksdLGAQgafTBzsMPleU6DHe3wff/xb8YBX0PuJxecF5iMWZnK5/kT7tyP/mYs+XBc/Z/yuH++WhpNZfywIEDrbYPX0TKAQaG5o9HQtPj8z+GZOJtXxoRn+eaAzvk6ab+nn0agOoZP/XZgIuyYMe3xZfA878O3mWu+f3zzDNeMtl7pm6+X8v2HejjPb8aPOnyb+O3L9ff5Ou03Uil8wzwXcIZEb+v8t6xuI8hwG9aUE97hV/jrIqwMx2OnUJnNNJqMTShnrLGy8A0fYr6ui1x5ZwbuZc5H0tqBn2Xng8t4ODPkc98iztEf11c3T/CD4rfrp9MKUwabBdYE2lIydXCdD7IJH67ZOuqARanfjzP/c/h3ZT+6cYXfcR2/UIRv2sSHe3EXwlKFdjEma/uTB3ct+iffLPXR3bt68uRL7d+4qV/61V8zOy4PUhgvhYGkURTE/0iZ165d0/3Pv9DrX3nDckahHWSgCSV8+OVjffzBh6Zy/sVf/EW9/vrr+vzzz7W1s2eSKOVQHlEZ5Jnh5WdprH46No0RqmoO6vcfftMW/yFqAX+E5WKt1TrX3U8+1d279/TRD3+otN8XjunYsLFxfv1nvqX9Gy+Y9ung2nXhmf/Cq5mF/LMLMr/vKNZgiLOaU3Evzo416vUMkHK5Wlh/efazBw8tdHnn4IahdO8fXLcdLgJUsckNS4q++hc6m07tJQx7fZH09/jwSI8ePdJsGluaEOpbLecmHWdd+DFR7lk6cfZ6XqahH5tcZGknaDOZ7YlcsRAzPwuawjR2LIiqRkODLdwJnFjicKhn/GANLgrJTWpPqNl0szNE4LUJBnHiAzExIcstdNT/+DIA2Fdb9E0CypDmq9Ki8oFNOlu12s/XmsXSCDyfAQivoS7KtS43Dnk9w2Zu/lnO7Ja1UkYESgD7W5lGFCFqgKYiq5SEbqeEUDhEOswALoyUkldqgr/GWuVOo+RGpegvvyS1O0of5IYUXv3gfcX1WpOtLY3wAwBniTT25+AuBRoUqQpCid9/oEnQ02V7riaOtAJKYZRq+nNvKxuuVC3OFfdz1Q8rvXR6qTh5RW2/1G6AIzvaKUx3n+ji4R9Jyaua3v4NwKdUtj0l0a7NC4R9kXi2rJRVP1DV/3nFr/6ygmGjr/7Kv1Hvk0yPH32mRYPA09NaqU5Xa23QcnWO8oswVziZKK4zFfj1JEvdvpbqa1/Z1SDZ6Pt/MNdgOtJkkBoY43xxYcSoP0y1N5lpZzjQ6Xkupbs630hromB6Q333j9/TOFzo3f/mQGWaaPazX9fd9b/X9z/9XFm8rydfzFVdNuo9PjJIhiQeme/denmuXpTolclYb1zb06MvP9X12ViL7b4u274WDzbqgc+VReZn9K1v3dIyOdVrr++q/3vk49sYphn8CPnWkpLD4GDq5sOF7wmaQiAumAv4HQAj4BgBM4aZajE+pJfJgN5wu2u0y0STQksgrGghNjiakr6hozHMd7Qm5svQKU9srXQE19MjT4co+ycd1GGgjF1+TeqD1kEPIP5cZ1eMSQ4mjwmMCF3oLfdCD7hPTWZaVBMCIFAYCyGyZqpqRMStaarZqFp297nWaxekQjor8KCMrsaJIjaxnZY6X61sQ9qmiWnAMdEak8D8RMQcTK5mE+JyxVl/veM8NMSPV3fuJ40B5wxPBw0HQRadHxf944PHU40vDaa2LoLM1WMkz94jUa30yw74ECMAMzUAXTf2aLwYH/gF30N8VjohBrrMmDMGuH3U9eIZM6Yc3AHs6MaeflEqz9j1jvfx2/aNCDuJi1DlOXycqBOJw95RJ1vTV37bfILxduXxm3L5pi57x4xT58jMOT8HrJ8dqr+fE/SDshD8KMOsDq4HVt6zser4ZtX5R3ELGwKewfeXuU9d/b5bHz6sv58mGqWJ9gcHxqfwCzLNZcf3MXfTBvpm/e20QTY+nckQYGIzgXd9pm76RDl8mO+00/XvuVbOm26xFtFOnkErxv/IdYwB/xOF0bYOAZwyGAsvl9An5gjt4cOmicOPC9f5XD34TbmAQ0fm3+SFWafl5RrzLUZiI6fUcr1Uu2LnkanaLM3nhBxbm8tLHa2kvb09GyQqtQZ1A8OgbM+m+uTze/biKqLqSLg4GNtiePr0sQqSuIbhs/DUgxvXdf+Lh4bLxPMWmtqp/xggPv1epqbAWfz5xLraQT8AtAfAqsl4IvLHUPcGs09ZOHA8Qrg7dShmKNTWvcFQK9Cni0bZYCaYegzSc1g4++hmYT5aDX4VeWGe90WZOzBHJhyLkfBtJkBvoLpcqQgiyx5NDjksxiyiIEqVgycTVs8mCrlz6DOgnPSNAyA0NDws0yFOPbxQiD5jjGMq69m89BFSuhw69sJ5qeQRY1scGxFlEcSYzBjPGlA/JGQmZ+DyAnY7OqYLwhR1YM7wk+j5tyOIjKdz8nP12i6FiW7YKm4SBgVWMyZhqDZ3Dn0hEWadj9RyVGsBdELCjpDImMCS45KDvMpwrKuVmVAeGn4TRBSGxV6XyDQEYgQ4TC68S3bXOMGiXcJ3y9Ro5veB6spwIQzyoBnF0kEqpWuncSOCIq+0jmsF67lGA/COpHX/XHjMlzgPzqVh3Fd8kSvEvgj42hhk5FJtiWp9IK3J/5EouFyaoBZvLhXNMq2Xc52ntW6gQs4TRf1tW9hhMrAMdERDolFeai1zIcaBU0Pl7Up9ZNk+ngWFNgN8pwoVu6Ga8aWuDUs9yRutyqXaKDFUdcyCGYwuSlUANghTXJeqFivtTWK9OB1orJXyyyeKwqHBghSrUjmpg0BzThDSE8P9WdW5SDo9zyv1JjsgTGl50eikkHau31Zfc3P4FTnXShmoaMYmvcoUjm4qzE+V9CY6XyyV9Eo1k0gX5ULlcKRVlGsnJsKw1KGWyg3TC1NfohSH/mKlRRapSsZaNwNF6VRlQwsKbSpSTEwsnyMEuqxbpcwxQtMtxUJo7cJRk9B7c4ZnvsKQzMeGyFlH8FhrMA78/iwNiM1/t648ocfPAybnP6xNVijm4J90sFY4oEGsE//hbk8nuQ498wft4MN1Dp6B0DOv+WZ3CwONOjrL9QbNUrfrBV2faukDUC/Mf6YO99Eaxgn6UlVOG2Hng1D9Qd+YFPO4B4YU/lFNqeGor9Pl0sazASsHFwKLxEQowRHZRfPSJutvF4WMgHKVVvj+/aRvTDlmkusEAcaDdjEGbNDMf7gTHvzzfmz9GF0dM87xrB/jmMCLThsBU+uhZcOdonOiJnIXjYRpJcjdGDgtlOXLqypzHbHnAaa8omHyddDWqwdt4xzvjL6g1fSHv8azHL6NnPdl+3v9GPjyr/bZ1321DKurE0B8+b4+f58v21+3+tEwGQNxgJLwDPigQTwwmRA2WT/wDcyYEFsOvi2Jd2raJC9EIkSjKWSsqR8LCRoajoqMCjhWE1nOezBXG4evRFvoq63lzvkdQccCmbr5AJ9y79Jp6hgzBCYsLDwLK8S3FwwtXgvvAAHMzynaQJsMvqFba453uvdh17p1aw3uBCszy3fvy+YaFzuLDlBFnGN9xV8+eWp+Gfj6vLC3pRdefEPff/9DPb7/hf70u98136A3vvoNa5i3EbJ4KICG8v/u7q7ufnbPTE4M+MG1a3Z+vc716OFD3XnlVZMAcebG0XBrd8dyr9nAmCz43LGMASzARCGJ62Zpi5xO+oNB95OBc/yPGZDFv+k86sEssoEh4/JmLVWxZltbFsFTEqGU9JS2sUi1AAbF8f2PbXdzeuRgB1DTX54ggXc7wqhnUXZbk4nuvP6qJrNt86LHjpsNxhruTYHjVkIames3VBe5CYckZXz5ldeVjSMdHx8bsvKGcN0Yq9DCHGtrsq6fn9p4unfUOWUGlfm7RmQ679Sv9sqNEXhCza6qsuSrpj3qJiS6V0xGTDaLqKgcpgXlk5GcSQYRQWK38aycEGwEoCO+Bnpo5g1gBYgA+g/fgZ3h3WQ4BTYKiXQEw8Ns5bHmdUzKMuVJq4tqpUlYaQwAJpE2MKNYSnoDZQ0CE9ozx/hgyphT2PghPI3IFQZoo5kXDejbnKBJdIoT6fFyrn7dU4gjeDKUKhJKVyLxBdzvcUSm+6mC115TAjP4yr7Ksw+kXcBRN0o2R4rbTP3HS+nhStoAJhnJcmRUgQbrjSXjhbkQ7Xn+r/5QKkJV5Ua9caDVzUz7v/C2yoen6qOdef11KSjVa09Vhdc03juyyEsVTw1NeixMzgWecFK9UIbaLMI37gWp+KHm6duaKVb/m39V07/5bel/b/TB3Sc6nEuLoNHKIr7ZfcUOkiLpqVicq1fnevnFib71zlf02ivXtVyd6fAEVfWFbUCmvVQF0Br5xp4NyNvWH2pZHaltUpUAN65OdQTTGPZ098GphpPrOv93pfIk1fKL+7r/HvAQoc5Xj02rkfZGOjkrtBOnGg7JFh6pl+JTWOvz+YVFHv7GtYHe+uu/oK///E+pzfv6v//OP9MP/uV3he8bjPxfvPfINMy/94Ol7n4Bs4+V9SJLjXK+KIQ53A7LGg/atwy6AyLJxoJNBQJFbhoKF8VF0ECIeYCE0aT963aVRljN1Oy0PF4DQPmsBWgSH/gdu3F/3v33vJyrv/mf8j3RNs1HtwFEs2vMqBOAKJv7oKX8z3PU68+Be4R5H6YCg+B6mgEfEVgCasQZaOQg6xluUhLHOstXJiSZtq3z58DplnItG4JpGBCQQ+uTKSZpNAmwSSlD8tzC+Xlw2p6jbmhFmpjJHtpghwc0NKbqGCD1/nkH5RnIJj5MXdLfxoMKUx9mS//xgkZ3HtMMfWBj5/tDXUYLu3cKnWOcAFIFHHlnb8/GF97EBvLJgy8t8hsNCpoNL7gwvmhaNhsEdAjf83fIq/dzgbK5l48ng/5d800id+7nPhgv2hGbQwgQnbaC4jn3rJyun5xjbOmbPd/NB37z4frV89bMToDjvNXTlWV98O3oxoZzEcjDvK+WjTlgobiFgDuHryp5JE8NLginbT44cPs6sRTlG+cIjo8X9TG/GStLO4IAlDvTMX3z40LbGX/Gmo0AB3OaDwflcPh6/LeZ90xodQIOZeJsAsivjb+ZTWODUeM3Y4dQT718OGws8cLtBHN4F+X/pMPu9VrTK+ufu9lUcN2iLNm0EyneH47NL6ec1xqMJrpx46btXHpJoulwoNkQ01ioe/fu6ZVXXjHhiIGgMXSaweD8n7z/fX3x2efKRgPdun3bJujx0ZHu3r2r//Zv/tdmD0WwAjdmuXE2d2ykCF14hdFxwmH5TSO90xcDTv10mPN8/sMDUyFSbGgAiOSDc6GRhA26Z/b3D2yX8+TJE7340isaTXdMYMKv6ZMP/8SIFGBkePyjQcJUR9+2d3b06OlcaRLrG+++o9u3XzTJ9nwxN1RuJh1Eazid6HK+0NZkqtOjjdp1rgf3Pzfn2gdPnwqHS0LAyaOFQHNxPreFirpwszqz8QTdG3USOzv8jkwTla+UDXC4Z3IB3IctlT459Tuo2yAYM4EdnlRpkWnFcq2mKFWnqXrbAzd5SyYsEWqhgRvaWJqA03cmida8L214/Vjz7SezTTrewZW5x7mnVa62Kc1/adBDNxRaWhNSLUSGiAT4ZWnEGudVHH1ZLqZHCyIVq1pRv1JsbcFJFqOM8UANmkSjssuE3TgfExZVmMaWZRqYgCoMtMQzHWTqYqkkKrXOCvWmsZKtRtcvbkjNRBpcN23VaIIMvZR6a8VpT/lwoTgPpUUipYCSVZpHlepeok1ba2s61Gor0dYbu9Iq1Mk/fF/ho0yrZawvilwv/3c3pZ9/V4v/518qXeIs/lNS9FgqHutxck0vPkQFHaiMv9TkjVhRfV/LB3+iDNTv81ard/6KwmqtJvovNIi+p1Svi9Styl5T9eJv6803bhm6e3ZaaBlMFfYrHc1bFW2iVVFpc1lpHAd666WZvnproq30XO9/7zN98sWZ4v6WmZuZP151Dxq64XsBBNm0eokgibd/Rv/8X/6+LhXpyyeHOl0WGu6+oNMi1b/49mOFg56ONz/U/eNCe72p5ssHut6ryEarz+NC88WZXkY7dTHXpi6UzYa6WG+0xJTZb7XcyTS9s6ugmSnbcaZpo29ZrE+PMSnP9OSc3epNRYFbG2HSU5SOlKaOqePDBc0pLCirdCYenOBBm4dAh+jl4AuOuaVpzwTuy7WLojENE8S1w32BrhhzY06br9FzJmma1I7mdHu6P5PosgYoyxNol0/TMTrDf+h8oFhLMGzug97hO0MqDXyOzBzH5g+0bYIuzNQCgvpGwyRDoa3eoOe0AJjh60Dz+dJ8NdtBZM8TkQqNxTwHfaAuGBS7/KLERcBh4BQbF7WEptZwcAArNqgLx5RsnYO9hiBSE3XoGDeEgXJ5BxakaTncgBv5STT5OZWGjqIdxJRvz3Y0hX6y0duo2+B2TM3TnOclOCboaZJrX6dVCwKLAISJI4S6vrfm6nB0cuyEkbVj9L5cTLi8L9efVslgYO1CuPF10CP/Xr2ARdsRsDnggXw45/2aOH+1bTzny/N1+TLtuU5wIFcZB23ybeR/L0hdbSvXmT+Uw4f3yzvh8GX7b56z/1OEBwJWEChCAYQManliG91A73z9LRs73pOvl/bRP9KlwaPM9HaF/9IOHOPR4PKM/b7iW0UbfTuh9Fznw718OKgDJ3t+co62eoHJYTm5caFdjCW+u4yJlWscxIpxffImuU4uwZLhy/TRbv5u/+3bhBIBnkb9HJznP37b+GH97qAj4izuaff61wzbgEzhdz95qJ/71i+wb9MGcN0g1Js3b+o6pp+avE5MGnx+IhUlg9lq2A9048Vr+vjTu+r1x3r3L7yr0WCo3/ne9/T6q69odu2GNYQs4Bwp2CqYmyyaQ6rIbh6Hhp+CsDAY9ZXFjU4WR5qvLpXXc2UB2cTHWueV9nC+Pj9TjRaKFPeNiwxp0OxkPUuDAgEEtRsieTCKVa1O1Rtv68UXr+vy4lSrxVyLy7meHj7Rw/NjYesfzEYG0VgQ3ba+VFRnOrp3pF4v1jCb6fDhfS0uVpruXNPutQP1e4lpwlT1tDM90OFG+uzeA11cHEltrqeH91WXG7WblTmZh0HPGBXh0YPp2NCPF6u5Mh10hBSH1ERo5iAwmA6JgIgJyWJdCtWy084UJdENpBAhRcNGVUHeooWZWoIsVghoYNLocnWu/mJgwlaKmSxMtFqsVP+oJxIAACAASURBVOe1LZosyXSxeWrngwLzaKqgYkdowMqqSSNBlJypStmukC6lVRG4HTCTN61iQ9XFeTvZANrnnEbbQaUmqtW3nET4o4Q6JhLSpHfy9BG2TpoNNBZOimpAGm8DjaNA++xmF7Euce6tAu1gCi1YbM6MCCGf52tFSaFoFVv49GVUa7ozVr5aav5BqRvxHenX5pbm5ESfaCueSEWqKEl1Xp1oEL+rLFmoCG8puHOqMHtfm9890/ichLsrVcV1lelSW9f3pBevmznr4W6la8lAj/9wodXJgXbC25r9o/c0+uyJanYry3+mZb3U8M2eXrxzX/NXjjVeSSe/97HSa39dvb1vmIo5//4fKasvFLR/T73xnrT3ba0WQ013HspUcw8KVY9Dxa8N9NLJRC/OzxQMR/r96sTKT/JYu3Wst1/b0WA01aAf6fDppT7+4FKLPLAAhryZa09TI5I4Tas3UNkUKooTvXl9rNdvTtT/ryaaP6z1aTlWlYOcMFR8VCndDVSlx7o72dF+laj88on2e5Eea6lo/0BPz9baUaw7o9dUz+/qhd2Fvv7X/oK+99mhysGL+v1/+4F62ba+ezTXR3/3+xr91uda5aUenc5VYXavE7VlpmiC025mm4RNXhrWTNImqnI83Uqdk0Y4iTUdOt8HtEbMu2XVWC46VsbGEKqdNgcGRhoiUqoMR6xpkjy3JhyDI7YuC0OZzg3/J1SvRp8YmKaaMDQYAbg7oKazaak7OmXE1AiqkbFnf87bQmFZmKYmX5I+AfMPBDeytYQsDq4PDIh0SGhLFjAii9YLTNtrtBDkfIJUjIHW6g9HyjKCVMbGXGo2PPlaJTkZ8UMyc19oOGD4cxGBCAgngpNtHkkGjNndzIyhy/tpz5DgKNAahGRSnrQr0z4s1gtLiWjMA5bRAHFXGs6aN3E65uZ3TAiFfJ5H9dEmz6j4HzoPNpRpoYhSbgH1TY3OsdEB9gS0DqGlAYASp3NoXhf5hkUAWAAweNCEUV5dVxp1whFCknv3rfmNzi8uNV8s7V6023Bj/DVpE89ae66Y3vj9IzvAKwyT9tNTb4qin2jpeCaJSavkGDrWDTvMrcxpTtCKMYesjBZTVWkbPDaJvEfDFur8ieqeEyDQirLxRZAAeR3cJeaMEzwIakJQcn5alEuQEwIQEccIFbQLMxhaIQQpymH+mwYMCJfBwLRHaJBQDCBc8txm7TQ/5tpmfmYuqg7wZcatKFcWIce9zFlbE2jGuv6BOYbSCfyufn9ofd5scLR3miWEDtrD++Mb5QHlmp8zZmjL9ehAmHmYemg7GkG+6SPjaXOngwRCgGKO8B1EjQIw5sju0EWKogjhGm0oNg6ehzqvzgN7N5QLwDLTPYzEGliXlfm34g6CgseSCw9Sy00ZP3p6rPHOlpkq8BVpNi7CAEfurYMXDPbcQll5QaEzUW1KGLiTFk0oi0JT5X30yac6OTkyG+PJycryw3zzm9/8kUbyUvl46c2+QcTuJDo3OZxkR4fZJaF1CtvY8t2hIr5567apXx89fmTI0GSeR9eIeYoFh88OqtEYApIgnZbmo4Wf0fn5qarzCxtM8kZdnp/q4OYt3bh23RK54n+0vLgQ6Vts90VAWVKrLEiaO1fSH2m1Ptf8ItXB6Ib1A2ykMYQZFNjVUnk+N/vwqD/QebG2dCdI9bx8dpJgPaAixRa7XM61vzWxMbHF0QKT0BPIqG6HQbb0VbcACsuEzpgxTpTHZGO2cg6mwzMsSttJJDhYs8DdZAYFmp2rhYH2AtudGgAaEAJloxx/nRhUUyZWbLu/SjhvJ9rgz4BXLZMXIoS/hwHAkVPOZBhbKMwLCC47Ek6zw3Y7ERNzLNTb27uZb7YDz1CssVtxhINzuUKLBkvaUvMF2icpj2D0ThGEtmHYYItvlNUI89Bc+tropJyrDgqNtwLtz2vFR7elrT31Q+AlllJ7piC5VNygbdtI7dcVaE9R+ERh/0JgSmoZCtsXguGgX2h1+pnqTx5pfOc1/cxvvitdzjR/9B0dnhzrn/7tf6w7I+mVqcsblT48lNKN1udL6bDQKpPGy0bRx0s1Wx9JXw80mdQqpivV8yMtnywUlomyNNDm/rlOv/NQ46DVoAboNFCJIDtIlUxGIgRis9kIiAKSFUOgHhzPlT86Uxzgo4N7lQNuA8ohAg18QF64lW2Kbu/19PIriYazHWVbE6Vb+2o/fKi776+0ePilBS0Mm7VGez2V4UrFfKFgfaCTfKMGeAdyQvYHyvGIHm1ps0QTeqm92VBf+ek39OJv/oZefHquo3msu59+rqdPHutoWWjZWys8PrHn8jB7Zu5iLpV1Xxvg4kl+iU8Wu0msCH1HcIG9gNBCB5j3PqqJ/6ERAPKxdmCOpgEAPLKLeDLGwfTsdpAI4wlaJhYFAo2p8928Q7jgsPnbmXnwe2Qt/HmHhW3byiDitEseSyFdG6K+iy5mbaJV4WC9crCGEUbQgjmBKnsWiYRfIjtwcpnZYWod5//kn+c8Y+DpqmMwlO/O8/vHfbC4lxueMxAXZcV556lRGTAk5ixb611bqcvX4+v3366BP/kv74v7QHnmebTNQelgBRAeo9SBUeJ3wjumDdzHuGPmJQCGcSNymDFknLjON+bLy8uF/WZT5/sEDbW2RbFKaOSfcXCPE3v+jBuuaBrcsD3XkjG2V/tPm/zB/1evXT3PNXvv0FDu60xJ0GYUBpzjneKnwzcH98ML+U25/PbjMBqNbHyY6xwIHAhDjBmC0cGNA1s3CCiMIdd5FsEH4SVL2Zg/FygphzZY20zwc9eu9odrP6n//h7//eP3UQ/1++u0l3XMe6U87uce+unfpVkUuvb5dvJN/7gP7GrK4xzlcPCbD2Vyzv+mfP/hHIfjV46vUSYwCDBNFER8Gwhrd2/89s/8nPo9UJMjXZyd6Id/+gOBq3Tr5ZVul6hRSZrnsrGPRjMLrYe8GKMNARisTUNAuKGpa8GIUWMmrcVyqes3blhHaLj/+A75AWlaojKeD5Cfwv6lmh8AEif5Z6JM165ft13aFw++sOiObEhSSIgshIBJ4wgfYH8gjRI2PxoNlCFtVxsdn17YYINFMxkPdOflr+jFF17QF5/d0+ryUvfuPjCH4iwhkd9Ik72xvdTD0xOdnH6pjz/9SLdffk23b9+2EJ4aRGX8pwzR1wkzmALBhME0SELdNOuZCrQ2Z0zuCQ3EkTS6MHleIs7rCjZmtiMsmB0qY8amC6EPQQtzVZb2bQKw00KSNsk7Az0WIsGLLs1RDh+eEDBGBJjK7UgQVtBa9dO+1kuc6gtFIII3qO8xprkJxiTmPphIAkPChwIIKEMs8MSeydcoj2oTuLkfDBgTpjAtkoDZMJzYccNImJwuwzc7eigV0TgIXpjpQov64fUFWreVFmjVKqk3CVR0alJ4BmO2zqUxGCLwbaLH1jgCOoRhBB1M9kXY6vHTlXbuf6TBjW0lE5yFCecH1OYFDaK3FDbvWnqWKHKIvprdVXaTZLprA1sarFu1S1JgZLqsVrp4dE+jzUBRMDQBLlehR6fS5kSqb05UfLnS7PGRXnmlp+uvpkoPxup9gbmvr+3lUhd//J6Wm0faeXkg7daKXtjS7tlA5/lS2TrSdrqn/vGRqotzLVVp9kbfgPgQVi4q0JuJ/ZImvZ42ZajLi3M9rcHJqbU/k64dHGhnds3e1xpBe1Xr9Fqq61Ffb+8c6Na7qfTTGyk+0dGHD7W6d6xB2NPTe1+qBwEnSCIttTvra13UarOhmvlU5+2x4nFP5eZC+/2x1qtKG7SVCbvaSifrtb7/yT3Fv/tt3T88URvNVKxONe2xu4yV163y+cJSiGQzzE4gHDtGmpcER+CrRGSTtKqW5reQkmgXIaNyGGZeYIIuQCi5xrqBp+Dg61TvJhk5yAav5udUh43EvHM+DaHbILWRbQYIiSb/FOU9Q0+2SLq0oyZGW3/iH9rDFqLu4A3QBBt9JTRfgQk9MHDay3qm7TAliDOMbZPnpgnAHIeQAEr30fmpOeZyf5mjzWWP5TRhnr65b0dvIP60nTL5H1Mja5jDBXa4zRL3+MPT3/V6YzTa1rzXFpFVAcweGA9JqLuD5/l4ZuPr9dd/0jd9JIydl4uwj+aAsUDbZuWgIce/xTZ+DkMHuITJdGp4ePgse3yk5XJtm06EBz4cCAJuXB3d520zxuazZAmnHRP1bb86Btb+/4jIxDj5wz979dv/7+/x3/68o7mdeawTQmkvdJmy5ySX5l09fzVOoCWAp0shAy+AqOGwz1yifxw8j2bKNtldFBoBWl6LNJ1OzeJi9XWCGONC26iT94BDEP9zDwfX/MfXYRe6az/+/9U5wHN+Xvmy/Fr1ZdFW3x7Ocd2PMef5zbtlXdGuLHP8jrJ9mb6t1A0UAr99va5sJ4jxDOvG5tmVvllBnWBl6OX2fOezjPxOXWj8nk99KyMejidazQ817JNR2TZpxnBhvDiLwfT6caPLxaVKi8DasWSxgDLiKO4QqN1ixbA9GWRqy40uL85stxCnzieJBtJo33D/7c/7DtjAWXSGC7c0qRkVNSlbkLjVaDTbUv9ybmpCFpbTZxABx4CatVVBAFFijtWa7GybGQnVZNyS066wiKeoLU19HgeNgFTYrEmL0Gh+caL93V0Nhpgl1xpWU+eVT74i7tucKyMZaRQalEF/6PwRyqo0U+R5nGhxeWE7YaQEM2sRxklEF9owI95sQJ1TehRNFcdOaMJZmz67BcFuA0Ygw9tBfYDvAmHBNpbgpeB70aCyZOfKC0byx4/JOUvyGz8ndO0kfwTEE6f0oO/s8AjKSnAgJbKuS57M+Deky2ldluooNMwfwi1dHUjuLqSUCWXvstupVUxOm6QIQOjr3I6J9AMwERLgFkRm2u9QJBCuw9y0YOAsMU9hbiRh3UAj+F22BimFpnNleX6kDMwnZWb+izEfA45WQ+BDDUmgqo1lu6/Wteqli3iINZZCPryDSKV2lIYzBfhXgIyugcJooKoXqUcOv3CgMNnTZflUgxJTSl9xOFKUjYWTFVpP2w+X+GFIGL/KdqVhQfh7pKgFgnylKrulpAwV9BYaYymdkzCS3Ik7Wmup/nigzfpSy02lYTJUP9iYduIsb1VtWsWYENpGy7ZQ2eK7FWho6RTIEbdRAEJxUiobkhsxU1VvbG5hdx9lQwX1TGl7qrB3rCLMLf0B+AzTMlJ4WuioN9OCRNDDnnLTsoRa1ivLLxk1A0v63E+Jcm11WWwUxHPFw1SnDx5oNruhpzmwHmPl0bYui76aKjMTRNoGWuFM3JtYNFQbwTZJPOuioyBKpFMq+4EiNggAcdZEiFUKm1Ih+R5jQDtR20NUQbnHNwLBg3nOemd75nwgMeXA2og3bYWQAbq6y4VIXTEMoQNfNVIB/nrrkosztSkJP0LqIJUH0WLwMU+cPY368W8ARY2uQuwNg80Tb8QlojmfIzOzrlnftMcTebBZ11WhBCy51Ak2mFaA7DC4gw7Z3615FgQrBHrh2gbUiGd4lO/+dyYO6kGYtGevaBE4f/VgrNjwwMSZAoalZ6PpOAbP+2eszE5osvNGXzqNMkwJvuvrxN+n09yxScSfCsEXHL5kvTE6RxnG7LyG2QROVx8bc6KIqdOPG/0zRt/xFM9smVv8z7Tw7fVtvdp232/u+f96uHIcbeJ//6zVY/Owo4NXCvR12t6wE0IcM2eeu2gynmfD67XrbEANS6zTtmAyTUDc76LL/JxBoGAcMEmSQgvQXzbm8GQ0VrxzNPuk2YGHIBRhASEq0beLMWSeXT1H82kT9VnbbIyc5so/569fvZf+cN3f469xr//fryP/7hCIuE4/7L11Gjv+5x7K4jrPXf325znHh9/Uz3P8zzxx89lpqqwBXb/439/HsxwMD/QVrTNKjggkaDIGBNAV3GSer5X49gvXtFiEFk22OM/N5zVNAvXxg1FpZpt/8n/8lqUcuX7jFb37M/+JXn/zbbMLDmK3wKI0s2gKVL9ZFhuSNdoqosjSHpFFz18SjeV41tgrC++qiM11VIYMAIy+DSOLpGrCRFv7++bwGEWp+lmmvIBBEFXmhCTKR4rFHyFMAr1y53V9/MldnZ9fqjfaMifBfLXW4vLMCM8ff/f3NZ065/fZdKyivFBRJTo+OzWV76Mnh0aGr93c197+jqkUB1mi06MnqopA7//gYy0vl+YPgJLr5PhIwtTTBNre3jUtSpSwyyIHkpsgqPGTcKBBPzP0XfaiqGMByVqvl/YCTT4h2jxzk8bAKxswW/wugAnDYPqkjhAMJgQYJzh4ouIlN5ILwzZ1Y15YNBSMCQGXkFyEyxATJrZ+mBkVEN2RxuBOqMF2LhgJJMntAJxTnltYA3N46gQ+zBCgh6NejzDrxQaKCpNjYWDiI7QZ6E1MLTZ5I6LwsKo6ZgCrIikuGkO+IyYvqOYhAlfgBKGy1maVG1LwIMvVkJsOxk3aCFCm8YcATaBsNJpspP4JxkWFQq0/VKuxau2q0o6S8lUbhybA126puvdIm+CJmb0GTW7o5YCWzl5MtFle6PDJQ+0XM+1OUy2HlcZlqNWm0ntfPlS1KfTmTk83m4FuXtuRXu4p6c+k81rFYaLsrFH1w1MtHy5VkVwvS9Rmx8TEKUANeHSq9Scn6seRBuprc5grQyhSoq2DA5V5ovH8qS6Xa4se2791TXnSVxI0mg5jQzEPWlDkQzNFBG1fy/dPlf5Mou1f2FOaPJG+cyYtR9J5X+1wrLOTVBuc0jfk9Eo0GQ4U10sFYU9hu6uLyUrbTaxJW+iNr72mt/7iNzXYvaa/+3f+nrbaRMfHsfkznb/3SPc+P1FYrzRGC3UJSnyiAhgHoAyyvog/3ACNAUAp6O9RpLPlUw16qZpNbputndFQg36ihuilTaWzvovoMbC9QBqMR442MPlhpibduF0mZhlYEZpXIs7aDu8FOmJ0qHNURbD2B7QCUz+7+DBcG34Tmw4EcKcG+PMZ67g/cAQ3dBoT6kGYCxEAEZg6nwzWPoygPxh0Qo1bM1GHg4O5PrR30Dnzgu/TNJZrjvazXs10zcbImBOSCUzqeV/svh/bSXMOeuppr2duxrS7nTX3mOauw9SBfpAvDfPJf+zwZtAfuc/okjsDDpONpRcCOh8iwENh/KMYf5a+zQcc9Rkv084jXJelvnjwyMaB9j5jruzdEAK6BLHURB+Nr3TCIPQuziK1QML8GDP/kbb+R37wDjis2K5sfjOeVp9T9vyZpdBuP+bQJ/8c84H/0a4zRhxmjsT03ZVN3QjN/XRgkeW8DwTODbn9wtBMbD/10++als0EoM7k5TWNlAkf5V4vhPixoO38j4Bh/ejmje+Ivw5fsrZ1ggvn/f28DxMju7Ioz4+Xv8/3xV/jN/f4+9gU0QbGiMPeW+efxDOcpyzupz7+55v7uN52/rSU6w9ftz3fRSr6Z7nGeQ77H4GJROdmDu36xruxHH7wVhfoQDvif/Lbf08i1xXmkTJ3ud+ySPniVBfHPVOlnx0+1NkFSe8abW3tWIK7s8uleqOhqVExTWEbzXqJ0qDV5emJTk+PtXv9luJeX+V6aQ3zneCbwzrLAAMIhW26c55zHXcqVe6D6WKSiVDjx4nGQARsEVmWqMb3AUwQzE8WSRaol8Xa3TlQmLkUIX/6g490cTlXOhgLBFLUlNi5Prtb6Oz4SNOdUOvVpc7PDrW4OLbd6cX81AG82cJATe8mHACDy/lKXz54aDncUONHg8SALkucKMtK29OJJuMDbfKl2cLuPnxoGh7LUI+vTV0qiSMN+6SAkdmRefkIFf1OTQ0hsUVmCSLZuToiiYTkk2NC4JkEaYpTN2poQP944U5wsskggLsic1wjjQIqXsL5AwEWV6ku3WSELBIRHzdSXhe2G4nIO4QjakDuKZdclP07mifC5m1HF7RK89IQmM0GH1O/e7eUgwBWGLhgInITOoQldlVSRXw4JkBbgBASRzQwHfPBGRy3qcXcOVUWqZSDxUTizzo0GIKwafRkDlPCl4VJJYXpWuNQmkUoanD6vJDCRypJs1jvKQpSkXIx1cTyukn3pQBhCmlrR8PdmdrDE62DldSc6oUXbkvrpXRyKUUAXrZSr68X3r2mbH6sux+sdP+s1pPl0vCwFkGgk7xUkY6UxOSze6zB1kyjWzOLCE3uznX24ZlWMWbUVMkLS8W9VO14rcuTC+WPc0MczwYTJVGjOo0UNYmSfmzo8S/tNxoNcm2iVHWSGlNr0FAIjYwsFyQC3sU5RKavf/XDM7z71BwuZEBIR/tStauz1UInwUL3vshVLgMdDCcaRH3tjisVOeazQJerWvPdRPWc5KwrvfFTd7T/9jvSq3d085/8rsKnGxHtEISZ6qCvVRmLbHnFhjyBW6rDvubFmQVVjDuUbRC2EapZ80RObU9woM00r9cGMLs9m2ja72txfuZwo9iBW0ojNMxuF0hkFmsEvzu02JSVkzTaNKyOvhiB5K0iiHcM0+mfiYrDfx+B3M01toe2XvBrsmnETIWgXN3GGdn6D/7QOnSzMEBH21yYPIl3USjD9Fnf+JpA26B77j6HIzM/OzOG10sz85sgMoln+oORALmFXhg0AVQdLarpR10zKAeTj9HPKzt2NBXUxfVnGoSO7voOwIC4jskM/mH0xsydnfBkefdqzcaDZwyGZ3mGD89fZTxc87/9t/UXOIicjAWsRWf+QQtCvTD/3ZHLMI/2GX8nM9O3rZkml4uVgHOhHN63r5+6OccHH1LfJuqF+fLh4HrZCTz+Wbtwpa02oP7k/49vX6d/hN9XDz8GzEP+5wONpE12dOCMJLZlc80mwvSaXaoc7uWZ1dr5sCHYw2fhX96Bm/yvaHF5/1ffiY/4o0Q2D6C2I/j4d0ab2FDz3jnHbw7q4zdl2XwwE7UTGP2Y27rq+mrj7y7bM1bIlbGlHHdPd1MHL0BZ/vDvim/u923x7cEMyXkOvv1Y+ufpOx+eQ5vmxsKNHffCE/wztIX/fTmUUXfo3rAjcyOhDDOmY3UJTNjnGdocD4ON1jQUxoUvjSqtFic6eZK5yIaY5J1Dm1NlsdDD+/d048WXVLWxZru7Rgg2RW6JVXupE5hOTw61XMz15jVC+V0DfeeuNtSfoyEQTPJk0SGAF9EoeLs195FoExRnCxkGcC9xPj5Fgf0XYSOyjPCMKxLrcDi2JJxEMMy29hXEQy1Xue5/8Uj9/qkmg74JgNvTbe1v3zB8qJ3ZvtW5Nevr8vKcjL62oK9d3zb/ocX5yr7bKtD87Fz5cqHVeqHX3/lp7W7vqt8bW5mYvMCjuf/5Jzo8OTKfiIxdJfFhTaDlxbnW67kxbiAQ/GRn9wDgGgI9KkLOY07L1+c2VIwNZj03d1h0SMlI6gg/SMkk52VhoqlywhOTfg28AES3zk2rw+45x2cDE2Pbqh9lXWLbyCVpxvGbyRm68uIqND8LIoFoAyiuBtxpatjaEuISlVglgWqiW/CjItKO6Ja2VpCEFrFYCtC4xjmWo2LuiFuvqg0Xyzw0zK+pQLdpKM/MhTB1SLplEmptkn2theWtA/updi5JyJNggwStjtu+6mZjguPhotb2D29p+saB+tcz1c2hmvZjRdGWwpZUNiRH+o4aHahuX1MCCifYodG26mUigQxcrHX0+K62NVLv3dugOip/cE9xnmn3jWv62S+OFBytlYcAU/YVnNVaP2y0fBBIjzPNehcqwkbRlCgmwtB6ur411dP5WsEmUPi40qpc6yQ4cr5nDamIFtoPpL5KJdOeoajnaASTWDe2t7Q7IQVNrZNire1oozALzRw8GAyVjoFE76tZzrVZpQoQsJpM/QcDFatAn5xd6LB8rMVipXCz1kX/NbWDVK/evKVh3eradKm0v615Genj+5XO1wPT1p7VK33vg6e6/z/9n9Iw0x//+w/VV6J6A/ELpWRs6Ni818Vqpf6AHHSRmopoE+n0cu788qJEJSleNmtVQazR7o6ZYZFiyjrUk4uVTlalFou1AcemE7f7hHYYhSoLEyBQJ0J7JtnQ1gX+eGiYTMgh71Po0hkg0DjtlIOlMAsSPm4ISzG0hShd7nVCgMPScUII9bGG/rwDvxoOclOiuUrRVkGjABZlh1/lVj6YbwhCCESeqbPmce6FHQCRYTUlDgmfTQWa8Dj1DNfdx/rHKMfBXzZxrEvKRqhgnKAN/DYmApXAHGOruhNquh02ZZCyhmcoA0BD0I7RUttG9Mpu3OpzxMfq5o8xEnOed+2xse/KtnZ0pmPKxs8VwRFNI+MNKDDvEMdj/DPxIzOmGTrn+CRONZvhRrCx5xhbTCQ8i6nKMXuH8WRt6YRe/qc++o5gxmabg/a4senGwDP2H+uT3XzlD2XRz6sfLvPbH75c/801/ufb5lZH65hLXhBhqlJ2FrvIMhOYmLdZql6/bzhJlP/q9m2Di8CBmw9j6IUM3jdjQj28Y759HTzrx4E2+H74+5gflMM4cY0Pz3Kdg7L8x/eFa9zvr/PNMxy+Lu7llH+Wa75MXwfn/LigKPDPXj3P2qAs+sfh++zbzznXX4f07X9TFiuDdvE8M5Nvf923i3P8b/QA713GrjMfUwbDwBihgPBlxOXiVL3tLbUlSLilwGEuN6UuTp9qvlxondfqZ/jEONswoev4qACnvjWdmW+LBU+1HkvDOXwXhUub4gfTWntlkvkO+E74l8Z5Gku7mQw8b7nOAgeAtYahds6BDHhTRLazBMWVHR6YLMzjsmi1qVcike5f+0u/qT/94Uf6/OEjF0pvKs3c7Ma3X7qp09Ncj+4fmRN3P52aw+n8EqEnVlVU+uSzj9WL+0qTkW7fumNtuvfZJ1pv1gagiJP8m2+8qb3dAxWbUucnpxba+/TxQ603c63bULPxtiZo4cC6aIi6W5qWhb5WbelCYxufnLI2wo96msME15lLHQAAIABJREFUoo4o4RiLqpBx8UI66VrYQRB1Z5MFoaRFfe3McswVh+pqco4JFgzSoOeijrRwiX6TsLU0MoRhuwii1qTrJEq0UK68ARIi1CDrW31MYCbUNI21aXDSrrSsXcg2hDAxeIMOJdVChjtHTdtZAZqGlQGtnBP9MBW7yYwfBJop+G1rmiaLYOLFQlVaB2xZ42cHQQ4iM8dRZz/BSRgAzFgFvl6PzqTvbPTuz0rJNYjCher151J0YACICkh1P1PYjFWuR9IA7/hMSkm7+1SqThXNf07TyZ50Wmv+waFWwUaTeKRoe0v5WajxwVSrx4da90ld0lO43OjWdEvRy1/V+K07Cg7fV2qqvUyHm0dqTnGm3tWT9UqDaKB+MVBYhbpcfakny3MNtwcapJF2xiNV1ULlyUqD3W2NhuT8i6RibprAYUIEXKRb48QEcfqPSbGdrxTkK9VL/A9HegFn8eON3r+stWw3Omw2CseZtm8caCsd6+7jWA8e3DVw0ejsWG/fCfStX9jW3sGeir1Q3/+HZ1pGrfJwrGoe6uS9B5ov54qykZZxoOFgbqHJTVCotrBex9CCpFHeuDQn+FMB44GwPpj1zS8lWm0UxqmqJclZ8dUbKOgnujQTbChNdoy+tPNLm+9mOotd5BjzHMbBOjBCiiYU3CHc+NBM8g/I8vj3GGFkbKDqCF3mE25aLlRAaGNQTyMkGAHtQpIpx/w/3JN/5t9ijV8Xzqk9m4/guCWpy7oOMQboE0dbIrpoL3QLDcEz51vWFeZAA0GsLUqHeW1mmtClcqFyTG9m0qHMbq1gpoN2/jj9ZJEwRpwHKZl+dfLSjzAR6C3jChN6NpbG/AjG6GhxzzEs2nCVbrs2oWd2wgHX3Pp9LqBwz8svv2xCIhGdvKPFamNjcXZx4caiY7po8YngZYmjhUSQ9X2gHxy+ndAdrlEnpkNrO1G7JhS5dnLOut0JL+6amwc2Hh0/8sKnVfAT/vAch31dYby0hTb442r5nPN1YD5jjvKb/I/MW+aA/79cdQ7YaaLBaKjp9pZ28KEdj+z9AeL6bK63jTYrnDJlm3noIr439JW2UO7z9jptDdk3qJv28uHwY+fv9XOI39zDN89QbgN0z5X++H75b38/Zfr35O/nHj7cwzXKZSz8vZTv2845f6/V20W4MX5c889RBmUxJty/WF3Ydeqke5x3/7u++nr9Od8myvT95PvqgSxBm8FDzAaOLvBcdHDr9t8Cu8LcUGCUUWo4GKhxm7pQHDZqqokGw4ku5pe6/uI1DScDLQCZ7I01GGwpwU7cVPro0x9aeP/Hn36q/e19vfPVb6hvMLutSDbaz4ZqK+L0SUUSGHZQAIp0NED3YBoNpMly3SgLY/27f/s7Onr6sQjSo/Hbu9tq21K//p/+ms5Oj/SdP/xD9xJw8MTfBYoQgcHibO87WzvaGs+U7b1ojnQwofXlqdIQVPC5VsVG56uVLs6emIN3mmFLj3X49EvTUFAXJg6witarlVoTxnKDFSAJa1nk5hzclnOdHx/qwWef6eTpoYVvr1YnKspLRXFJ/ldLJsyLe3J6bGH4IN4mvUTrzcqwLdAsQbh4cQikvSwVUUJNmSuOSCrYM5RuVIYm2FqOOEJD17Z/Zg+NDxIEtMVmi8mDqLU4URGgUdqoKQrDS8oUqy2JyiuVrytzqDYzCWH+TAoWHhE3Ldk6Qn1xdqGFSq1DfA4q9fO1DpJIw9g5y0/jUH21mkapCX6rojEE716bKlnUinu5qjVJPntaNal6eaytdSCSG1ej0DB5VoNIo2WtTT8SeXmmdaRm1NPwslFIjsES/43WzCto02BEOFoXYIGYWZF0KbEB9DEORV2QiURrHIKfJhqf1ZotW13eP1QGUF7+QJr0tQpfUBL8l5K+rji9JgUnOvnksfL3V5rVA4ncdCcPVL52UxdbN3T20VO9cFQoPU6k45mO//WR/uknD/XlpTQcbWt7ONLF+aUeHJ8qCS/02kGlxZ2fV9r/ms5/91BHf3ChTbWtw0+f6jreMvGJ7rc7iidTPXp0pn5T6c7WUKNipV2SBxdLNWt2kZGCJFJt5u1Wl/Mzpf1YOztTzXWiMCPhbq4g6iloRlovQz05PNWmXOphvKOLNRq4bbXNQG+9daD9W2u98zd+Xo/LpZ7cPdGqSvR4JZ01jbau39BofEO9dKaPP/6BPvog17xcapPV2rQbLddz8xNa1bXmgFTGPRWr3KLZem2kZgNkRWgpKl7YnupwfuqiQqNELbvFKFOWDHRxeq6wJh0QDt9IAY7iQUvQdvfAUwIRjqhGaF8QqoBRkgaGHWov0+VyaRpywwnCqThLVJSF0sylXGAtZOORkn5PT89O1CNdS5HbhmC1ctrpNEiFNiPfbFTmhbWFNUAUKhsRZ7pwJnFM1EgeONCyVswPZWcHp0nTaPeGQzMnY34+WVxoXeXanC0NWwzz93hEhOFamzVRA9TRKBsOFSSJzudzm9eE3Vv6JfOtwNTscphRMxF+RIrSLw42T0HMuOSKOtRuaCV0FA0O5nsNyGwQKiGwA4bF/YmLyooL1ju5Jp22Ci3O/0vamzTbtmX3Xf9Vr12f6lbvvvvqzNTLVCpTmbIlWdggyQ3jsIMWQRABDdygQwT0+QZ8AoIgaECLoIECAhPq2LIojJRWSmSpLN+779b3nnqXq17Eb8w1z9n5nFZYeN27z9577blmPccccxT/AeMGHeUzp24wrXYlcC2YT0BX2JCwGXSxF736hw2FDRs6hvoRaQgqpHpD1IZab16+1umbM+u7g4OF6tJJ3roSXCOcLnCVx1MYW0TzdDHJYYj6vycAKthGUlntlI+Ai6mUppGq2lg242i8tAL7OOcEwt7hZGukoj0mhXejaM/ArMPi7b+MO4IWs1HbluXc/+15GDogWkaZCsISgfGFRKJxmz+MLnmx6dPf7GVAfKBFQe1q3p5IlrJMxBe9+947Orh7rPc++kBf/Phj3XvwwDD4YMDBEcJUgb5GLR1jz4v6DvTq4XuC1gF1EjSyAUYiUMy8QINbu1hqHByQQkAbzcqPQ5MJIZCANgqJtIApBusNiaZaVcAHBU7TwZyy+bbHIBrTB0NeO8kWbbW+NgbVkhtD40xEmE/cgznkcOK+8+4ZH8+ygImIGt1U3QhMUjysUdex3jgowXQ6iArqZQ46hgiPOj3QZr0xZptA9yxXpF3MZWdHC0MJowRzNsDtBLUytCotwiHUw6GWq615ceaTmTl6YSNN2TFclu8MJrz/zH0uvpe7lZKEEw+Il43KHZs8ovbSPFqyCEAqd+rBhgfu38S5qYsNZvr3rlZX9RZAk3xZ+IisKaYGwRkGjdOSGS3TOMeJkhcqI6Y0ExubDxpkZdD9pn5yai3qzERl4ODeEadzSiFum+dI+Y12Mllx0DZiOCxy8lytfjHsi9VrQDT3DA15OcC0wk5M5MdkcBPISXosFIDZGLlTKjHl4JR5dpSnagrHMfMMGwF5IPjjOwajEDoGFK8d9KhubNxJgZOYm5xOkuQGn5bfXv53Fi19wPN+gsNsePE8BIG6spgIdIru1pa7Ydl0FpMOUmonbU4IcauWBYxBHFoYopnnziuvCVt1VWcea1WwVZtMlMwTJWWjHmPwuFKdBSpSDJKJAxZppMgQocdmv0UwVGLe9aa2wz6lyiMFYBOgBYSRg9APxAgpQhvUFpA1jFlgMO6Bua6zvok4QpthNjKCrYSd5j2AlG9L2Y+kqFAffCTpPfNmU7hTq0fK0g/Uxk9UVUul9Ui78SvlUaPufKN4Gym8cyABAbG6VKydCxFAyGH6GskOMQHTXD0MVzHRdHdgxsuTZqY8mevZ1UYV/T7K1E96jQnf0ZXK00j1rtVmh+qUPuoVpmNjFldlpdFkZGj1gBYyjwhuzcKbIUlEjQtlx+tFuQo8ONNSVZdIZa9tfak38ZUO78ZaHkXS6I20e6KgXhtEQNDHmmag/6ZKokPVNfEWsZ85UNWem0oRQgxoqb0PdhHYvK3XIP4vbI455T59sVaiRF2S6Gi20OXV0k5rtuMpHMYY1G13GkSdyjxn3rKOUbMj4eEyoSLrYzjRM9ONTnnvsD1VDM/zsvU0nG4hwMyDnHAQYWjo+yi3+Mwm14fuxM8zxqiQP5SETQg1BwYLtrygQm5z5Tu/wWhAkUCshpaZvRSI9R2MRaiQUzCdZLTK2dfwmTb6ut5srAPOFEa60CJ+tzIG2z7bcLy0hK3hpp2W/c0fnzc3SDNU3n73ZdKzbEgwqSb9GLxdLc+hrtAF+gRayaZGiCbqitMyZfACvJADnO9v6y8I19BG+r34nBs7z3HxDOpIJIBWL5M5209/5R+e279YC758y3OQpPDZ2u/7YXjIP+9/+8XcXCKfhneEB4yr2dYP8xAJgwUn91hbuOX7fhvUOpYTOGo8z5cb8aDbwJnXeAwv9nCCGAsut8E7iQzmFL7P6F9eLo1jMXyf+/bwm68/9/jMPkme/jmzJbX93s0Rnye/7+fHs+Thy/dlcJ90Pq1lbH9cb/ry3fO3v+5/8mmQOt7kPxh90782LynfziZDPWydublH2dSHOckc8PVhn+byfRmGHincpecZ3ybKZUWnGUd+p9LGgWg8zg3DEQcs6KzlhbqUShvHakMa3BgQGhfsJ2INNlCug8OxuWxfvH5hODjb1VbXF+emXx3nsXnCQPTI3MTZIYR6ZxIotzFjkOsIpEWoxhOucejS1IMG+4vvdCSEAw4TLCaIqMMggtlwaSFns/HEJkVRV6rqRmme6969+3rw8KFzLwQpd5zpyfWZiNS+hU6EoS6vrwxRG8NksCtc5zvIewzYubhHXXhHhM4L4sEAkQeDZZ1uzBw2AL2dgHgWo8Z8lGl3tTabItozms01yXNtcJvf7kwyVuzcgkjTWGkyMo8ofquGNqbx7eREj0eIViPOGDlQR1sHMFzuH6cFOHkYUJBKuUAt5nQD0jcLnX6FEMBimgoDhsqCJsI8YRDVGK4Um1SaTExVy95rapa21xXIrR0n0Fj3Sk7LgYJkpGwaalRW2ig1OybUqRcGFijN+lqhC6Xn0Jd7aV01yjppItrem0QNWyxwEQGm3kShgIGBkbLgcmxepqt3mxeMMZJAW1V4RwEOinelodRLRRDqrNroyae95gevtO0Ba5wp/HCp9OBc5fFcaTc1uAmYwjD+QNOjK+2mf6rr3bmy3aEmH8wUNqXe/MXPFewqHR9+Wdum0a7c6KLFvizXdtur6M8stAr0fL0J9Md/9H09Of2Jfutv/qbVb/pso3LV6fnZtUZRqDWq2bLQ9dlT1dOJJgScTkIlk7GduK8rTl+pmjjQDnVrnxgkQJgSG48YaqE2xVah2aMhYcvN2+3Ndqc321afXJQidvuju+9oflRr8nCjL/3Nu7r79ZmkB9JFrO3lpYptgwW+QWUAevvy+VLF1dK8M3/88yfKF8dW/9YMrVs7NMVNpwko1HGoaHpgEojzywsbp7ZdKU8r/e6/+7v62//pf6z/8b/87xV0T1W1l6osFIYMvLAArBSjdpsNNxPZTs6sKS4AVflkDD4nZFCF94g1EtR14TDK3JpEIuTWZ0J0ZlYC9i7qbf6btx7YcjWnSuw0e+3KnYUf8owZ6wHpLKvL1n+UqRuQkznoUbcwSpVhj8MpNnOhRcARIyabMTu9Mzym7pkdgtzmwm9c1r6BcENTsNeg/rw8zSEdDIfhxECD8KFyJlpOAmONcyoPnuHi3b/sBvcGzzc8TmmTGaffOqSa+YOViaQJimBabycJoK856EG7PH329M76ASDcfGL194wV6Xjm9PTUPLRiLOuHjQ0VUjzYyUCZqPVNfa1Ow5jZJm8NpMY25tY+296gOzCxtMcxntbWYV5Akx2NcHSb/P3lafn+d//58++k5YLxhcYC3MxVgywNtIUdNh3NMSkVdfZFsblazDbsblEbIi1KzAMQ6RuG27ODhUni0CBQlpu/bnNGUkM7uA/Ct82XgQmgbcwLGzOzjXLSxs+307fVVM5UHM5jYLTJj3zYq1FF7+9jntGgPnz2/eDHned4+fL979Y5NsOGT59jbH39SL//svUGwOiwJyEZAoqCOcczeJXym/2O9HVQn/v6uL3QqeRJg7qb/uEzaexoMDB93Oce7WKO0u6qAo9waeC+mPIAdj2ZHiifONXwCBR11gR75OuXLogmTaQTfEN8Bcl4tbzSaISLZm7i5rqFa45sw+/qnb7/7ULvvfu2rs/PDHyurRrDhBhPUlVdYFgxWFeCF+QkRFCxzkTIWKij/kEk7zuUsqPOLVTuQVK5ALBCPRMnI4e1gUSpZSEzS93Csc4MYouLN54szN5puV4r6ltdnJ+ZAeHR4cxO0sv1ypgFoBaZwEzkqipEvDnEk3QmF8wefcN3OhzANa4WxFnjiJ0OHVEyPB+2RKjQRqOZJpORO/kj5YH56hrVO0JuQIQKg/jHjZu8OZjsCPFAJhbvyEXZxtieC3EpBVpaJKwDI0cf+XEjne9H7pEWBspNHLfxeJE0khyAKu2kDenCI6NrVXJqairHAIP5k4YKW0fIoyRUWdVa4okSJoYxM+oKVQ3uApWSRpp1DnNq14HflKhNAr2XxXoUBfasKRHTqZ41lV5rq4NEmuFBF7TKqk4pdthZrLhqlIeIkdk4Eu0awk4kZiyOGgH8LAIk9wVSQaYU4QA4UBNygYC/gYi9/CJPNHoOMCHR3Ze6e+9Kd6cLpasjZXca9eFnBpvggra0okKj46lWxHStt4ree0d6XOvV40JJLb2/PdFoOtfo/ki7+UvN/vCVkrjQsu7URZ1mk4nSbmJel3/5nUrjV99XkEsPo5Gm4UTbmnBCSGVrsx0Et6ysQi3mhyrwwqwIi9eaChyAx3Ey0hYMplGhWRzrIM4VZc6oFxTj+fi+4WuVRafrzU6nm1Kr3q3XIEn15MkT/dpvH+qDj8da3Acw6oUIVXf6o0o//9nWGJI8xtuytk0Ax4JN1WpbNirbTGW3NUYuJAxPGKuJUm03K8W44De1LopXOrr7QOkkM7iIvh0pX0zUgLH1k59qtVya/RJBPNsY1PhSFbZLCAs5OCBRSx2uF4cECCgv6lEJNYGbtzA+uJwHg2SHNcl6TDIYXVDfB6Rv1P1sOAMgLACuhg2GSq9CFM6hzsXBJB0qLSRdrBXUTpzo2SxwM+ZCcsf64RTKIYgyWVtc3L+4vjK/ZFNkmINFazEtcXpAIjeKHLQK6xJ6yjvPuaOMs7nwjBJ5ejpMfbhvp1872LpNytSAe+lw9TM7HBgIpJVD3DA+o7YxqRft8FIkqj58JqA1xvGUCXgwUiWzuwJdO05MUm80j41msB3Bc49+oG7jfKSz60vbnDDeZpPbbyPPoj+lvTAOsH/0P/1iNMsYDMdleLplHTv8cf3s+nr/vv9seexJdMiDlx8f0vl+tmcG5unmd77vbeyff5Z0xmdQX8O+ckbmFNm1oaqmUh4xB509KOpMGCNUJTZniEd6746pJlFPMn/53TsEkH9TuDlh8w/3YGOUHdNvvzfOhofPTlIEI0g6GBf2HGcT5Ntu84d+3mPeOBgY8pN5nLrDpkNUR3PkPCmNG4fpHIQA1J8syI/L529fhj/c27/2v/vPMGz+835a1x6nBeqT3lTi3PPzrRviKnKg4Hn6DRge5h37vesvTDVwaHIOEXYYwIuUuhOGCOaO8EDYxFbOeYQ5enl5aS+YJm9bOF8c6uE775pzAuODliuZEfi7dapw6kaGxH2holTKFnJHvBrHMFCpyWxsJ9n12bnG0wNl44nZNK2W53r+BBfoqdrmrol4cR9lLHMzTmZSlSbeorJuASOWvnUJ5WTVN65s1xEyKU4XulgydB4ErOngNCdKJwcmhYHxQqeNDUAFzgQSH3B/0EWatCNViTqxQCJwoIbQDqZac+6HTAX0uQeHR4akSz3QuXfdWGdnZzdSIpssiOoHzAskUXCwFxcXrp6mJnCnAupJbCUT6MOsNEyCXulorhj7j91GxKlbV+emJqO9cM+EW6GfjdiUTjwJRhH3YB4Jf0JaNzZIh9wCoxy/cJiUfgz9pHT3MHx1GwSbEeCB5BNmiRKAJZHyDdHGcfHGq42gvagqiCVEv5R1YaChaUQQ0ND090XrvBnRqb+IGm1q8J067TDWV6hdV+l8W5m91q9MpF/LM72bx3q1qfWqTVVlI/NwJxAo8o5RX2jX1cpD4shJ9+cjBWuMhKXzWkrjVphjmLWznbUBEa2kEnd6M91SGGLH5ZB/CeyMxw8SjRd4AW5L5adT5e1OffGZ2WXMF4XC7T9W8qufSs0XVHVH2qZnOtATBaNA6cFY2WSl6x98qln4SAd33tLp61Lf/dYLVbNGv/Ef/K7e/o2v6Tv/5H/QdJppq0jrfqdN6dzs83Sqcdor7Rcqq0ob9PKxczFfjKc6iCpNptimxQ4HJAh1vau1udopTHNtd43ySS5dn1lYEiRS0zDQl+7dVdwGproL8ljnm1ir67XFF4OgHh8sdHexsPIo8y/OTnXvcKFF3knP3mh1+kLreqRPnoLuf6KDo6WaolQcbgwwNIxDi6e0LYAWaMwzz9ut1EBURPQrTEpiYJB/9/e/oVfnK/3kyak6jdRFI51fb/W//eE/1x/8z/+7TtJH5nxhNjv44Q7rCZgQTunMMRgeOw8gmbGTpnPuYP6j/kbCZIQPDdOw2dNpqMJawiENa4R1wovtzfJkNYL7ZUSf06YDl3SEFBBYO4PYkrFTJPsnmy4MA5LWINDh/ORmA2btwBCgNmO9suZmh3jHNhbHDUcFoFRweCiMbjm7EtK59es8eqC1fs1SF/Lid0+DoXuUQ1tc2l/ONPCbqQ/Zt+gbWm5tcKpMy5NNY1AHQfeQqBsXOjBR4KJBM63vwNYzw3jn8IE9FfE5kR6Ncg6BxPl0XlqEbCG8FKjkXNSFF3Xn/eYe+ZlkzDEnRlNJP6hcLeFf9WdQSdKHjId5XpuNE6jgkYGk0k5+83Xw5fs68G7PD+Xw+/53X/z+PZ8X48DlJHxujwzQlKQEjY40DrBRcnHZ8IRkH5nMpnYAh0mKANKFccRj0gMTD5IS+gI66+tDE60tjM1wYCeNv0c6PvPiPi/qzOs2D/fd6kyfhNj+wPjc2lWR1jQJnnEd3nnG94Gl2WOYfB1u8h3qYgzFTd+7eUAaf1HHv+ry9bd563TfNj0p39fBP0+fuJc7MDI2sylMjaP7pOceZZIOT/uXr97Y+oKhh0GCpoB5BiPGnAcrkdV1794DvfPOO8pHY6OtMMMhtlN4r9I/xsiiwx44SggXzAAXBIGCqQCqB+YjPNxkdmChO2aLuVOnJQATgrw1xLYhL+xgeunizUudnl9qce8EDY8ODk5M1cAXM4yDcYLgQUyscyBoruw+cJG6aRAI2h3AefMDxaOFedZgiMhvcM0wFxYJ27EqpoZCrAaAIUbsLOxyi+tqaZ5qYNawqTFQtPn6cmniYzo4yxLrVN92JgkgixBrNmHUfmEda1sW9t0TNjcpmNgE7nR61dVqq+2mVjQHT8WJ7+lFVJmIdznZUoezi1O3oAy9uNPIwkY4d+cCBGakcYOXCOmpJ4zS/mTa/2yduPeH8yfEmTYhmqPOiOfhP2CQem8vwUIcMJCQQRMyhYjxdbs1KeAEYihUSVLZ1cKbnHKvu0hV49SEszDSPEOH3Om8r4yB+o/ujvUgiVWq1uOd9NmuVNJvdIwLexDo+D4xxDL9v1eVnfDDVrozTvWFbK6qWeqzQmqyVNtloaKtzFsP2zNIMjHm0mlqYS7A5uHcPh3FStrQMMQIUvxq15hkNEnHGrWFigp1U6Z0ca1x/B0FXwKfKFRmeDAYV1bS0VQHbx0L3eDLP32pbFJrenCgz95c65MfPFEdFbr/m19VOg81GsmATzFob9pI5Wqjqmk0n8w0yjtty14ljFJdKUpbzWZTTfCI6cAWj/RqtTPYDKRiRdlqtSsVZTCIgaKm0NvTTC0IB0WpbVXp4eGJ0jbQ1bo1XKbl5dKYpWkam1RgsRirTTt1xdZUfgfHB9qsKp19/0rtZqNttVCRzHX5MlffzDWZwxDTyazzWH04MsYJtSNItgeEtsA2rAu0BC4CBi9LTaWQNY3+/u//pv7wj7+lT1+cSyCl1xLSrqYe2SZbNI3iyUQ53p2s+RKpET79zosNuyk7MWKrZs4gHKoQl/dGm5JRa0yAd/llzvn1wBzIxyMjiGaQC04RQWchOMOmA4oy85q5HmW5Kg5PYSSAE+2A0IPphUsxto+ZecdCF1hrME4taOSDC/b+BkUdgHnYX3u2xhxbpqKpbIOcxQ7HiHVXYHA+bEp+I/HmD+Tj8ycNeVEHjLl59xefHfm+3Zx4lvs+T5+e+wZGy45JGnoavgPJBqa9IZ6vjjkjRAvx64BHwDgdaBZc3PuqsVM4GwybjrcvYY8gaHA+ciql/bpTV8rmRT/zG+MCQxcONpnQVl9P0u9/9m3leX/5/Py7v++f8/c//+7VKTcSl+FB36PI4XwePk+fB98NhR57OWj2QHeSyUTxKFPWtbp/cEcHBwf2wsuN8WT9G1ONSUTjbFeZ5xw8cN4gfxhzLPjNoWNQWbIObF9rPZ1nzDguoIJ0kRxwbjHGH7MJfrG9gNZ45sm9U3ezW2Jbtcb2BnvDfda52b7yfNca6hDzwh9CoK5IJu1AQil7DJXL919mZri/f1kbB0Zu/77/zO9ckcFwYGfqooJwnz0OBw/WQD6+nV82j/a85EgLSDL4Xbs1UTgKkxwxVz1jdL1Z2/yDeeJ51jbPzedTC73z4K33rB5Hd07McWhT7AzPzeBzYMBqJyGjD2I4YKQ3ZMBnXhSEyIrMTbyYRlosjtS2sd559KGFNoD5YELUba1V3anAG6Qu1BbAEpS6en2mH3/ve/rs6RMdPnzLPL2+8uWva7GILIjdzaNuAAAgAElEQVQrDBOeIhAD88wbFgwTgM5qg9byp5LWgeo1nS3URiNhxIV6ziZcADMBcRtOm0Fo9UeytFxvTTT/0x9+T1WxMVDOD99/qNPXr9SXDgbh4vzUTZy+N66zLN0Jkh6k/cZVD3WAK6XTMSqjj6gnne/c+ZmTTvwXBM6tmsjj/F6WjbLESbZYMNgNAQ+A9JWT5WZ7bYuE8mBo6iaziUrbs1GstoD4+8XgFojVi4DDgz2PjbhbFTa56TMWEmJFf2rxtgx4j7D2KvCSGOOBULNYZCESnCE60AIwyXhgZU2oGbYd2JaBRt43wgaFCNF1i70Si67RXNIX0lAPUckcHKhNpb93N1FUVvqk6BUspfM1Ydp2Os4ifXEx0jcfnuiyifW42kp1rGhXajFN9PXx1KSHd+u5rsJEL85eWLgUiMcoB/SuVobNUjZWABgoBuCEvwGQE5UhthsDmOeqDvSkvATYRutlrpNRoenTa4XJgcqvo6L6qWbvfKBweqiye6kU6UpXKO/Gev+3flX6WaPm+tw2z9HhVEfxWOnpUm/+6LGBPK5Wnd5sI+0SVK6dslGjkzsLi8u2O12p7cG96sxOaHo4MyLFXF8VWxXhxCRaddVoMpup3e7ciabttdkWWhzMVIXSpipEmiZI7cS4szApIz26VysGiBNMm+WF2vJKq1Wj5XarAhuIbqLL860umkaX5yC/My6R1ttex9NcfZeZii6o3AGpinptSqfeS+JA5fpaYZApjCYG9AnBr8JAmMjXxU7/3X/932hZpQramXYFmFKBsnhqAavx4kxzpBZOxbWl/nhrhTDq0BdgAgpTm7i1TtgLR+CT1LlJlx2qVBfqgc2PDQ7mAzG8rZkQe4XhswUfxdvUn9rNYNFWRlnXmk4SVTsg4GGSkLgiKUXCRSggJ61hw8LWpqoI4tioXjuCy5qiXDZec5SwkyyQIA4ck7bAiLA/kRbJDKL9dnvrRk193Zp1hzDygwaQHlrr1q1jCPnN6McwLp51oJ/4x0V6VCu8UyfCzsQmiAlt7eIZxLhywRwR9YE6Eg6oNyRyx6igKprN56Y9wMsY5hNcpHK1tDiRMEr0N2W7A9ht+dBCXxfeScNlYyOZhJA0jJ2TgAU30iXnFn/LsPhnrR9on3E57iBtZfDdPMRMVmZAuNBCRw9dD1n/DHUgH5+nVWqvfv67f/fprOw9SU6cA0BKHLeR0f7RZKz5nTuaHx7Y/JkqvVGx0WZCeHFZ+BfslkwVjMYGqUdn9nvMMRgrzDv6ejCmH+yJeBavOOaFzYHMMZbk7evG3sN38nFssOt333beSWtjYKgZTnrp7pGWvkL9hsTW5eOftTk+jB/pUW9Rnu8f31+8+2du7t30++088L/tP+/bwW+ER/Jtw16MqjGe7LM8Q9lWD4QGg4S3qpyEF4YKrQ0aH14wTF7Yw7PWXlTBQ+Brvnt1MiY49+/fF9h18BKjHNMYZ38Hc2v8IzEfh9BGho3Iw6fnS0eAEBSBnm3cLRVFGhFo19YasfkQZgM02toZBBvVtgYXthjNHRXjuEHf3aEyQRxegwsQmJEqE4/OwR6hLAojCMmYeHDudDRIX62P/aSg82ioce74pPS3eBMI+wCqRP3FRSdBPCtiliGqx0YqBuNma8Z7iEtfv3xhA4KUAfumNBlbPWzwhnAsfGYwHENUm3iVe16fykTlZYOJqSSup6YrdfHdbIAJcpuPVeR4aIXm4kkIC2yfgszZg3CioO0w25w0DH8lCo1RoJ8YH+rP5Scc/UHZdqKGqXOOY9ZHPo2fLDxXItExlZ5LyG+2pNl8olDZwGTaJmD6X2ejhd63KCvlqbFNYpSAGjCvIMSUFr4k0BUxvjA8MtBJmrpW2hcKO8eYYSsZbqSskabYIwWh1nWndVarm2a6twHba6SYE3WUOQNfmK8kNanKEcbckH/nxayeEC1RqwCgUxi2xoGumrFBx2ZQK0CKSV1DjNp7ASWyjbZqYukweF/B6EqhVtLlXKP6RAVSUuVK9I521alJT62xwX0Vyanyhhhxa4VtoTrIlffSDLT7bqMXkTPYNDffBE83mGlUWWxOqDTwKuS0RhdxP1BbtkomI1VBo3rrkI5X1UoaRYYrBTMN+rdKpIK2zZhHZ4uRMVAKrKMoUxMkiqvXspDHXatmt9YoOTT1AfOHA27KgQipUT7VMq6UjObq+5Xa9lpJcKW2w1cxN5uwOMnVxcSVrEzSBAZMXlyaca0zBsHz1Uld2YBh/uutcxQIQVAPnCQ16CsVxVYZx9YsY/KqxjXdEKg5NGBgLI2wx4Kpt83ABV5lXsO8s4YgdLuiuInobvMayxzm/7BpuPA+bmOkzf7F86zh8XxmUo5q7SRY4BJxqnXSlVTg1JAOBwLKw1MOo3DWNvXlsMNnV/bAKNiaxUnGGYayqdAmyjYGgk3KvIBRc7tnWLe+buTFP+po+Q4ME+X4tU5afufd0cCBBuw9a4mHP5bnUBafuXiedckmZAfMgdHyaZn1lEmfs9EQSYF+wB7M05kGJP9BrUJ+9m+PoWB22v1BomRl7tErNjEOaeRHPQCT5EL159SwgwRjqJv9uPeHdLftcc+h4uPFb4wZZboWO0bNt28vG/vo89m/b8/u9ZuvP/W1PsihfI5WUn+TzDHOJvFx9j9gIXHRnzDezBsgYOzqA4O6oJ7sJ1z0uWc0zcFgeJ7ySOfQuZ1JBDEUqbefBzzv20F6Wu5/9/d9GtribJyAJ3CM9SDYsf3c1MJ785DnyNPnxzpjX+e7XwOk4fJp9su8tQfzozEk/iVvvp85KJCHfQdDcTDWZk1ZOcM85vehmyw9v7l7rm/Ym5nD9DH5kQ+fiZNJOr+eaAffeVE2/e2ZXO7RfvrKGDdmu31wXrxxhwqhLdQFqSFtX1ytjSkw1G0MfNtCUZFod75RklTKVWt1dWq4RM+fP7eoyHfuLPTDb/1zpVGuakcU7kgP331PH33l1/R6XWizBDtFulytFRDnK471T//ZH6pDIlWDrIxb31h//+/9e8ZVl8UZ8JnO+BJC3wZq2RiyI2MskqzRZv1Ghj8RHaroG7OFwBU/tcCroQjnkkZuEN559y29/fCeXr14qicv35h7LKcsELezBOPS0IIPY/wFVx+Ba9EjPuYoGWlG6ADjNAMlYydep/ORYlRlpYOZc1vEA60LYjtZg/Y7mWCf0qrf1Io7Yt7FuihrHT/8op2sN5uV2UqlfaK+wvAdAslq6i24rNkUGVbMPsFgQCE4EOtU5lEw2D25xYPx80AshwU/m9wCbzHJmIjEGvPXTrXZNLXgChgtc8ZxnJhR12KUiBqm7ndKcV1HUmIEKlCHfnxyopjAbasLhalUj2O9qhu9dTBWvd3q0ycu/MR3l9LTZqyoj3QcBhqnmZZ9qu+cZHr+3U/0O520DDc6nSf6g2+dKfm9t/X1D76uH3//sXZtZKFPRi0eDDO1m0ZBlqhK2dhlAXO7slIWpFpWsdKLVveOFvpBcqH1ujCohPkaLJpQ5/Fz/V+fSav6vt5dbPXl/3Wr7fQzTcN/Iv3qPXU/+FN98sd/oVd/ca682upvf/NQCt7RadDreD7SF+7MMdLTd55e6rOn13rRT/Tz6lJnIdKYRKMm1d179zUd5ca0L6s3dlhojo61zjK9fH6hsur0Zz12SLV5Qz6YdPri3bHSeK0nm42KINfq6kKLUaIobrW+uDZQSCKTP37zXO+fHOntmbTol0rmh1BgXV5caauRVmtpXadqNbdDQndwpOXFTrp6rgfjWMvtuXR8Xy+3xPiq9AUwmPpOq6O5Lhu2w0zpaKr8aqWoafQPP7yndZzpp9eVrl9f6GLJiXSin7zGeaHT4eSRxevKwtps0aZZavPluuzVTY+U7npjUMbTQF1V6GK7MTU/ao1N0+uggpnslecwi84JAXZqWVRabVsd5Asj1jCcu3WlySgzsFcMzoE7Qco1TROzl7NNuK01GY9MYjzKE3Wra8OlOUF1t9oqNxiBiTJOlDDVB24DA5QXGsAh5Ya41rVKiywAAr8z4oZ+wYQb4Y1jk8pz+AM6BCBOpEqmukfVx1qG8ZVMHedPzWxz2Hp2Za0ocxvp8vzSPO9QXcKkQPRR4UVTJHuB1qtrTcEkK3a2xmGSiVdHO5B8I3VPCaSNF6BFjEq0Xm2NuUz6REHJJoKE0hmGU5fjqYOSoH60mQ3n4nxp73znun98R6WKWxuygXlgprS2YVsyY7oc1+Loz81GGjmPMfKDMbZQSDDEBNZlI0s61RxsAtT6zqPOGDbz4qrM1tKVAEPSKYNZbpAkg+VHgGu4U8dEUybQIzDyYB+xiUYYwg9MgNk2IjVJnLcUYwhDa4FryXdoMxsp2hZMVNL5wuYE33NsTjm0EKd0oK9VUQ42cmZSZfQxie2cY0CtVR8oHRGOCdMFmB82ahfug+JasL8IvByiRUA9vzMpJgdl7FdRexq2WJrbnPMegkma2zjRK9SJuUz9YXI4THLBMHSELRpsf9heDLoHW9Ue8wMCPDvGFaksB4eaAzae4IlTkTFm5MuLNjP/7cAy2AnhdMV24hgyGCk8sGkndcDsxnlRujwcBBDtgqGxtQQMBwcSDuQpexqOHW7vprzdprJ9aFdWZl5zcX6lq9XSpEluuJzKl/xB2K/pCDQlSMdr56jlwogRSaBRlk8NHJQxiPOZsoOpeW7ihEKfp3IHWEyLMChHCk1TUGPG5+fnQyiSVrvNWmVYOIaJkCNmp8Ykz9XsKkVVpMurc40nQAzMh+jirV48eWETarXdKIlHiuJUhyfHSsdjPXj0tk0Oxg/jKjro8uLMAteuLt8YSulnb57rm7/x2/rOt7+tLBsLzz3VO3UwU4ZpgqRr5ES7vTMGv7q6MtDGsI9s0hiarQ2P6yzUZy9fvjQuslVlUp3l1YV5JzFQnNohbIcHcy03la6X51qtVzYRkLQwIVBVYcjdYxw96HBviAATbzDEZpLBmdpERTHVOHEpk5TTAWovbEDSNNRkOtd4nKkot6obQiQ4sSuT24zzIKSIJAfu2SRXwyL2Zft3nuEzk4ryP3/xG5OIye8mq1PrGZEYDOO436c22+1xCDP5wcr7PM34tZV2nKqQ/9gJF+8EKWgCfXb1XIss1DFG+Gmk06LTiwvpukTCIN15dKSL841e1LXeVK2uqlZx1Sq7XOvF605f3Ur/xd/9qsblTqdVoj/88ZkWdzZ6+a1nmi6eqR4TpSbU3UMpJp5UWmhT7Qz0EBC/JGThS9O60/1ZpIPDVLNJaEa7l0vpWRxrrtZ+h7jOp53iBOnZUpu19N0/+0TVKNbp82vl41bzuNG7zaHOzy50fn2p/+nZK33lo/sazwOzhTt7U2vXj3RV9zrdLi1cT44qpOR4VOruNNf9WaIJIrF6o6toplVV6eIV3o5r8y6lj4HDAMNmOsLsvVCBaD6ItCtqLavS7I/uLE5UGB5TbuGAsj4ULsrY4CDtDZJYq407Qe26WDU2f0GibRCo6EMzwF81p4qSrT76ysiMGl8upddFoqevXmu5vNbTyYIAJ5pdLQ3c8DpsVKdjzQ/HStqdLoJEqybQddmoqlEbIyVkAcSKUbcNLtHECjMX/rYVccHYxLd4NvapxZPEEQB+m81plCVaVoW22526k4Wt9b4iiHLrPPXiTGmcCTx45ihz1p/+bN7zB2Ni3MuHTQLJEGkgiqxJkxohMSKeJeCm2BylscVni5PMcK1gLk6v3tjaZf3y8uvGf/drx9bKsKZsDQyf2ZRRGbLOAL4kHRd1MY9XOxmbW6tbOxyT9w7gtI1n2Nw4AJEf33meV0dcGaTKRhs8naEMgyC0jYM8YHaYVzBCvq5s+MY0DNhxbPoY0dM33qvtzZs3bs0PTBO/+TYYLbDWOIkOH01KNNyzz3ttGW7/td7oZy7a4MfZNtLhtI+638ZkX5I1SEu4T+gl6skzJtlhvnB/2OTpQ1R/vDNG1Jn2oZK1/ho5o3b6Ci0GL+/6z3uQjW7Ggnx51vevlT/QXj77y392YzhoVZjbBqJoi8fVAS2GzTnXRi/lx7Dd9f2tKo28yXe/fO5Rxucv7pGWF2pZLnvWe37vGecbvzkwlIzFfv7kA2gkz1Ifny9p+EyfY28Io2EM0yChYl25asE/uDyZVzilkBe/8SzlkQ/jYt/D0OYx0TJQsUFDANamPDRGqCrZv32ded7t0a6ttNPXkXJ4pajGh7KYH6wPDkXT6dy8400dD22InUrcIlYOdfRzk3yog/WkxeNCVw/YWuxCd2APASdKZxe16ygKffHihRVIAzG0YtEdntwzZuj585cmkuyiQJPFgaZHB/rKr39No2xunCGnhk8/+Zk++clf6vLNc1WbS02yRF949K6+/vHH+ulPnxgReP7sqQg13+xA0g5VDYEkwSniZLZeLwXDhDQojwYX1xqxscMUIhinrx8deHH5WuOMkxeCgVRqxuZV0+AC24LBdGJtQY3CQJYlE8BNMgY5iJxI1g8A7wwKnckkauutIQXDgcLq8BuDiG0TuwtW9htwlarCvMyyNYblW0PfNuJmnLgNtXHltIONww8+75Tpr89/dgvrdqLspyetJ4AMuK877z4fwlYEoOiaxy+SK4fHRV/jZj2LxiJoDozfNrAVb6dBliknAYL57vpAawVahiML9FpopyCZ6fjwUDtdm5nahw8PdHW5lfrC4s997b2xAUZ+v5J+pb7W28m5TeK3jpf6rd/+hkbBWvHuqZ4sN6qU6v7dQD/6bK0m2mqX9RrPnLTydEnQ1lB3gl5ff+dYX/7VO7rfp3r2s6Veff9C1/FCd+qdFpuNeYosskr5qNcoD3WSJ/r+aWX1uPOm0r081J2PP8TlQnH5wuAhnr16rcn4TG8dxVoC1qq5rtZSReT56UhnT650NE91cji19G8tDnV3Nla5vTD3+4tdbpq1wuA2MoGLPiOkyHSkoA4tViNI6KuyNQkCyENBU+lwQmDSXKcXa1M9EGKDeQnu0IU26jLQmiMVBEmOIxVhryIItG6J4tJpg9cinpFZrbvvjvTRl48siPLLn13our4r9SPlSanHmwt9FMV6EKWGnv2kafWsWxkjeH5+rT/psT8KdbmutC0gGjiH9+Z2b95PCcasobMBGogrhADVBBKNq6I0ew5TQaEiN3WaI/IwCah2oePm+NTDtNhxQUHVqgLKY4QNxYBfFDv7IrNu4USMWjYGKdxhhyERBYuNNccrHVk0PiniZOmwcFgPOIKAlg7x7YdQJZ6osn5YK7cbhGPY/Jrx64jvfIaO4EG2T1yhAbYuB/BH0tLimzU3rGdP3MmHjRr6xGHPyh/wd2D0WIuW/x7tQX2PZAKMugzvNuozeAca+QD/Z5Trq1/9qtFs2sUGRNvxBEaaRjmo5T9/US8uX1/GeZ/Js9/MnuzzT/71vzMGvq9pI2Xzsr5tGmWYicDwDPQLQk51zHMJhgBTAGAkCO+FhATnneFAbEbapvpzdIv5BvNJedgYwSRNDl0wW5Mg7Y2j1WmwNaIuvIwB3jssU1/sxnw/0Ul8pvt8H2Jc7ZlBb05CL/n2gVbOBYXnGWP2fDcO6kjfJ/458vN7FHWgzNs63O4FpLNoDkOf3qQ1QYRj7OPUMdjkbXN2b/7zHXtj3xbfD56x5XdUfh0hm7BwNKbKqZtdnUxYZu2n7FvmzR0SCtS1xFfcbm0PXq9W9r5dOU0X5TDPuWB0ne2V1dTay3izb9vve2uK+vr+MFVzEBgTjFSOOYA0loMDn7F1RUDg8NpkHuKuv6FhqCcd3AZI4LF1Opg/jVvgfCcxWDtAC2CcaS78UahRnml1faXt2nUgCzzoOzPanI4qQ+o1kelorLPLM40vD+0EnCVTm5h0zHp5pcuzl5qmkVbLStvLCwM/fP30mV49eaIHDx6q2myURh3o/EoQu5q8zw0mYlgYJZgP10l0/O3CpnOYADAiNdHPsQPKHH4DDccIFdfOLMUbBJF8r6rdqSZYa0xID4wlsRFyBCPHzsTsW6w4GwTytInkT6S1G1CbTAGcNxMWDx/q6JgUcJ3A3UF8yeZOPc2SyKRXjskyffLgKRcYMutAdF3RNxPAT96bRWJGnrcThOQ+De8+HfXjM/eoPy+uGkNpTq/8w/XdFp8BYwvjULxDMPQusRfiEbOhAj8rsDHKJrnq7VpnRa0gaTSJQkMCX22lvC11GF9r2kiTRahFVehLubRIpN+6P1KgUv/VHyd6cfpEX38k3Ys3aq+l89MfKLu70KfnV/rP/8FHUg+2yURvZT/Squh0frVVnKMSaJVcNxrP5np/PNFX357q4YmzYUrTtUZ5pP/w3lIfZhM9mt3V8y7Ut7tQ33p+pidFqMflge4c19J2bXY6AHFePDvXi6tP9J2fXKubXuvdu1N98xvfUB+2+tnrP3Mb29FMx+NUT55e61c+/oIRX6Q+bGxjXI671uZNUwcGsZHkY8U1gTUz5Wq1SBrdm2KjVIqQPJsm1uVmq3yBCi7VfNLrvYd3wMpWxdrEjgb4DRjXqNWubjXJcpVBojLIkQtqFwWGn3RZ1TotG60x3G16PYommjmDKl1eXunlaaEqznW9HWlbLnV4eNdOuRi3Erw4uLxUXBDDL1OXzfVj4sahOrCQUqkhZSPyrzn5B844uI9DUzH1uMgxReLUMHpQRxTbpcZ2gkwdWCqx/4YwEtAbswUBKwxVBxujcOM1qm0eVcxXv+YQ3LMxujmMSrFTSMgYW2moiAm46oLfMp+RJG1Q6dNv0I3V0qTWu+3aYEXAoIEpg2ByULBVPzA3xiPw2eriGB5LwcGMNcbfrrdwLH6dWeP3/ljd92wm/IblN1bWI5uItY/2D3ZO1j42QsL/FDgMELoBuxnCRqBOcca60JdWt/HJoMnYaXqDVujg86fPjGZyuGWDog6+vkbvLWaeY/72qn5D64xZGn5g0+Ly78Ptf6M3+oDL2jxIMfjOffpFibMfoW8o1/qIOTb8bmF1BpoG487aQ3uAi3/UJWrqXmMON6ORMNjmPc0y2zD5HM+cxzV94cu0OlHeIPHgu/02tBTGie+2oQ/SGUszSOA9d0mb7NDsvZqJYmD1diorfofJR7tgacPIpBimzMIw32znHHPF7/41VMPe/Jwh3/2LtPQfzCRjTvuY49z7xZSur3mevKyfh33C5uuQ6efzd+3oNJlg8+hAm2mr24/pAbdO6WOknPQVjhR8Zv9mLiJ0AfeQPZ09ETMXLuxcqS8MDfh6VtbNpHMOGzBKlGX2RkN9P99++oBDA+vAvD6RAtdOGluVtdarjV6dvzFG2xnlt+YVRx+RN+91ubsZ69gWUIyYLLLOhDnKMjhF7LV5hwWS2dqAe1Q3EHiHrE08H8R1q/VaSCng/tDd50GvP/vT/1tPX34GPp4+fPhFm6R0wMXpa22uLzWOOakiZu/MY+3pz36m+yf39Bvf+KYq4qN1O/3QYguB4hy7TSrH/RyDV7/xu2FnADBMMzfJAcr/wYMHuguQW9/r8c8LWq7tbqtyMAbDBoONibxApPWDwwDZ4JuUqDXCc1mvLB/y4vX5iz5jYEySA7NkxrBwpmwquEc7IDzsLWzCh3jJcSpwolr09tw3XtwkOFRrOD1ycHbCpptifR1u6mMMsquX5T8sLP8AE5a6MSl55zkmgitT5gVjnDQTnEUKICS1YREPxqBA+KOOqyJO9JFAHeRgyvZGXEFCdPDMpgtUsSH2sZ6fb1S2Kx1OpY9mE91rphafKI1z9cVOyyUotpn+0RcSXXZSNgk1rrb6t//We/rJszf6o7M3+tPNSP9oVSvtW81P5vrSEbF9akCqJSAP+kCHgTSazPUgz/XWUaYgLywM/bNyqc+aWq+fSLt5osP5Qsk40vbFZ9qeXeqto1RfPD7QRb1TjtH6ONB5W+izV5faFK3uvTfB0lP/zm9/pJcXK/3j/+O7enLW6nf+zsJAMEdxoAf5RPGDR9qs1gKAMgVwM4nNiBw11lURK49d8EokJ8hmxlGvu6NYb80S5dOx/vL82sq53hU6wX1ZjXLyPj7RZ48/URCNzO4sikGrhvA54kdIjyaIdGVelNIGhPWm0fW2NnBMDMTB3znJpsqAgbhYa7lqtAUeoCi1ahtNjhaabUK9CUptmJNtoevlRsW21zYMVSQzVSw54plVpUIOBIOKDALYRpG2RJuPwefCgWAwgIeRwLAa2XmemISyw4AdrylE5KAK1I3WZaHZeGEI00ao8doxe4ZYWZob5k8XsqE4Akw8QYepdAMzanPW5jJo9oP6GQJGvQgzc3q9MiaPcAfM/xTX+SwzEDzKvFjdGoXaBjgwFNSV70iOWTN+bfnPfn0hpajtEOfUcTBA2BGSztrkcXxMIuQ4DjYT8iYNTjL2eUD05x6u46xoPqN/wJ4RGgVj55kuU/33jU4ePDCJOuucfFBdEMUAKRKS+EnmbLLYkFj3SN9pC59Jj4EGnymL+57++fbxzl7l9yveHRvgUjj5yH7qv95naC6Xrw918Bs8nxkzLsrF3hTjdcq3egShNput1RmJEc/heQ0cAu3EmP3kzpExkQeHh8Yk+d/IG8nVtqnI2D5bQSbBwlECJsB5QJKWy/0d+mNvL/C/+1u+L238eM7Gj6cdzXdgy4CWRoZDaBIOzEOHdjH4PANrDmPg5wr3GB8/Rny3dEPB/jN7IRd9igkNF3UBsZ53BALMU/prcKK0fPzz9sDwh7L3y2ceUj4X+a/WwJE4IYOvG3mbtipkfDbC9IfX1dWFzUm0L+TJ3o1kj4u6sBbsGkKjwJ8g3CAtZjdeg8OhyJXl6uDr7fubd+7xMo/6XlYuwNCo+lB5Hh0dGV+y3q5tjnl8Q0CneY4DKnMPuBq+c8VMVhPbw02BvdMGSsAoAcm7xtaDIJoyLxNONkh8OAWy+MptpHK7VdVGaje1phjEBZ0Oxon63VphuTVX5zyo1eF511AAACAASURBVBag32aajVLNxiOtLxyY1Iigslmqs9PXeue9D3W4mJm6qu+2ZpCKAR/EhxAjLAA8W9wAOqNI4oPRGDrP5swQUgXmIBtNbEDn45HenJ2a2A9CycBQf/IjgjZRWvEOopMJ5Ng0GKBmyObsNzeC7q/vON5Jz8tb89O5nMbIF2KHVImLQJnBILFqsEewyZG458wh6NZqH+Jlg22SKddWDNb+dS57zi/soX485ycxdfb19vnx3VRxhnXt2sR3S4uKru3NfRy5N/OCUCccuakRkSfg7hFpgotFoFQY2g1hFFC7pIbIpV1YKpqwKHrhrJmyWAGcXu40XgS6fnWt/ME7qoF0qF5od7XULA21vd6qDR9ol70jJAKzXagcu5agUqnKYqyF2MaFEIIrGeZAc0cKxlJ2qJf1az3rpF87OtSy7/UM6Z1SleFUYXSmIMy0qRsBW8a8neBOHwQ6K8BQCXT34FAFKNXlRl24UBofKo3P1NeVYrCBzAMzVl9tFRbXiutKo5hNq7G4fF060ujgvqLdKzgOWztBW2oaR/bC3onQIASAnkwX1nesr3kiZfRt12qzLdUBwhQSkzi2GHPUFZcE5riN0wAkyPxrCLhaVOoIKYKKHfyk5lJhOFdVg5KOd91WZXepVufaVZXe6t/SKkx1mYyNGe7zmdKy0JaNOgnUlK2d5plara230Bgxxpi1w6aDRIj+IHI86wvnBw4CqNPBMsKzCOabkyPiEd5Jh4Eo0ivsn6KQdQM2kvMsA/bC1E7aixXFyiJsCQcfUIsNWdl5VnIPY88WPCcgO9pOUdtpFEgZhseGqgzGFUSWAwHgt0RPxCnArQNnbIqU1eEVYUMZJdhxeKw499m2vkEa5GiPi3VndfCbE0yI7YDDIcvRXL/0fuGd59h8GEM+M66owJEF0Ae2YYWyUznqN/rOvPoChyxNHXiGi3zY1KBD3OcUzwkb2ufrZ7RqSOe93HjW5+Erx3drw3DDf3bKHJ/q3/ydcj7/8rl6lSGto1ykLvsyElzAaTPI7GY6DHNiA4xxO3hyqULs/WKccmC4ONGi2gXCheDygJwijbxF16a/odV1x+HFeXFRn2EkjZHyjAMR7bms/oPNHSn9OA7D4jCRBjss5IKkBxIH+ypMMEyaZOJMMoMpcpE9mwFY2I8dz+2PN2XTfn9Zuj2VIN/3n7V0wyGbdoYWTNkxVD4t734+mgRvmNP7Y3SbprK5laYu6D35o03a7RyWI3usMfvDAYTfXdsjY1hoC5eN4cAce3s9fkPwQH/6dDCD9J+ZrtzYhFkWlgf18n3EXdYK32GAyIN6kqOrk2Ng3dO39XLp3V5NkGieIx/DYRoneJ8RCRljt7lltFxeabMFbiBUvb4yzwM494BTLVDkQ9BbNk88o8Z5qrYujCiuL08F5gmeakz2H3zrz23SvvP+Bzq+c6I7d46VhK3Cw4mIpfrmFFFxqaurSz17+UwvXj1XgOcWxnwcRYdoyOjcQaXuusydOvzkGgYT/hzkbBoLZ5qPp25igTfSVA5CvXOTn4MvXConUSKVc3KloyEkTKLx4cQxZtiADBNufyAogxeDTDXg2G1wbUmxnMmPyXhLyBggYBssHyzwhxOeW/wD42f5Mpv5706gxqQMI+rL9QPMO2VYPfzKvOkPNwm9ONSI7p7Ylby4ejZeVLEwSqYQcTZMfCZFk3QWgBDCEbE5mpEqcPEwRIx9pijo1VUE+i1UbivDtVHH5Iy1i2qdrs90tQS7STo82mqUhnq53qkppem7I62bc8VVrYdHrZI7nT588EAPVz/Vd7/3Uv/tPy00Ktf62oO5vvZwoXtHh3pEANwkNQJ48WZlkiPwoFn8z366UllHevyktPAc37rI1a/O9SfnP9UkAW+n12EnvTcK9Ghc6vyykoJKwTRVW7LZz7XppFfXnbpdqD/4P3+iuIl0OB7r13/rV/T+B490tV7ps+cvLOr7wea5HuWJZtNQySjQMg20vthpeY0nh0XnUt9Xmo4n5rp/MMXgcKrldqMrDJSDSNvGSQ7ioNHR4VRRV+ny/EJN7zBgjJFibneFiagxHIMhn8QTbZZABLRmSwMTO0tjUwOCig/ydH480bKmX17ratfo4myjZDHVnWmu3XKterLTOEx1fb5S31Xsyqq6rZIoV1yvFGywvSO4KAeC1sKksPnwO9LfJiwVI/a305xjmGokRaaiBCrCrWOkPzBH5sjRuINFlvUidEnUO4bFHDxZV0Eogi+jBxyFMEwO4Rl9N2uI/QFHEhgegwFgs0SKCrjsgLHG5mm/bZfqWvDbpholscbjqa6Xa63WOyOiA8iGEUTW0v51s0YGGsB31q+/+Iz9BSoaUwcNhJ/7vFC3GBL9Hp6MPes9Wc3OqzZVLvd93rZ5dA7qAAkW4zsaZ7bBTKdjM3GACYI+7ypXB07wnOZpA8ySSd7DUGOwvQajcMowNdQQa4vyoEu+vr5dv+x9n1nyveQYwl+W+l//HnXz/b5P3zx9pH7cZ+rAdEMvkTQZ04h9FzAQg9E89J9+mR8sTHJBmnx6YGn9WGKGsUPaNkDZEGPTxgoIHLmgx9SHOIVW7uDU4/uIsjgE39QbM4Zh3vgyfFq+IxEmLewehwinQnI96Gj8wKy4XcM6DtJMHuwC++ND2ftlkb8viwf3v5OO7yWRBwYmC+ab8llA1SDlSbPZTZ7U05fh80IgQB1cG9yeQhouyl4s3POkZ9+FQb+6Wpp9M3MQmzn2VX5D28LcZFx4ls8IL3xZrCOr6+AIQBld5xhSw2wcnDyAPIIpo045OHzDXsa7f9F+ytluXGgZysG+zd5NIuwOJ2Hk+piTAYyzsRUwXQgFwHuDPg3mNzENufvwXeN+zU09dWLrqr7U1TVePb3uLRxQIydaKsiLDHiWwjWJxCK+enOmjOjVu52562+uLiyoZZJHWl+v9NnPG52+eqnZfKLrq3NTO4DRhBU9UgpALoMs19OnT5Vkjo0gOG8A5EFV6c3pK60LuL3DX2AQWCCcxhBR01no6h8/fqzFtdtI1mfPtd1sFRHuYMB86GpwMFpdXF0riTLrfDhPJIK0bzY7NEJonnbDwmKAGQQ/Ef2Ecf2BKs8Zu7lBvj0poorhWbA1qB+eEj2Q6zbILCgmvRtoJidrjxMu6k7ydmwLuf7yi3yok5/EPhXfKZe+450XF+n9Z7uPumWIqO695MyeY0hXho0FIwUOKkboBs5VW4O4oD6OtNns1IPZ1UvzaazJOFESZ7pab1XuWv0gjRTg5RiuBJjTRctGHJu6skoa/Y52enuU6KPDA3XVWp9+Vuns2ZVev0r10Xyqbz9fKwPbqDnXnaOxCIw8ienryqQRJ0eHqqOt6vMrnZ6e688/3ajujvX0k636t8aadecKF6Gy+URVk5jXVt9PddplmgUT3XnrQPOk1yzL9fhHj/XyotFZEWq9PYet1fT4RF9+mOr3fvWB8tVGZz//qYpgpsttreYg0zePEh2gvjo7NYlQeHis1CQUhQgnE40PzX4G70hUl4STwWrs2fnaiIuO7ppTQAgBqEod3x0rbCL96MmZGmXm+ovkA0cM7O/K3VbBqFOfDPG8xsQrrJSYcyNBlGs1PRIeKWp7vVg1ut4E6rZTjeeHCvsXaq5bjeORpvFdLaOlFvGxmvONSY+x32yT2hC0m+VWhRF7F6RyQ6BKxOHpxFC9OWyY5KIsBrBQd4Awr2aDv5BtaHYAgAj1DmAR41dbC2x02PA0tQHLmpQAaWyaO4RlYrxtlsOa4+AdmiQAemGo4UliWGHkhR0Xht5Mc/IxJ5Ag1J05gJqV6s1GxLMjwDXeNtg3IZFqcOPek8TurxXW1f73/c88w3eYlBzJNYjFwyHK/waNBMKDdIYvZSWZkHb45E7jWeJMAfxN1i7PcmD8wgcf2mfm/dnlhW06HB6BdcF5pI9HN3VkLIiLybPVamX0zuqwZx/l8+adjZCNh4u677/vf/5ljBH33BP22P/vP54hoJ68qAd0mr739eMzE5rfuIdmBMYPOyVQtvl9Mp0ak4TEyZtWgDLOioCOosojX4MjoG+HDRuJJ+Ozf9l4DUwBkBGUyYvyKcvtTrdPkN73H3d9fv4+fe3629WfPYE6ubFgXwBV3oFEur52NBokemwiScvl8/ElUyZl+HL4ThoGhs+8/J7n0/Es9J09nN/pc9rm8ycdv9FOPrN/8Nl/557lMTDmr968tHXFvgujBIMEGK31OVLuwYuR58iDsjAUZ95Rvr/43erOIX2QgFG3iM3Q2s5Nlx7Gk32f5289D31OTojgmRwzKh5wFVmDlA8+I3OEMtuucvMtcG0mFzcXHZ+D7aCdb5CMb4jk/viJVZSTDNDuDx8+1MHJXKvdtTFEZ9en1lCC6lJBbDQIF0CnMGmjeCyOsuaCaRIJcJJWBtxGZdf1tdIpOERLHYL1cn6hvov18df+hkm20Pn94HvfF7AEn/7sB7ozz7RbrzQazQVW0TpqdDSbGed3PJvoO9/6F/rh979DKB91TSlMaKgXOuwaG6oUE+ZW6+szG5QwPdSDk7f17PljtTunrxylIzVVo+lkrgIbqDCyMBPkAxOIS/OuLxwmE5MuDi0dhBb7KE71TAwGJTW8HSZZYqd/xLxZNlGURo5ZGcSzEHAYUD/hmNVMIAIo2gVTZRy2UwkYzADIpnDYnDjMLJn3YULASjHhbmyh/LnPZWe/AceIJGYw/uMXB2A3AL+xsY+ID9Zb6Arz10QEGoWqwRGc54rg0BnXEhVjoDgdqQ0yrftKLWEbMEoWnkm9OoALebZtlBpWSa8mbvTDYqU7eaBJ0+uQwMNraZ4HOmwzHY9RTdX68fmpwmmonz8N9bJEwjDT5Xqlb/56ZwFp//3/5G/rS0f39MP/5Z8pWXean4y1S7aaJBMtt4HK81jPklTf24KSudSnh9IxWB9FrCv6aHGiSksl3akO8kpnz2v92of/lr72TqEszLS8LnVwOFFw+cLc5j+6e0dH2UJfeSfWu4/mWq5f6pJ4eCdSNJrqx9/9nn7vrb+ltH+s7z6/MKgBUNoXu0TXp0sl/UjLJtE477VIax1rpQR1ZHZPZ+utHl+tDITz7jTW+uVKsz5Vnyz0yXpntoJXnL6qWNNwrfn8LV1vsSHMND2cqAObqQ7U7xpNkkphluqSEB5tqPTgWGEXKcrGysJIB7EcY3YQqSov9OAIIotavTC8szw4VhcmWgUbszsqa2k8e+AYAUIMHc7NRhHMJaRkEHAkiaEKxV2pknApqNXAhWl7bVFFm+q+VYBKo3Yu8ThQsKFfEl4DsNSyMg+nTd9YOCFweEzSDaGvGiVsBMS0PLprkQdwuWe9IR0AmwZpUVeV6qu12TewrhKkLnicmdS40u7yTKsOCZfzkMPJ4Hq9HOwidmY7ZeFSzNnBxa8zQmsnfE7zLpAz68EFr0UL6SQyFes2DLQYg4/DZsDC7C1KfchhpQk07rGj4eBCUKRbQs46vNn8GvOx1s7yCDW/95bZ3NAX4M283FzZ2ivfbFVtkIpVpipHojeLM62HQMJsUDDIHGjSINQ0zR39GTZFv0HTPmiDf9EGowv219GZ4aO9bTBygbFCEgC9GCQUSJth5JFi+rw8bbPvwyYbYuKI5xoxuuqd6iDUrg3Up2Pz/qy3K9vEzDZpsKvpA2fQjy1MMEqE/RH1psuxeblz557tN7bpjZ0NqZU5YBGhjkUt3TH2ObAMUC7oK5Ay1Nf1gdswnYQLqZVhvdtgucDqdECcOVsf6C/2dXbvBgqBmJXhHgaVo8/YPvq+ICYke4OZlwzhjxh76gv9z0d7xubsEQNDwh4GtE1tGhabPcrz1DZz5hrSGmcfC+PgNBbcB8vIDtu909J4JwlTZQ1MiWdMqAO8EjA3MBJphlF0bfSH7/T5KCBaRWnmJtglwRi9ePXGbJI+/vhj/fDHxOJsdfH61AVXlpSlkRoECDHaF6RROGewc8HguNi1oRPlKEbtPTg4IGvlol4MGu0BnxCBAlIx1Jd22HKboKXjNzz5jBlLE2OkSAfTw5zalVvLM8wi9VVtDNjxnKBUTrgymhCVoFY2Tk3NTd9kSeRoNTZeB3dtLJE4xnROUVxZJxXblZYrwi44TJBHD4ENH+vnP/7zG87PsVquQUwIOjIi7INNILjWYRO3Kro/oC73dWgnyPXVuUrsmeJMbbkzG6KvfP3rqqpSf/Yv/lRPfvSJgq42N1mMigGiY6Hfu3dPX/rSlzQagRq81fNnP9HZZmNQ5mA+cJlb4MDF+hMIjZ/NF5Y/bUmT4CY6MR1N/WnHycnJLcfZujh2EHeC7YLtCpdNGzHuJE+eoQy49zR3EjC4ZsYZgtJ2gHfVKiugEcY3z7gJOixAj55qoWkArgREk/5zSMcwUrQdjyMum0ODKB/CwQLmL+PlFyfpmDiUw739l/UR93hqEG3TltwwNMyq1k5OlhfGtRZ/y4leyQ8sJBgq+gKwUMLXYHicJLkdCVjgeE+Z6y2RcuvWCDvMZ0bomj5SFnW2WRFYg3YBovfJamwqWAj3+YtKK+xOsrXizVr/4OuB/uF/9nvK1GimRD/+k2/rZ8+ulXYLjc5Rd4R6pR+pzlo9SBI9+vIH+s07MLtHevIXj9VdxCrHlRZxpremrdrLpb706NA8H76zPNefPH2pacTGHymoI23KRovZVO9+8EDv3ntPEW7/o61ev3muu/cWZocEkGHVZ/rCF943b48fXe50vk0Vjg9EMNy1cl23K21A+I0TPYjGmqKeDBKNsN9rU728vtYuwCOOWIk2imafVzQgRVeq2lJF5RwuQrzhsOtpiGfYql4V5oEJwGSomfKsMiytLMktWG8bZbpaFdps8PwjFlJhY4a3CNZjzA/biPBESRIt1zuLxcdcg8hgMGzqb9YGjM/BQ0fwhhMnqi5UYRwiyAs1HWsDW6WbuTccHJk3rBOwhJg3XJSDOpxnkMqajYodHrHXwfmEcCVm3mnzuIgCTSfO04azPeuMeE+sT8T807GzncCjifW4tQOQ+8xhBls5Ltdut5FRr3/VxfznV1sH9twv2hDa7wPDQR5IlpBYY78IocaGzeXhkMs5CbPO9l/87unIeDKyg9vi8MD6CigP+mi5XNumFC0dDYRRCiz+JtJcZ5SMlyK0lL709eKdF3nw8r/5+59//1f1g7//V/UVafyY85m05O8v2sjsJvwG5o+oEB2IF6f2xpgaY0SYU0lsRv5WX4O4iY0pymYTHR4e2kaIXQ/9iV2Mrxco+lxW7m3Rvgr/0rt/zv9AeTf3BsnGDdMyMJvkTRrac5N2aC/f/W9+jH0a/5z/7sv07/zOmtu/6E8un68Znu/NN3/fpyMtzI0ry3UAafhOffwc4J4fK975nYvy6QPWDmm4+B3eAKHA5mpp9OB6tTStDCrobeH2w/fff9+Va0/d/vF5Wx3QYAxz8jaFDZh9pRz73Rh3z8iz5nyfu73PxskU3LBft+sXuBDyMPqCTS2ar8bhNdEvi/mh60tyBCORvQnGtcCL3RmlU/784ECLw2OZV914esNUl5GDSEEsENOhcdgpSgkiyom21OvnT8yQk9+oZApnxgkMBFmLX8bkTk0FQ+VQbVEgaUPj3CEYbsAYgAiOzdQ3ocKuVt9UZq/0g+9+m2mhdpqYNObo5FCXV6fqW3BaO4eMC9AcYvm2NTUbdkGoydCNkjdMUF0Sn8oRByKdU6fc7EdcgF1CSVxcnGu32So7nKofgm5GuE1jYzCAZuFRQp68GAAmDXntyrV1MmWNjo8NR4ZNgNMVfbTeofrz0jcHXMnz9AfBfHFXdBeDjIjUiZN5lkGryq1CEzWGzkiRTShs1JUOAdXgnXwOn2OE7HZwy9RQZ160wSYhTG3hmEIYEu7Debk0bmGwCXEfTxzSMNZsiraeut4RLWzcjLnHdqlXgkgTPN0AqQVejcTcwQA+UR7FFq0dQDlOPhtAC6qt4jYwGx4kA3GQGvPBBN72rTZlrfOtFGD039e6ezzS3/kbY/3me3Ndffv/0aRL9eas1s8/3eisSg0deRbE6i/XevtwopP7Uz1a5LoetXrx0yc6vz7ValXpJHtbywik50r95UpHZaHf/8o3tFGoT1ff1ifLjT67KJT3se4tTnT/zlTpaKfxZKqk35mn1Q+fvVRfXOrdR9/UZ48f66rJtOm3OpjNdX5+quPFW4oIdWNR7VubD0g1Sk7LAOFhF1UGFn/t4PBIbza1zpaVohGG3q1JhRrSd62h4dfFlTEFDewgp7KGzXMp9amI7ZZUnHR7YyIW0yNN4pVJeJqIVROqwF222KkBmTZJza6HcUVNyqYe2/pC5QvBDHX/7h1T9REqCB0/6yHJUXc476qGOZEkypAsGd4ZdAH1V2x5IF2x82/r1gPYZjb3MBJve6VJZAeTaoc0qjak/ZC1ZxuprH7YeWQAN3KKc9yKnZ5xEV1dXZtKGHsrIh2jtiZQMfWELjB3t0OwcNYl5bOxVjCYy421kTTMedYkdeO7v+fXiX9nTfHZXzy3/5u/7/MoLKBuaCFUILbQSeiG9csQMd0/Q14QcSTzvIyOYJBq6da6uKi02qzNoYEyd2WhrHMHJk7EEWODFxjSEDZ3YZPhmCLoia+TbxvtdeojZ/sDmbHDuj8w2fHJ1+6Xv/u8LO/PJaGO3iiY37n2+4vfk3GC3lF1R7xRgolHSlsYZpCoE5UY9dv8ygfbLOfmj2qRCPIN3qF5bvnSp+RZwwiw8VFe5uxCrS7eYWWoC/f85ep3u9Fy39q0l5b09swwR/jMeNEmLp8f48VFn2O75tvMd170O3m7MXHP2gN7f8iLNP59vy589pfP0+Xl8vT1Ic1+XQBCtjonbp6RDgkT93w6niF/6sjvCA347jG6UDEzf713W7HaWBqcO/BqJi8iJtIvzF/yQDbHOzBDlIOJBloGDlyYEnCIpv48a+lo39DXNkfZlnrWGYfEQAH7uTF8UCg3htAue8aEEs6uyLzjCa497HnUGxsqVPKsLwQeQEgg6IBnoHwOaOWuMO9++J3FwQGTVgdHJ5of3XH7YJybsgXIkShEOpZae2MkQsWAcB2OUnP3revCcZvm+u7g9GksBmNcMCfWSdgDda2dCCFQrg+wLXCEk3u8RhDuQCrg+oqNBSPMk159jagstOCzMCPE2AKryMSKtghAPg5VDLFgHAfsJq+fPHQAk4SLzosH2wgYK5DCGbxiu7N4drjyoyZioDusvgGVw3gwHhnhNwPSgTiSlxE9G2RGCOYHAufg9jmpgxoMwwPmR0eEY+AD+txOUlAlxwOBpeEINXWkviauNRkxQmI32NaAm9+ZfLGCGESo2wXPs3vr38bAntsjEvuLzpdHH9h9r8IbNgsIndWHrrDKOmNbJjnpkZShZiPWES6dqCNRJ3sCgtoBUaaB6sEI4iEIgcEwEXE9Y2FecYxR4UTkmKeklSaAiCKebXq9jqRkJPU7Kas2qq473TlO9fH0WAfXW40DDDAnYpgno5lGUa/X242CxUjJSaRic6V5N7LgsLtNrQJ7nULmHTVSoeO+1oTNvqjVxolOV40tgLwN9RDGiA2HcagDTUapkjG2QkhlgBuIddq1WkwXCpTr6qyQZguDhGDHAkNpW0ot0huMf/BKKmHaK2FMmCV4cEENWpPKlWGvy2Kj9W6tw8mx6qpUUTbOpZm5h3IT1RzgAiZtwYcL9UJr4UOYhwgZEwvAmzuMMPNcDAT+HQCiJfZEqIGQeID7MpzWHQ6E2xBglth8WEdhWwtPH2iBQif5Ye6EAAZ2iOcJF+TmMO3CXhAAOGT5ePYo8l50jLYjxjBoSEuhE9SDd0DCoSB+jvJua5E6crpk8wgQuyMtdgcfpMaxUPOydl28Cb8ZmZoAupSOBJ4VbeFsYnOXECWxC9BJocaccQhAsk8tWUsQYFMv+dX3i++sDfKyNfKLP918szRIlJG84hlUYGA64CoN0e0piPb7epMnaxLmk8sjb3MPmgNNoS155pwDOOD5C+kbl7XVDolgu7nyPl9PyqQs2sr7flv8d5/vX/VuefhxHQgQZVnbB6bAP+/T+jqShjlPkO6IVYZRrdlsciRrbS9hPmN7ZthJWW6mFTCdMOTQnWw+NYNv8IScxooNG9yugZYPYThsLhuNQ49DpkwGDpO/nGHZr6uvP+/WruEGfWic3XDfvg+/+fYzbvsX+e6nM40Bs27oM2age7myWANc+/XxaXm3dXHzrCuJ+7SXC3d49kZjPDrH3Pu8bmj/3vj7Z3m3ulpELGAVnO0sjDlSzmpXaLfemCmKpcXjEAbc74lDnzBnAQ91/X+7X1kd6IvOFqA1mXvYMfLP5UPh7BOuL2CWYK6c2Qjz1/UU0h3+dYZj5daP7Z1oLvbC4jBHqCsXdbU1NzCVrDd+M5tJE8m4kE3QbA7+LQcdoJEqh0UIjQtNq8IBBuFFQ1ifQAcHc6s84lIcM9uSyO/7XlxuAgRRbJIQ9KaVbQNOp5z/f4y9WZMt2ZXn9ffhuPuZ4sR04045p1IqZaWkrkoVXdV0SWUYtBlUt/GEYbzywCfgke/AE2+AGQ8UPPDSTUMDZtCFqSYNlapWSikplXnzZuYdY444k88H+629942Tl6oCD/Pw49P2Pay99prXMBg7MojOUBkgpbIMZL2eW/l0EPfRg8KhXl2fu4zgv/hQ77zzjjDePTzc17Onj7VaXJvYH2RCSAKQCDtxK264XKQbjliig1jYY9J80FlbYs2SjOlQwopNbGdzCTyCERdJZD3yOjg4sN94mwAE7FCpr7523yhsJgF2F3yf67Ppjv0+uyS1wNLKrmvEm4BDYkiU4J+jYmzqA/oasSESOclxAvwGMVIHSwvRIyKFUwSYGXDHaTDQRn37HDvoo0Ge1Il+ZTMA9YDHuetvp161eybydBFy3T0PWEjKQHwWi8QBnJUNSc/EwVYJAW379QAAIABJREFUyUILYYHizXt0Aea4kg8L854jIOMwJSUJs9gC6hiA55k06HqNemknkg4G0l4Sa5REllT3iWaaxLVezdcqul7vvDvRH3/v93X54Gf69bNnyt7cN4Lk33x5ouOzld5+9VUNC/rv2iII/KPf+R2drEo9e1rpo/lCzx+lDnYGnQ6Gvf6tW6/rvM300y9OtIwy/Yu/eaB7o0I6u9R39u/p3f1Da1PTNsLDEwRWETvk+lI7M4ijjS6vVvrRTz7UxXWjO0e76jexnj/7XAfTXLNC6sepluRBG5CepNUw7VXj0Vb3anb2CBmlvot00c51cn2itl5pkuyZJPFsQRiAVslwYHCqfmISFAgVvL4y4nqYmBHnCCLHIyZydmInZ+ca3XLegpt0oOV6rUu85pKBxYQCAcXe1R88woLu5o+0gsiH4OgIvljo6NaBNnFmiPN6tbZFaQOnjN2Ahctg7sVGjGF0DZFFWURiZgmzBY057ol8cvwBdxjXshji5QIjYrFgWMyJS2WMSObgCjV2CeZ1HneOfuP7Lv4QOR0xemduQMiuKmwPY+OMjYnD65Vo1iT9jiEzkcg4+z3ayXy2eeYlMYyrmzM3SN4KeOnf9qLDLd5x89G9h6MLpC4RzA3vsMax+Hiuu+pdCBOYQsf03RBh1Ovhwwf2xcl0ZjkmkUqDRyiEOmORyfecPKkzvMW5a0tr+eOAWfeMq3xoL+/HGHsCM0YhQr3y21riCca/v/2uxL/9P9/EppWN32HnPBANHZ2Bt7MRvS6hLAEkeZa+HI6mZpc0ncyMeMSLkbWD+9j+LFonGaC8hNAALKhmkuCZd4civ1IHLlG2G1+75b7nfr54lh98J2yhTrzH9zjidckWroXr4fjyfZ7lHmWFZ7brEcp6+Zp9ZOvfdr3oj7DxXniXI/QW37F+8YQUxClbeJb7oU7ABPM2zIezYxdyh3Xv4uLCrof+B8aGuQu5A/hQJ94zL3Nv78u6DIxynXWdjW9ByEAMbXz8tVAX7lMOO3U2asleYv44b0g0VAGPYHZmzYcwQqsA7OMlG1TOhK/x0rKCkC2TiVOT+zl/dX7pCTCk7C42V42DWJJqPB3q4OiezbdBlpsxOHgrlAchPy1mlhIO2+sUDrL0ek7074AOyIe1kk61SemJHzqByfZi0vuYQ6hhMMRq8RH3Hgeuc9yg7R3eMkIBXtEmMlwt6hpsWtJEJ0++1Orq3LgJVA9QgOTZ4lkIFMSxDAYDCrLkiHiNhCV0HgZa1BOpkqnkzIjaq5ng2UtSYTCpW1WoKtrajLqhXZE6YUdzdnmhlXe/JJ/PwXRi34fQurxe2G+IBTZHyAxEp8NZXhP4Ls40GjuEDecLRkL1lqe5qQhQZxkwWYJDwjI4vTFcfIrKE+q33lgMGZN+GRdiDXwB6LTVOGOv/gwAGCZCAMRwpP/YkQ7wrJHr1N9awVB6rtPy5fFtn+6C8UEqYey4Q2qUMwDpWXwbZ5ALHNg18zjpTaKCatG4AoQBFvOE7zWWl5B1n/hC2XBkrv0QfZtmrXfnV/r2O3e089pI5/ML/eLJQv/ybz7Uqtto0Y91/MMrPZufq+qkN/ZS/f7hRO/d29H4NhbtpT778FIfPzpX+zzTQ+W6amemMuyLSMV0pPfe/IZ+frqSntcWZ6m6Otde0uv1g6neuzPVwXShhrhPSnROiIFeGkdDXS/mWi3Wwuh1lKWq44Fmd++owaDfB6CbjDLdHjZapYQRWKhJM63nV0r6xpK8biwtzrWl9yDw5Hxxpet1KQygd6YTTaaFomaoDcbdhOcYDkycTYJipQM1cas86oQdU7LJpE2jPCOtC4t0qrpsdbmGXJGyUawSW6F1rXQ8MPsuOMXhdGqSSeaQm9NOuuLU5pHq0tn4IG1FBci4xnFlBty12eaQGsBJFiFyNsQqQ/SOVIVAkBZFHGlhb2J4wMtwiV8wYoKdegYmIEkLAYA9YDRQD0dHjC8IDsDU4n05Zob32tKr/A2w8LRzSUURu9s7KRHEHZLGNirFCLoYSrGXMHvpk+E1FluPN5CyObWknxAvHWzO+GfDrXCNc5uPkq4vrwwnxBPHYJhRNESVz4N5586dF+1nDFhgwBEOZ91IaggMTHv4Bu22eY19C8SXn7/cQwoHS2ZzD5za3EgbtusZyuEav7d36h7Owzt/15G5z/PWXk9cBBzCO7SDLTzDkbpDxLHns4ndBw+BT1nQMNzGBo37g/HEfrsyXDwkW09Q46FxSHzsK5M8+kStSPA9U0igZSeH8MwEUiVumqkB9XbtD3XkSHeGzdq11Uec0zdhC+3fvsY9zm2MPPFqsOjHL5TJfSfl8v1n8O1s5MInwrMvf9fehff0NkahPnyHZ6lX6OdQF2PWGWsccPy6DnMPzGFyQtBG1k9sFFHBAY+Wq5A5u+WhSHmMK7ggXMdjM3wP4QP3GD/7tmfeqSN1s3IZBO+QxDPbnW5t5poJVRg/t0YRVw0aCkaxa1yfoaoH4nGawuaRNROPUZgh+mLi09mA23iPjd+0ucbDz8fLo2zatFxjg7U2Z63Z/p529m6ZI0k2cnBYQLR10vL6XOu60pOL0F8Ll0uOBcwQKR1MY6EWqTRRh4lFYXkKSGrpXICHo7Et3AyIAYmPVI3o39L6wm+x+FqOGLhaJ1Kmc6EUbYIh0TB95UYYha+ur+w6ciCIsp6YGJSPu3Zb6969e3r33XeNKMLo+8GnH1r4AgYQyQvfg7blPAn2VLEbhJsEnUyCm6BuiDKpy73XXrMBNjsRLPzz3ICN+tNGiDMD0iQxQo52oBMlpDuAsVrWhgCQhtV1qb6bC+QHoFKf+bXLDRWAiSPlAkSUi5QJIDG7IY6kRbEJb0+atIq+df3LNd6/kRQxJ2m/AaG77Z9x/QIByLcQa7JRtAE58XHgTGoCwTEeMhUow4iECQDnDaSC9p4ha9lCGXcwjZCQkTLHephBXb1B+rix6LHIvbg17DILoLgiACCpLK5rEXsWL4lq2es/fi3R6weJujhSevfr+ucPf6V/9ddP1c0men6+1G9DGOXS+7/1Tc3U6NH8XPXTSnsLqapX+uWDSI/nK826Q50UsebTkXkKnVS1Ns9XOj35C113A8uVmEet3tiNdWvS6JXXDzS4k+rw9ZnKQaK7d+5q/PRMD376ifrzVqPhjsqy0T4xi44OFA93dNEmenK1dHZwbavD6URfu5/ptCn0dHGuVd+Ziq2NiJFTKMkn2lxe2rzaZANdrEv1g6kRcuvW51tbLhVt1ia5WS1SzS8wti60KSIR6mgfyUQyUdejGi0VQ32j5iA1QJzodL6yoHy3d2aaTHdUEbTSbAxJ3NqYbpK5hsoINRxSsKIYKRk4zhkbNrJ6X8wXEiEDsCchYW1ZmaSwInAnKiLmPfDgiRrUK3irGSwx75A0eK4yDtwfXibAuiFR50aMSg8Yh9hCqlktKkV5rmyYm7QKuIDYiAHIvlNGpO1IWpIAHJoEG0RiFCUwaTAfTnKLWD1NN6qaVllN+qTaJGogduof5hwwb+3whACEu80PT1Rwj/Mwn8LzXGPjenie3zsEv93EGg5y9SmqTcc4Ye/B/GaRCu+Bb6gHm8OHIHHnLEKZMFLgHbdIOaeaNB6YQwjYmu85rzvvJOLxKd+h3FBXjlzje+B03tveQ3249v+12TdD/20RH7xHnVnQ+d72DpMLPgQHmt2nt3eZDH1qkoHrI+rsVHbOmQRzDuoNMc8GgWU+z15dZNQPKunUOdzQvnrjbHCs7VvtoW7WB14dZgX6sXu53WE8Ye/4bWu977MAP7zPN7jPd8PGOHJOmVaHLSLSvu/HOzwfvhWOPm3o/2t8eJ5nwriGOnMexsTVxTkZ8C20RNy/vroyaRH2PM+fuiDRrGMQSRDrvM/z7JnNm9QkLtYGU4s5xoT1FxUqZQKXrFW0NThthHKCNPVF1HgUrqzLhixgAm7mFGVR7wD/CEiAd5OeYyZgsm20U65+5NzkvvV55CSUMESMC/Vfz+d2pF3Y/PEcDBvfAH7GxcTwALgQJgvp7SAfav/gUPsHB4rysQpCtMROA0UEgOvLC52eHFs+WAQZOGCNyLLAB5GU4OYL94hLONO5T2LVJZG9Y02GQxtrKsLzTAbrPG9EVYyc1xcVDAAH4DeNU6NFPuQ/74WBJt/Rwe6u5aE53N/Xo0ePLP6SRVbNXTZtkDuojY6BiAEBkgvOOs4D7xBX1atLK5fvB4BlAF19HIHGYgH3Tlks9AwWcwujY1KjvPHGG2ZwyDu4TSKa5BlifDDp+SYUKy76DN7l1ZURTPTH7u6RRkM88DCIw+2VPsrt+5RFDpvQbodznXoA1Vscd9okjio2jshPePAFRFNwF+X9sIWyIBSpr4XXD+JNP8nCsxzDJAdqw7t23eEke5RynAoFROsSLpoSswdpjRylHghQkB8RhrGnaVpNSG1gdlK1UoKEEoV1gJQSn9JYg4rAYq2p367bpUixx6ShXmhPPlSinz54rHUtrbMLPVhLm1GqfrnQ9779lv7z/2KmyWJfzZe5/rv/+n/Vr9fS3t0D5f2usvqOVvEnGuweabx7X9X6Ss9PLi01yiIZatSPtUx749DfOphpr73WP3n/bcVaaJ1F+vnp5+qmpdajQt/+/a/r8NZUP/vFxxaE9e7ukeI+U7JXGKfx+ORYT1fSvE/VVaV2u05379xRVT0077XleqFVNNGiJlM6arKh0nikw4KVzmXYbpGm5ENtBoUePj9RUl5rkI40KVoNJ7mmk0JqBtqkIyWjRINxpHS1dOH5ETGDqGNsP7DXQdWVKdoQyJX+ZoGA68OgHi+2gUUpriEQjNt0nB+cYpgbwEOB/VXSaVBWZmcEQDC/sVnDSHsyHauuGkM+GFTDzDAXMKo25OclCUhrAFOiK0M3GeIjXsoLBwknuUaaRER45lePnSMEA6pmPCyNbfASDccqWIJh1D4kuQWGQcTE1xlNJ4b84eDxVMMblfbMlyurPzMmz/FQu1ncaDdwx3Ns1N+MJu3M/bO+2ZIyMMd5PrwTHg1l4epPv0dEk0aq1NF3lZadk0xvho4z57th8eW7YQ8MD+d8I+BZcB5M1KB3+BWCiWdgXO1Z6m4RCRynvV0/7lOO7VCZlBskar4tJl2jnaFBf8cxtN3Kd0JuJ8Dxz+PBxljSNnYWKSRIpJ5AmqSJw3+kwqEPsIPEYJu6gUvjiYuHQ3wy3NGRNgBftMFsOTe1s5NEIm2BC11UdaSU9LOcTfxXYJrh3YZxqvrVczf+XNverUM9URz6M/aRvnmOdnKkHRyBDYvI7scudOGLdzG6dvRxuPWV71kZIXGyH7Ov9LcnrG2u+G/wTTb6h+todmD2kRqt10sjii4uSUNyacz+IHFhF3iHsnmHjW+z04e0h40xCfcon/scrU5mi+jXWL+WMH6sy0inbSyD/avZJaHbii3rga099n1b5azfEh8vq19XDt80jrEHP2UD7wAwGpqTg33f7JIckYRJADjK4GRLasu6CQyapNoH0p1fz3V+cWHPW37BPLPApsAm3yLyNobddVPq6uxEi6tzzS9OVc6vNSLXYDrWIM81LHB02wwUYZBrneI6sMDws8MhZWodlsww7uy1mpear1zntnWnYkBOuUiXTax4camkXRuB8exsqcnunrJupVFcqxq/rtX6Sm23UNtVGk1I+tnq4uGp4ijXa29vVDaRuhSEV1nnM1Bwl0hH+v62RvmOnj35jdKk0/nZl7ZYk929bDAiJzM5EjDsKFqbpMUod8BiyfbWlnxxlCaqV6XU1GrTVDuTXZV4A6wudHySaXdyaDEvlpdr7e0daLG4Utz25jUIQCFVauYXKtcrlcuV7u7uOCDZGSjKY83Xri7DYqyK1R+1Vper2kBoEiyLKKexqnqJDM8iNcOFghAZOAiNBnd9JjtUPUaRiGOb2Em9LNglSIM+6VwAP+xcape5OiD2bYA3hInhGlS7p7nC5GBM8eCDSM37SEWUKumR0MmOcHaInRoRgDHWunSSNuxOSAuKkTf6+6sUDqdWu+61OzHawGBjOW+NGBj12HH1WuIls7Onk2yqar3UUX+lezvSDz6L9XiT6fnkUOvzVn8wLfWffWukvaPX9N9/cKzofyOG1xP98umpLgbSg0raX6Y6nLRqh880qUr9e9/8pr74fKPm4lKv53uKy5n65FqPO+mdaaTsuNI37r6hNr5Wvt/r3m/nSt98S8//mx/o17+4q0FX6rX6p/ri59Juf0fl7TN90bymVTLVrfPP9NHJU103pZKm1b2jA5VxpbvTQ83P1jqObunseqXLs1KErh905IeqdGu80V7eSZPY0gchxbsTFxrWvRabVut8qkUy1UE613CyIzzo1DfaPywsXdHJ/Eqz0ZEOJiv1/bWu19eaMnHHM12VjdZOFKi76YU2oz3M4tRmsfLdoc0zEiYPopGSptK8WqnsK+3PRsqqXt3VpXYmhZoi1qPnF6YGhBvMCGFBuUZQkIdqrEmcqExiLa6QZMXm+j1fr6ytJq0CtggkirQIeOlIFpuagwWrRbmqlU5yS7GzaTrtjqaaryuLoVbnG11FmTbrWhNbvJ2NFWq5uoc4ijQeVCaNwhvKkvZiP1X1aki5VMdaLVtbpOeLlXGWeT5V3TtO2xaFDfODiMIuhQMqM5KAWooEFoWuVQ5hj4YAiWmSqu6craJJOJLIDGstXAaR7UfOi4uFBsZoOcQRpFS3Wmk9X1pdLDbPwKJtYCj6YkFiPoP8w6LH/EwzFzjX5jpxbwoX94Z0QOPRSP1yZepZ5LzrzqXDIQhq3PRqy0rtKBFpZBjvlNQw2D8y1zG8R40C6dphmIsEBJKgJwi/paMxvIA6wS+mwChbOPIbg224f14mxk8gFvBiw+4z3sTav3Wo6WzHEbSUTbqSSLomF1jj8JhbrF1fwJCb8MFiWrmFkjShfJndmVBwjq0iDD1Sa6QMTorTEUqFJhqBxXNs1jiTwLGgsqaxE/aFzdaUl6hDu+YZBFSGbEhR+M0YMSbkOyWmHu2mG5AI8i1Tk2JwwFrlbasQPqAsH/hQNwSpgkFwhA31byx9EDDIgo+X9qqCEHOqKLo/SVCxg+NpK/01UsX4JWTZ6HR2uTDCBm9KgpeuV5e2HkEwIQzoahdNG/wOE1ER5wgYVKTxaKza1HMXBuvAC5k6UOGxoRlBSsVYmQaIwJW9Iwyt/VznQQs8udGPf/xDrUgOjbZhkICCbFwZHExSaDerhbWVuQahabHKUksHBbF9enquprtSlrnvDEeFZpOpvYP5TD5MzGuUsWe+EJeK0EScI3ruNs4bHqIGYokxI2YYdYoz5jpe5wOlO4nltJziVX3rtnanh7o8m+vy6hemGWL4Sdumdm2xmm7fv2X9MC52LAUT6r7UAT9JN/FMceoaQBHjKww0uY/bPhWFODK7EwsZALmJhIHEkL3Gw6GipjXpDJ1D5UmxYC5jm1p7uxNdkxpjvVZDhvmE2DKliKFA2TTSxsGL/qAQaTwDhwGMcZ4mu3TicOoVe3fP2L8L8HOd8pgoNoieioYjJQcqjbaO9FOTd/h2TWiCAoN0F9MFNRTtwJAVpMl24xoJQYO3kvNyg8Aw7hiuCcmQIXpQjgt25+oBQAJqTnRtqUMhUIx79QZ7TvxkE9va7blcPIRwXbVmeo4QlZnl5WIS+/esjp5zDoggHMO9cG7lW6uwH3bcEqdmm4LkAnMlIAiRP+0zzvKGy+Z9kwog9lxDKGSqmGiDiSL0dX2l3axSt6rUTaUVmlaQaLVSsiq1R7gCdRaCoEtrxde9is0TZY1055BQLaS5qCxoXDWeqk0jrbNSV9GlJY+dRWNtyBm3iXRUVarnsQ5v3dF0/liX6xON8kp980RfyydEZ1WWNVosP9Pe4Vg1UpjZocWU6lanSrVvC2bbYCScKkPvjodfOdd4mJjaj5HG+Jk4QV2Lp0+uWpEqS+HRmWosGmDdnqkfVOo32MZhMI+nIzmsXGfT/yxg6YagAQRWc4gqIHc3v4Bx582BtyGcNHDCoo8YEJGyBRGF0E5gKsi9BjJCmZ6baLnt3DwIhDnIE+KFxY8wBcAyc5zyGEu3Ow40cNk2j5gbBMmDszfVuy2/lsXdonbj5u0lGCSTDnCF9AIEzUab+bxJTZlvlhuKhcGp2iBS3GxxhBpdYt2C1Ml1j5VLHxke8vAe+oxynJSGuefnGUUhn8HeeGteUZ8XdfQLqhsZ9x9cwH36GwmP4b/gXRMiA3v8EsoJ75hkzas5QpBLZ9P30iq99UH6hnIMLrzki3O+y+Z+Q0nEZuwNIcrmzTQdTqa/7KqRDPaLvt6un79tY2Dvb91HWgxxZZ6/JsFzgXNNpeJNK6ifce5b0jbGAhyJBN3KNImXiSHct5E2+nbwftioV6hbuBaOf9v1v+taGP/wDTNqsLXJA00gknzhoZyX68K5XaMPfJ0hhrhG2TDtbO45b8bgM9lTB0IiQIDaiBGShTlrsOvamQ2dBJBnyVNKn9Ed1IcynUmJIyS47rws+SLrBcljB9pgx4fwoK4UYZeDdKnvNWQ8yOVKwNo+MeEBsJdi2xZhNYypQ+gA14aAS0yNhrQK0xgE16wDzEXLz+ZyO/Imj3DP7m9LnDxsQBS5djgilXbxbNi4D3OBJIo1G00TsMSGhIjnrU7eCy+86/qbOHKUy9OhTIg5GBrSpPXm3BKedX3srlMO53XtvmGaJZNsu28Dv+wQZbyfQ09stRWCjCTB05FzVjEP8AWLXeR0wKh/aByEEp1ugELvGdJGDEqFNzK7qmig8ch517mMuCv7KGHpX7v9imZ7+3r06cJiMKDiXyxc0KujW68YcYLRFg1aLC51fZ262AnELvKNRC1EI+jkN9+6b8EZnz55IoJrErH76uLSAIvov1DpdAzPQ0iEjggDaS7Qm855DeGCiiQHw1AGNhnYhCdI3PPnZ+auTTkH+7smoqPDQIiUb4PhJXHFcGTJhInEio7T3Kstq/hGTRK5JKXGLpgzpFMLmEuktycCAC14H9I7Jg896w20EY1iN7TBVd/1A0AV2sikoo7sbOE3z7CzcQzX7YL/F+5vX+M5xgIk28J9WtYwk6a6SUKgcYu1A5HUawM3gvAJo9s40h6cT1wIdVN11WiwKRU1lb5+26Sd+re/NtLPfrNShUrFYgN15lVXNRvdO7ijc0IBZ2f6zr3bujub6I/fvadX8lY/e77Qsr3Sf/WvfqJ03WveSMfpUIPxrtnWNGfHSnStq8FI/8NP/lqjo/c0X+FBNVWbTRWnO/rm0Xv6h68N1M0aff75Z+rnsf7Pv3gi9VO9NZuoOznUzjRSV3d68uRcq3JsdnuqO5UnX2iTPNf1xTNd12vNq163JrvKBmONZkOVValn81J90mjZ9ObSDyFCkEkw4poYNNg0LchGtFGROyPJKXp4GHZsvZDkjnaVGycJodaa8TSc5WQ4MGPzrAHJDC09spO6xEoIFkmqH8TrhMVoQbxIlCCEIKxqU9O1m1o7s4nittGgHJhdEOmIMMiHdIP4QuVM1HtcZ4EFvEcN1o2j71XDM0Owm5QhMVuHQTYybtGInw3uuo4QAr4grlwspbDoIP0FyFH7OgYFaRZMB7RTSp44WocqD9DCNRo8wExlDhDx3LvgA7fUBQksdWWDjsSwnPljQVzVGCHIgmNzBsJsC4mHOcC9MKfAGWG+cM0kS2lq+Ifvc58j98BJlMFvO5r6AQYNV3dMGyD4nGsyBLHV1y801DfUO/y2xYpkxZG3henBY44wop/IlYZqjo2y2AzH2XjcECJIEULZVi/vOg1et+teXeLYNocjAFX63aTzwYswfAfpA21LYnNQwDzBPJA8I42kDTslUwHjKIBEhrWCnYXIL0hZ7lJYWMW3CFbOqWdoAb/Dte1n6cuwbbeP5/mOZeB5QfgzJpTo8N92edvvcj2cB8KQ8Qxb6COe4TthD7jXsLWHHyRfoe+N2Pf4lHe5TjqePnOwAjHkyjIUYXVgnUKy4xiOLeIMGVAknZ0/N8cCzEQuzs8tLhl1RcWJjdLQNDPExiP8ykCtGZ47XILwkDHkmywyJpfz9m3WVpgmJEDePtm8Xf1cgIjhPfA8/cxv2hTgmfe5hgcsx+37vMt8sTK27PUKYhkiXGE+yNnoob7lWcyB2CxPrReisPYmibNhcuuw88zlt6LW+o13wjjZvPBhj7jOORHWsTMcTkdQkjafsOVaXCx1dnymJI9NqkxuKZ5HughcT4aFaYGMFiF5N/SRGSr7YGBMLEbIUI/FM/AdAgLDANwC1RGYbyUY1SJHJUfWcFbPSknfaV03uv36gfaP7uj0+LlGOT5SS7NVKvJU3/rt75q90se/+Uj9Zq1imJiIG8NIyoKapjOoOEDB792dsaVKOXn+ROvVtYirBN7AhoZ0LSxSvMvGYBow0VHe1XY4mQp3w/Eo1ep6oPn8SmVDMl4W9FR5lmu2O7I4Okw2Yk9UDcmAz9V1jmCiPmyUjRFmPiT1iRM5VqvWpE1MFgAO7gRKmn5kIJ1dAwBH6ACH1KDkkWbRjh4Cy0vJDBh9gkEoKetzU0s65O6A1apibaY+LHz/f7fQT9QrbMZX0H0MI1ImyxlPCEQ4ro0t7oilQd5t3DuDbdra4yEVq0fs3zWatbUmSa9701R3x9If/+Fv6WC80XsHe/qT8q/05TWOBK0QPvap9Itn0q835/q9r39LTdRpHHfqTr7Uw4e1Pjg/1wdPlvrFmQkYldWWg1nX2Vpp1mknkYqs1l6OCH1X81ra6Ud6b+8VFZuVRdI+uj3Wu6/s6e27j7Tzz76t736Rqrva03/7L/5cX356rHSz0HCTaafIVKpTXUppAXJplUVD7aTkR1vquFxqOB4rGWa6vX9fU6RTk0zPlo91ulgqK1Jdl63mdaOm3ph3HQE6yDTbxa3aemD9BFLIMbjOIo3O6/H5AAAgAElEQVRN9eMkN0tgt0OHjjQK1pP8YxBLiQqCUVoAUxBg6nImGg+DwXWkpK1VpYUFveyrtXoSZKNSKjvLn4aqNB85+MKIGuknhtbmtoj94pL4RW7hQU3F6BMxB7iy3aJXE38kM4cASBsgA28VssAj9gRjmH2McddusbImWTQpvLowkgWqXNJUi9Pm5yo2hJNxoU2XamdkkbkcB07gSbh4v5wmBNdjoUa9AEeLizFfZr7HzpaHFAoQocCq+Sw4VwYjNvg2xBqEh8G+t9XkGqAPPiiikeUmM8TMXIhktlJjS7nkPIaZP+xhMYFzTkYjEI8hYlRg9C/ODWzmFrE11wJiD3OPc8MpXlpuC4Fx9Td2U1Zvv2DBJbNZtnbocggaiLMtYsndd04hjAvEt2FHDO/9uBpN4Reaax+4ENwyGA5NAkC6CBY2CEdSwUAoYXfKNZ5j48iOlsFs22BGPVqBDII4YKe2vOLWbIdHAx6inL/t9/Y1nqGfKJq22PhtETJWGfOMcx9HOgsyc93u4HH7O/b+1ncRDAAfTjrpcTjxYv26Yt90BVgjrB4W6sFJQmEaMVOg3LBuAfMw73S8xekz4o45FdSPIVJ7ZIs+xDZ2iEhcWMyDNxs2u3h14S2OBzjzheax9tGhWUzibqeS7qNEC0sHIssDOcx3jCkpLy+tfZh8sL4xp3CQoI+RoozHzkYZe0i2DqkPPxjbrtPYh88JjALzMAgjKAOzDI60n+tIZpEiATvME1IeAdc2r7z6k+eZK4EJ4TkIEzbC1/Asz7BfXXpbQAuPy3c2Gpj6rjAmZQEnHYgjP48olzKoM/ZJ4ETKYs1HogRHh7R2NC5069b+C6/C9XLhmKQXRCbMm4kDXfv+8R9+Xz//6Mf20HrtxGZ8iIng0idECPecyBzkGW8MmQ93xnrza29qOp3pz3/4VxpQKSA0jvTNb39bv/ePvqdXX31VF0+/0Mef/lj5YKJf/+oLfeu9VN/7/r9rqo8nzz7VzizX4a3XzNURYLEJaIDqyqPTnz97pMuLgU5Pnpu6h2zzORzNJjFbBAgmvm3Egxd1bhM4e7Ndy8lDPCBsj2BJGHSQDQZ9FqIgG4s4DCxYfJOEnFU9N2+kYOTuFhG0LoV5IWHUzA6HhnEb5WIACPDDWVo/RhBwcPvO9ssA0U9W2gpkmmrCiCTnLWOJebluQvLIvBWZJKZXx37I2He62omQDVr+nn/0TQC+8BjnXLd+g7Sj36iXl17xm/ayofJh7jPRIiDOwiuCknoNkoEum1aHA+ndVwr9g9tTfW2vkNaX2gcBnFb68NMzddeR3rz1lnlaHWBjk2x0fPWBfv7pSv/L0x+alO23Xj/UcJPo4/NKf/PZUg/OZPY4f3RvaFG4z+pGf/b5I52XjcaHhzo6SJTqTGfPM916/W2Li/W7r0R6/xu5zpNz7bxZ65cf/FAf/vWB3nvlSo8+fapRNND6fKh1N9JCsWa791SX5xZLZjg+UjaKLMJtV+U6PETMKi0JhXDnrvrBRONkR3W70aLGLbzXYJSrjROtu1aLqtOqa80+J8XXNOqU5rH2xvumhkMaNCBEAIMJboCrjCN9+cWxRT1HxJ6M8NgYOJU4sc7atUki4RQJZ1JtQEAYD0MwgeQ75ePb2qQrc5GHIIvTXBFJf3OPSLAD8V5n2AZFqLphJiIX72eBmrxqVK4RTRPOwEXzBemQoymKnTSYcAJGwED8YPwdYYPRinidNjeY/6wmSHlZHYEbg3UXFA+7FUdwgQh5LrE4XSAp7GsahGUQZCwMCSoIp27GxocNWGUDdlmMYOIcbDvibvsZrgeiJsCxzTcrwXmoBRxBO/nNzjs8z9wNW1AnhO9znYWB8tzuFh/wCcxPmGtG/PpCuMYWytief05DCUDc7DYOLHMsajYHWZzdIksZZrDN/KVPyR9H16CONBW6e88s703a5xYLIxbBlRDa3u0fPMgKzCKHhyXcPvGgIIywrwSvZYWLs2d1sX4Ctgmb4CTv2NaEPrYFEsLWSyI4dyoo1y/0QegL3zV2+Nuuhft8i50yTagG3vSMMdfDZnY4XvcNkRNUOB3c/d+zWdmhPCScoUyvnmNKhO2mnjeSFlN3u7XeHuMZ2g1swDSjxu/7kPkBZyDHoKzLpa0961VlDha4+4eQOaxJwCB9i5OHzS/i4HnHgRbiF2cJwvwc7Fk0a5qOyg54HhGLKEnMfR4CLLSJtY19M3X3qTBu+8A+77FhgsH3zN7Ix1eycz+ngBXKYA6wpWsXz41202bKsbZ74hy7Lc6pDxOfb4V+5Dptte/6tadChQZhaBk3Kss7G95340qv4u1GmjIIKyfhoo72Dc9wUC6wB9DkA6TyjohnjWNNH6aZpsNCaQZsOkKNuQ5VlY+GKjInCVv76OmUnT49fm4B6AhCZwOPoZn9IbcA4SGiRz2EeJyIvlI+SjXZGWtnd0d7e7sWRK5dLw0QSHlQTCaW0TzKRmqSTLUwuGzUxgOteymf7ur1d76he2/dU90sdHWKus658NOR1pn+yKCcnD6zeE3VmuzbBMvs1FSdcesQEUwHGuMG1fr+KwOCC3VT41JZ6nq5EgaBGMNlxciAYzTBeLvT6ekTG0xyiQ0sAGavpu1EkDUGD/UFYdbzEfIBRyCh4M1GbkYxMW2AoBupPxw79cKQu3fZ0ek/5nuHztPH8sHIzqJiY8CGQSEiUZhmo1LcxKR9vGdHgzsHnJxvBQJ2jf97/gdADROIR00C4EXjrOVGnHkKysbDiD4qDgHhVIQsWBEGeeijx2ONmkvtDiodpJHuz8YaHNzXfJNrEc30Xz7+pb483yi5fKC+2mgnTyytyMk8UsvEbRYWiPHpRWU53tbnjT65wttwqN/75tf1n7xRKupy/fDLhX7YNlq10vkm16OevIKlVoOljvZf0fHpuf5q9VxJMlYx6fX6+++p31np8SLR/Acf69kXv9HB9Fy3xxvdfeVCeYoRe6v50z0p7lV1kYqi1c54rNOnuTombN3rlftvqJzNdLaWnl2uzPB41V2rny+dMW66q9W60brqRNxziGgCqKbFQKPxVLPxWH1dKo3hDlG7ojrC3ssR7AOQHk4Blk6gU5FmLpM6kq6ehLJDlSS1RaoX4fafWoqhgdmK9bpYEQ+s0aZ30tBkMNEmBjEn2uAhCNFTtzarsUtr4J7xPoWc2TjEDkJiB3EAG8y7LMM+CWcFCGcnvcFcCcRD5HJs6Fz0bcJS+JhGfIunOxCvy/LdvVCXUDjww0ICSnFcZAbzItInYTcBmOEyn6oxt02IUUfMYAsGsjUyno+YYZQjRJj71J+6A7Mcw+6+5QJLBsRvZgeeISCfHsgXFZKpkbytFAuGqZm23OYDsqccvkM/IWFgAaOPkPxQNWIlgT/JO8o9m0d+QaFevB/qHO6FetucDHjQS3xZDM1WEqLLE15MUdDIwMIvuH4IZTEeEOPAAIxwWHAwmWBBy4dDUzuw+O0fHRpesUUwIxzGjYs5dYGoot1OEkOfuMXP6mvqS5crj/Ow8Rt4NnwWsfg5Gx0zn9jcjFVoa3gvHOmjF5sfT/uev879G5h1UivaCtGE7NFt1McxpZx/pcytc5gIK8uPCWsK32J3vw3i7Bxm0epBJDZrUyQIH8oGXrhncIiEgrGDqcoSc2tHINC0lTFkFxdnOj09dYEim8rU6AbbFq8PAtwt7qhmMdqGEjY4SgYajqcmOcI2j4W/5hwbM4jgpjWNDesMHtpn59eamCbD1Yf0SNhpYo/I2mEbGiZUzZWbj0iAYQadpI5p5oiXdOAIJeDHYMSPxXhn6uBjixDCfR8kYHDeuNhuQfJEXWkrqVOYd6Gvg/SNaxbIFwl4XWsycSpdnjM49NonYItzyg2wQL1YgyE26W++f2t/R6PprgbDseGzkjx4xJlsSSZNpgMXHxIzmB48yhh6QpG6OicrEk13Sn/ywV9rZ+AAAgNQR4U5Ugkqz7kKl4Y4jAozSUij45NHulpcGEBGbWyVHE9IMpvos4df6KqKbPG7++rrenz8pYbDif7xH/1TFfmO/uxHP9RnDz/Rb33zbcVJoWfPPjYxJANBQ2kwUUID8KUg7AgL/8K8UrC32HTkiMJQ3aneeJcOwoCO3wbAniImxkyLgVjdmh0Nk9fiOOSFyG/VVbUlvzzYJ9EuEqRI8+sLE9NbupYOStYZjBeTqYhDBfFELAomZJw5RA5HTYfDLUN7U288JkqjguFeiXrsVYbw6kHyQxnGjcRmR0KbTAphC4+LYcMEYAKaPt+8AxyXzaKF3UDoK8pk4wiwcD1sL/8Oz+LZZfIiJiZUOmJkJqxxGhvhlm62GARTlEuLY0IuJmmaaEoQPYJMLlr95GqhT58slE/G+umvllo00qc7u1KdahR3ygapLrpUF8cL5V2nO7PIXOfbwYGu16iXcj1RotMkk5YrbZ59oh9eLrVeSp8sZB4ph0f3NB4fKO4rxZtM/+G7b6iMY31wudBxv9b86FDdp5Webtb69V9VWuRvqnp0roPZ+yqiRPfGnW7fKjR7a0dFkuuTvzxWWS+1WNQabZZ69ZWv6+RCWpSNWpDL+YWeXK71xfVa86ta9+4cmV58bzLSrdFIX3SxyprFNrLccUMCZlpwyYFx7EQ5b3q4LJdXCeNtxhsCGyR7eLBvqldygpgAz+DaqboybIdimVfpEhuwQaqkJalxrWRAEtZWdYf9CzYklencCWEQEejS3PYbXc2vJAzfEQUlma7Ktbq80O4stySmTYyaOTWVqy1yW4uVwYzBv7kHmZcUlDsYghxx2EuhMjDgNDUI8Ae8gHyc+oD1nIjhQKKVZ8SMgZpdswjyEQiWxQ71JIiWclyKBOCYLSB4kCSwiwoFhwWbDjxjJgU86ewtIXYsdZPHJbwf5kCAfc4pj/FgA/9wjXOO7DwbcArnlMN940Z9vaiLEY3Me6g+GE+nKbQyaIPV2fdtKNu1DZzAt6gBRI4jXDnnO6SDwN7R1I1dIATpT6cKBQuZOmnLM8yMuPmWZXLYdUQSqpKRI5TG06nwcsMOqSGrPG0Ff9mIOILWJAxEuq6dyoW6QFzSDp63tSFyEeO5F/rUxtGPD89FFvrfutfec79c20Kfh2uhjO0j69BNf7mx8Z1l33wBD2YvltIZ3oYNeHOwEsrnGMp++ZoRvfQDNJbvS6RxEHm8wx7qwToDHHAN2MCWlnmBMIsxZQ0rff6yjx59ZC7+2BuxSEMEmLze42jqgcSE9wBj15dGbts39me3nFovISr6SOPdHa2bWqsGp5hc6WCk1XLpbB/Jq9ZI5WKpblmqaGNLLE89iZeFRBIHKGCX8aPvxrmzEbJrnvGgndQDIno227F6bM8/3mOuGPx6Bt7G2q+5xkj4/snIG+mJ0TC/eBYJmSvHrVOsnbzHdy23YE4cs8iEKvQRfePsLFHlZcrIp2VEqUsETJnUMRBhfAti6vDWvrJiImLmNx3mCaWhCtNU5agL0QCRfgqhDYylG2dMFGzcTQLl4D0dj6Ya9C4w3QvzOyavUdIOwQ3HiFwJQEkeKULhT9VtnOQEuwt0/1CjNijYMVWN1lR2kKu151ILXjmZ7unqcm7pDTLSgfSosJzqCqCjcW1NMtpKm/SGAsZAnM6EArUB8kAPQoL6zRPHNQWKknqw0fGUC0LHGBYjUxNxwqP6CW4IIhAxREXOcuV5qusNXC1GZU7/yixiANDJMygNYkZEMRBFmHK86DPXdxCecCd5nJqLOFOC9yBC8GhgC/VkoCnfEC5AyHcggQMnynSCeveTiskW3udde9+u3JTpT79yj2vh2fBtKwekbAgTOyUIJnTyzmCR6zfJZ1z5vEsX01LaWCyuVQxiDSZTXS7mWsaZbs1e1fP0V9rkI61Xve7ujJR016rUqsw6bbJY2aBXFc2120nNMNEZaVjSgeZ1pD7PNY1L3YrXephMFA0TLXCrrqS66ZWUK+1GpUbxSnm8UdU16qe5vqjXejxa6dVVrao81Xia6nrnWotHT3Tv7htaXy3ME68DqRRHala5lKXatHCKtcp6pXySqexarZVotHdL9fnCxrtRohV2OnBm3doM1zNc9/PMjHQhOhJvl0Z8LWAVTjHqiSNDAMZExSB10eWBXQiy1k1KEAUenEgF0O2TzHiDdwXBLcdYKiLtAYZRAyP1Rbfem5QHJsXU50i32sbqirquSwjg5jzs4KLJs0jSWiLaA6+znX3Lj9gszi0uDvWFs0SyBrzZ3uOt51VqESpY5hZqs421P4XQeWkz4aSHy03HIuzCZAB7uLznRpy4xd4IBJJ/ewmEqZn5AvN1k7ijlyYEJBxU8MAgc4rccw6enTSB+0a0eW9ebCNoG/ggbDwf5g4LReBSuc9z7Nxn4UOV6vrGjWlIcQJiBicg6cIFG6kyhIrZr4BfbF57YmRL6hXmYDjyzVAXN7deYnas/S7FDNShvedQnJkABMMhrkM4WVmeWLL+NKPvxBFdpJYwHRN94vAWcjGrA/Oa1EeexzL4JYKzjxNk/Yd9FuP4QuowULOqXGy7QJB6VSl1AYaQsFud7SuurW683IVwL1wLfcBdfvM96mI4ynvB+eZbAXyD54CFUJZ5zHn1nInktvCtr4YdrHzPpVCOdQpsIfX2hBpqZ8PdBj8ObiDYwrcwvgYnwE7aYot0yUspSeUDc21wwhf9OsI5aybtIqG2vUkUa2/7BfFK+RDSFnfLYp45qgE4W8ntuDPHBKQta5Gih+CpGJYs5ivLcLGD7aFpOsIccD1n0lOzZXTqTWDWAsmivkJi4709kUSGdnJkp2+sr7xqGtsoa5q/b2Pl1WPADOsy/cyGqj6UE8p1Y3CjBjfFP3SGX3u7DRI4PPHcvKSvhD0nuIX5AIG8Nb6BYOIac5X1ElUmRvVI1tz8pjI+/pvhghs4Ncmhrb03nr6h/Gi8k28IAUAHUBAIggZAaPCbxh+O9yyAHcEf4VCWVWmB4oi7cff+PT3+9KGJ0AACbC0uF6W++e339d0/+L72ju7oYPeOIfz9o319/PGv9PFHP9eXnz3QEYEr80yfPPi5Pv3k4xeDMPRZ0fHmef/99/X4rNLu/p6Obt02EeTDzx7oVx9+YPYgiaU76UT+IerLRgA0dPB7e/s2OHGBmBmPoFqrxVItqyVB8iw+Cx2/snIDd48IG/0nfWCEYrsyTnp3/8AWGahU8oLlOXZPhdr1lQFZVa+1vL4yBGG6ViOiICAXtiAAAGwYePMbwz2AqSxXL4AIY1zGAeNw2sNO7B0DMrJ624Ry6tIAeOWmtvYC6IwX4xDucSS+jCEAB1fOMsqIHreAENs9bDzPRh0CklisVpqMClMbYTicIPHDyzCONcoLvR3Pzfj2elWpRuKVFpqXtRZ1q1W50fSw0KBpdXc8UkreobZWkbuAqcPJQF/bGSh78w399FefKa+GevT8Us/kPJXuxiO9frQnInw8vVzo+brW9373Lf3hnVJ/8HqqPGp0onf0f/z1h/rVs1K7t5f6xp1vaaZOzx7MVUxb5aOZbkWpDpKFinyublTo4clSr379vt77D76r0zbXaF7qs//pr3TeJVq2C+X1QvEb76irj9Q++6V+8ukn+nJZi1D6r995XRPUzZte4/2pdLHWLz/9jRmuJ0VKmjdNk4Hlzrt3cGTSrxSj+XqhVw53hfoaGF8sVgaTh7de1W8eP1WFTRU2fROXkf6ykioV2leveblQNEzVqDWPs53hTEmfqraQCU4CuywbS56LJ91wOjMjbVgpHCUg9GEc4HpHk6lxcMQOQnqADQXwuFyXJv7HABrikSj/SC9DQktgA681OwICnsMkCCcIlw34Q9QOvEE4sYETkBIMh2OLKL5C5J6mmlekX2l1e4AkqDdpHBwtTAXwR0ZxI0qKoYBBwjTgVILH3bgY2xwmGjkxf1D/8Q4f5bfZ3/jIvQRgDXD98pH6rXA4MK+YkdmQWDkWnsATYoPEJOD0ETtzMjB4EFvEbgFn0leo/SGaKKOsHMdMYgf6hW+HxSEsOMwxknqzMX8hmLE5cW1wNiWEdbFtWw2FvUrg2r2EmvepF2WzgwMx1CYLO79HE5fTkroxy6kL+9rXjfLYuMYz7Pxm456NqW8D12gPe3gulLd9L/R3KDvYX4bsAbyLgwOwRF9QBmPOxj2uZ8Ot0DNoQUzC53Cp1UulXWNcaCdlgFfD+0U+sWvUhTZwnzLY3HliY+raYpfN/IFfjG/SuWDNVsfU5SZELd7Ura0bZXely/m1np+f6umzY6sz2oaL41OXg3OzNkKIhb5rCAY90DCfmD0tKrLLxLUX5jwriHhfmCSP+qDa2rn7qtWDsYWxWC6XpgrHEJ9nzn/z0PeJC1BLP5jNosfhOJnQDmcX5eYJZQVJNx6olGPle9MW4Jy5yHXGI4wt/f1iLL3xd1s7lS/97cbmBm7oQ8IbENuK/rNzc9d3WQc4z3zqJN7lezamXr3H+YoE775s6sVv6sPG/dxc3zgHP/ValksRRJgglYeHh7p1+Ja1bbGcm/E86y2x1niXKOLl4trKOzs5teeKPDf4YT5BJwxGzsYL+YjFYQK42MKEo+PQjdJACgXRIoqdjiZCX5kRXh2R4PWVnjS16UpRDdkgWMNcQkxCCbz5zjtaXJ+bdOTx4wc6Pn6uejVXs16oHxc6vTjXen7t7CGyVE1VqiYQVrTR0cGhvvbmW/rtdyamR89HO1rWpZ6TggHiCMmACOpIJ8JtwhnDbrpBXSzmNiGmpnJyQcgw0KGeRDZm/GjfzX5zTn8wKGlKQEe8B2LFGLpaAlrX2W1VGqGIqrDt4CQcJV2QrLDrtG6WNhFns4kNAKI/JigeD2wWKdu7KVMndiwg6He0YwCQGzQoYauR4wVBcAAMSJ2F2KRWLiYKwMb7AahpG4aBro0OyHjVnTskTt0DEG4DYugXqHTKW1Urk5KMMudCjDSCXDvHFh4BQqO14JtJX4m8cXgeJoNYZ4teg6rS4TTRm/eOdPr5I1PPvfHum/r88SN9flFqujfX4cFMsz5T3V6ah1Scx2a79vww0aTuNIxaHbRr/cGrh/r+3ULt5x/ZAvrPn3yqk8tSu/meXkky7S+HqlZnyrOhlpunmu3cNs/Gw9uH2sQXuv/OOzr50Uf65Itnyn/wYz1qC03rXv0VMLmvbDyzmBzn85XK+YXu52O9fnTfgj0Oiqn2hzu2qLcgrk66WK1sIcXLpE9QE+FBWqjYOCkpUhWiYyO5I90Q0p0MiQreR6Ox2ejgWZUOMuPsQG54XnabXPl4YgQPIRmyHG4/tjx2AYEBI6t6bQ4HZvSJs4ERKdhkNWZ5xKjzHIsnKUNCpGjmOPYM2C4YdPmFkmdBTCBwi/1i0mZHLJkUBQ7Pc3XMN94OsAJ8B9gLZQ4GqSq/4HINmN6gQu97leSMMhW0W6S5v10G9UCdZ7iFOF94B/kFlW/afYcredWktFzHwwl2gLJap3G2+0gbuB+kDlw0uYonHkK/hufsPHaBY6lDmCcc2egrNivT4wzEr2EeuXtUECTviAAnjXfEAe9Tx7AQBKEI1yiTnajH1g4iW1vyYbfgmy3bINU4c95sLKDB7Z/vM28x4ibuAuUHdRqLMDgiEMLOtMCa8aLefDeMY6gHT4R2u6dviC7Xzpt3Qvs5hjZSTsA9lB2+AX6ifWw8754LuMoRUFynDdgnhfc4shFeI1yDWAhjxPN82wgIT+hRDnv4Pu/B3HJkB6exYfcXxpvFPiLfZ9Kr2TS6mM/NnZ+Ai9i8VcdPVLadqcggnCysBsR62ZibfyDg8ZZro1bRoNAlnnl5oXx/T/tmyuL6gzqbLZmvu9W32WiYFhZjyQy4r9eqNxudnlxqOZ+LpNSOSHIwY+9sWCJdxPlq7dZxrkNQ0i724NQVezuim/Y6AgpCiTKoExt9FvqNPqZvuUc4AMoOG88wnuz2TsSa5K7ZM57pCmXgYU/fh3WL9zi3dvho3eE3R+6xhWOJAGeABIpoM66tMEwwaLQXQrGs1lovnfE7tArlIPk02+0gNSXgKs3A0QH1tc9wghqVurFZT8Bd0bAAXAHAOFrFAHpDVh7QSKXSdGpWa7VwVElqUhLoriwrNB0PFXW1/vIHf6qf/vSn+trrb5tEajgutDMdKplN9HA919Mvr81+CKkFqis6ALUgolfQEcH5Tp491zv7vdAs7oHwo0y7ZJqHiyMEQdURFtATKyAhRxAVw8xyntH5T548cZFU/aTETdgmce8ocbMF8IPrRKE3Ng0MagxhhbQI2xFEqAPiNiA8dXW+vDo1wGoqHwk7yc3IGwIJ9Rr9AldApwf3UyRFANv2BOFbRDI2IPP6WCYPOgfrG2wMEIUzp03FiKSJ1BNuklmbtsIfBIAiroUDMYcsILYc4DEJNoLLCQBp3wFZekNAExt7kTrEIh4bcDlIrVBVkJrmqnUu7iVu3SY+lYp0o91RbFGLz1etGevPhqm+fv9A49Vzc+f8zrtfN27g88cHqo4HGmHDnSS6vz/UNO11ua40aKXf3cw0Tja6/+5r+uDXv9TDT3+u/3uV6+T0icpkqC+W9zXbGeqV8VCvFZFGawxkCx2+daTobq4vfn2u08u17rz6O8on+9LXvqmj41anv6j16eeX2lRIEmvtNLHWHaEeMyNO0mys3em+dja9XruTaXx41xwXhoOh6mVpBNBm3eri6tIWauxpzKgVQjaLzC193TR6dnGmeNPqcDY2KQmu/xAMTFZSelxezY1oSjI8z3wsEIxpLbt7Zgl9Y6I4o/vFI60jRRAuxo36hkjDHjbhCJFBApveOQJ1Cu6zwJ5dD4uFIaXOQiAw9gG5BUoCWNrezOTb28o5dT2icGyVHHILahMrx7l9sfoZXEFUo2YHaZqdDMgWBIz7cF2rTrCHurE7xNM0IFPgf904lQZYgfLZicSNJConQXFQKRkivVn8mEfAs/lX+IozE+YAACAASURBVMbYnLjB7XY1iODDHAjt5pyNvgv9wftc58h1vkFd3bNO2oJqnfvco66oBINEx4haI+icpINzpH8ROTvZmfdp5iXJjihbV85GY5AXGmbO/AA1MH1DvSY7M/sNsQSRRF34LgsgRDHRtukD8IARhxiDZ6lSs0mUxQkKbeDd0L7Qfxy5xrc4bm/hnPaGPdznHnvoJ/esu8b3eJ4jaVLCt8L18C7nEHh8m99IEHkWvMXGNe7RXjaO3OdI+ZQTx05SwjkbR1eGIwDMfsXH3jKnInu/cQttWWpRLW0hPju9MOHAyfmFMcCL1dJU8YdL5L6RBdclnAQ8uwWIJT12XiiOJy5S/WBsya13b9/RkrUizzXa21UPo9y0NvasKmbpQR0tNlmq5aOH1g7WY7y86U/G3vAv0pq2sryPXGc9Gfk8azDtvFMULvyPNd4I90AwOm9H3uG5INkL6z59S5kct/cwbgEegKntfqXvw86zzFUvvPRj6IgvBw/uN8+xb4/bi/L9fGPMwnc4hvex5iNSOhsMBfMpR8I/nCjPxiZUoX/ZGF8IV9ZPS1MFYevjTIF3LKQOzio+6LBJLraIs9S4PSvKARKVpqJMNKgzOvPk6tIlrVsuDIiadenUMx2eJ7EZ4jKABIhC5Ii65WB/pkfPz/T48wd6486RVqtW09Fd9XWk6/PnqpZzi4myO53o9HQupDV0FihilA9MetKWa1Pd7ZG8NEm1Mx75rO0ubg3VhiOYjMkz54CITgRxYNCImzRl1heX5n0D0UMHIFFBpQZBY+1NQYqoH92g0X425heDhGSJ3xiHr+dkpK+MiwhAcLW8MAAGl6BawK7LysaALHESH+qFJxT9aTE0GHAWDa8KpZ4AKgsmYzLEyNMjYouBxAQijlPrgJ2JRT3ZUQ0F4PFDae0Kv3mGdqI/5znzJjEgdAjHvJQ8IgzIhnd5lncZO4y7LaKzt0uAO4FDReLXtqkKYjYMMhXo0BEAltd6cjy32EYnw1Q7fauz6koPLyJd9Y2aeatnH/5KHz090zjDEC9WE2c6XpaaFpHuZdL9/kq3bw31n349toV9Ncz1m6LQz44jfdLvq5u8o3l2oDduX2h351r9+kT95FzzeqDp3o42Wan33rur79z/jv7nf/mneno21/zZiT4/+d918rzS8rxVNIz12nCsKBpQfc3rXifrpc7KhYZ3c003nVZpr1UL4plo0W70+PTEvBqLLDcvmArkbIa6LkM9UiD6G25n0a00KAbYYZtzACqlHrH8Rhbssklai52UFrhwuzho2NmR7gfV7+JirjjDZsR5nmEbh0elmUeb88JAOYa7BH3NSCEDde8itjddbRwTwUbdAuMStjK3EcmWJaEROjM0R8qMR2jnCTabC8TjQr0GExO4RtRr2Pf5uWHXcZv2HKjBWQC8gGiQ0AwLI9xQe1vIgTi27ABw3wURiT23yquUQbkmQfXlch1YLFBZY1NE7J/KzW8z0t3+ZojVg40G0gNLDeTKZdZR/nY9WaD+tu3mmRvCieeoB3PT+s5LiDlHnbZ9fzDwbs5e1+/mnnuG50L5mDpgUwKByZyqGyeBxuYSfJFmTioAXsAkAqIIt3EYXa4xPtQpEFDUq4NA3UglCzE2XLYYeUmixytBZRpwx8v1s8b4f+GZ7XqH52lHuB+OPBd+M5bbz4RyuU+/OeLiZty5zh76h7Zx7mDVEUIm8fcLeYOHN+sW6S8SJ1XqsffzOA3mgjJC3fkmfUW9mDfY0yKFQIq7KhuTHhGDj1xspBu5vDi1elZeNUSfUh4ekKQxQWIEbka0PJxM1JFKxxODGYEaZ7etrOnerr23f3ig9uTMxhK199X1qdWFIMU427DOYDqCVJo27CWR1Q3JM7A6AL+YraJb85BaW32MwXK2wITdoU9oZ1g/XPsDwcmM9UTnVvJgnuGbQQplsOTDbQQJVOhHyrex9VKdMB/CkfvsrOkwJfQ7ZYNbeI8jNszgE54L3+YZng3PU1745vaR59iQGDFPeJ7ku8RVhCiaEH+RJOJ1pKb3KXY6Qn/0Fr+RchEIrEoXFgHTYgumi9MG+NvHjhoivaI+SDmZdBdXVwaMfNwQ7xYnwUDUqJ5wvWvIuQS3ajlV8BA2rzQnYnZGzmWzVnt5oe72yhZOUlx8+LN/Y+62z59+YUGyzk5PdHF+rKP9PS3nVxZ+nO/QsZSF/hVxGQPESvHF559bwtJ8ticNJ7q8OjebKOqeZanacqGm8R3iDdGgJJkoDAyBuSgfg3KAztwdratd+CQGC0radWCsonARShF/ci8zWgOjOVK7LI1itecthhJxkYgMWhjF75IDE2mYQfaAQJ42HxSMNlIXAB+Knvqginnx/dQBPIMf6pV6f2KCDsJWmzEpYkWCbyHOtgjsNwg4ABJN5Lep5EBaNkXwrsO7G+kUtXHSs/AOhnWoNqkjk80miY9NBXgyPtPR2DykkJqt5gvh3l6VpZbzpS420jDH4BVjxlQqeiNgi2al4WxP83qjLt/RVR3pw0+eqx8d6J+8N9WyHqjLuS9Fyyt9bVhrfzDXfnKpP310rXgw0gcff6p/czHT8NbbypONDi0pZq1l/KXefu++3n7lSN/63Zk++cuFynmrv/nRz/Td7ltqri5VXlzrrLhQOkn06PiRRumhdpMd3dmbKjp5LmV4Z2503Ud6tqzVPjvWnWyoi6pW9npuRpbEE7msO53joZYMVBCsdVkqHeba+HQHxDTBrivLBuoJjiqM2zNTKUOo0LexcrN9i9JGy4owkZF5bbrUI877kb7rmkSrq5VGuQuMaEHniIeJfMbiJQ0s6/aiJiG1lA+Iy5MKfyo4JMYO6Ua7Iofa0GyKTFVFhu+qMlsZPw0csQ4R5G1jjFnwCM8Wc8qE84Ib88RSUO1BILIgswFHIBY2c2IAMXKdc3NoQLXH4gbRwZx3iyPzlDkA3LGDAC3MichpmZmKDfurGttDIxrdgsr3gsTLfkMsEf+JGGte+oABKxvziZ1vhXOOnId7HP1Nd/T4ZPs+RAp9C67kOr/5Nn1HkmmuUSb4hN9m0A6yNMN25gZpp9yiYOWUlVOpWi/FNqYwq5MdEH6h0XBqkkjmIzuLgY2tV9sQSJhv4/1kqXQggs0g3sWHA77o29BO8IfhF6+eNHzkx4z6ho02be9cD2XwmzK4HzbOt7dQlo3lCxXLV42GecbqskXEhnLD+9SPvuTbgekDdti4jgE6R57jHXvO36Ms2h4W1IBnuQ7uxfX+5PSBufhDHNWNy2XIXOdZxngIcQzBicYlzRQ1jfJhZh6aEGjDOwfqcFYivs/ORAkqMi/1JCxANMWPuNP08NBGeLUsdfn8RNPxyBjmy9UTY6Y3xAEkbH3dWmwjpCKM3ZWPOI+Gg3EHBjBipr2EdSE1GL9DUFPWTNZD1hjGx1RWfk7xXOgTUovQb5Ff++gjymfjuTC29j3/Pu/Sx7wX+trmtof30L9h7CjL5aa7YVTMsQSEBadj37qBM8pn4/1QfpB6h/pwDOVzJGSPaVwsGKeLsWTS2GJsEqa2WbqQAIQzIZNC7VKeWEqwjYMDyuHb9IHBircl5jfhBEK90vAgleRieIlOAljoAChpIg/AyaBSQpfLcxhfwqXAPZaLhREoecYkQtK0FmoEPGxAMMQnma+Wmswm/txRv+S1ArkRq4IksnjzEBCNTi2QXvWtqrzQzt6eujw3LyGiypKFPIFDwI0fnWwgDuD0YycGJNgChAGUukEPQk7UCui0kDaBHKzzIW4CUvWcSeyAwgaPZMQYw5lRGclD8HnCqt74auUkGbSAdY26vjLPOfTi2GHBoTde3AuishQRniOgbKjj0OcMjtlovISYApIyRGCED1Q7i5dIAsHIvQAggImdMsPY4gLLbydl4PnAfTnkyLPhvYBseIprtLtaVxbcjHG0Z9PEIvvi1VURo4v4FCBvYlchMk8HblFNXKLOURcpLjtlXaEOfXmTq1CitCp16/a+ht2VknqoZY8R5a6eXxwrjcY6Gt7VpnquYhVJo4n6ZqB8967qYqirzYWmk0Tz9Zle24kUdwvVBBjKcp1FJ+ZuCyeocqj52bH2Jrvq60SbulfaxJYWhxhLxOgaTCeqdS3COvVVrC7OVPWxomJoiKEnpUkf6fJqqXMy0093TD22ur7WCE8uCE/PAWP3gyTR+ts8DDs168ZSBAF2xgVjUxfhhpyoLmtLn5IMhjYPGBtsnBrIW8TMpB1AMplhdO8WBIjaKCXytrPvaVaoSuHAIaYZ+0hrT+xXJTZV7j04JhA/6RPYmNuMt/McdfPf8kyw8Jp60c1zEZjQEj/jAcYY+0C2Ly2QAWZsVeDEL74s8BA/wAsbsDKA2CVmU1BxGcd5o94C9oBO6hcS4RJ9nzHFVixLnDqKsmpU32BtCBZXCYfs4RQhnLxUyXMMdm4EXqCNthC0ez0U5OYA11ggwtzgNwsLfcTvm8XFq+u8Sg4YYAcHsfGb58OiwnuUYc8BP4b88bodmE2GicVxA8dkwYisgal4+DbttVxaVa3YG+eCxYAdUJsFKCWQLosEYQFQq1EXw3QuZhDfZgvOLtRje2MM2MLx5fuchz4Jz4RjePblIzARrvEsfbBp3WIVyrJrvmyehQC2o+E1R1CD80I/QohCyAP3ZsPqF3zqjnoGGGEP7eUY+p0yIDRR+1m8bwhfx+o6iWESK42RRjlzAZIP90gpDOfC9PZap5HKDreU3jJHEPqDtqSRU3XlKcGQU2Oiibm2aUqN00jTWCrXlYYIIiwNVmPEWNR0ylCfDly+0AvmI8nYgTcCNpLMfID9YayqQdvj1HP0G8QStotBBcU11nI2+jDMeeAw7DB5rq8cLIZx4Hl+I5jg9/b7XOecjQjknIf3Qt8GWGAmo3ble65MVxZ1gzE0j3ArycFa+Faon2MkvwqLPB6+T99SFqpB6sCYQ4z1PU5siLRd3Sw4ugV5hYlxJjGsjUwYND0Yglt4ECR7lIdDAhJ3pIhOVqEUKQpbaOx2ZaHAIZrGpiqwNcEbVhMwjYSjTuRMwwDIFiJpk5gU5tGXX5g9BUH33vn6NyzL+WyPhSbWan5pMZWeff65qeLwLuH7VV1pNMwN6CBAislYg6LQF8/OdX/3UNECvW+v8+trx2EhxcAzhbgKiLOpB4Eya2ekBWLhOsjZUbmJ5ZNjQOF2XfsQWTsq2NpgYjg4R4KOuezmRp7YZGShgKN06Q9ajGWxDSk7LYzP7YwLYWAYPkSNSYpXmSOe4IRMumXIjmztPmKup24NwDxlS+A+gIC6ltVcm44l1AUIdAEIAA4WPODhhjgKwBqAk/EM6xrls/OM/fYLSfgO1wKQ8jvAxZ07d0w9iySNcarr0hwB8H4insu+D1zWX1yZ1Mwyp3k1IcQzRC3h8Z+dXugg3WiWE5Op0Vu7sfaHK33n23d1b+cVPXi60INmrc8//kQPT4cqp7naYqNftL+t9umZFjUxrxq9O13qe2+N9d7dgZbLWn/yI+k3P3yiybtvSd+e6JWdexrEhR7vlvrRD77U8viBrsqxuj5T1la6e7CjuIXwj3XVrnRnkqusNto93FV+iVBso4hAZ3is4GHY9OrWjZZn11qtK42HUwdHUaadNNfx5alxdyxI2A1gl9NsOIJIWh3u7iq2xJmNqZbJW7deObUw9Rwlneoo1bpBMrBR2VRaswBkiRqMwS3ekEP6ECsxbuJ5bkQdyARYRVZDtG5gmIkONwqiA0HCYDCPUX+BCIAJ5gaqa3T+Te0lIRBoEERbyAg4CIjJiCVmgBH5DumBnCyMwBbCtAK2FlrCGMAYUBdLzYIYnklnKVwqFYczW9CpExsSbFvIStK29FpAAGCrM5koh9mAWNnElsIIeIV4MHU7eMwjdhY/7A15H8n4i80TDdg/Bc7VJGB+XjA33Pxwb/C79sQSfctmfeqNQPk+eITnqAfn2I3xbEF4Dks86tkab2xK01FRYIRtEoKsN4N8GE+eR91mbUWSha2ST0HFt2kX9aXPnRTNJYzmnrXV7I08cWY5QHsNISg8wuc54CWyvJeUBFXhCHx376tEE9cCDAQ44Hz72vZvK++lf9SLd+09o1pdmbZgYvxfO4+2F89s4R4rKrzLd1+oVF3d6Xf6giPww5GdbzFOfJvvEAPp+vraVGz8DudIyeGzGEOeIzUXYwjut/ritTconPAg3qgn+nmaabK/p2FBHr1Up5dXlvkBBr/AY7SPzRkErQJEzvrpc6Ik6vjszCLZk4y1Wa+1bPCSLbWTzawcvst6TF3YaAcb0iwo3WJUmM0ebUKaRP3WSJf5A+780CFZCu9anyLf8oS6C4gZDLbdfCN0gM1N3+88G8aG99n5JtfZ+c0ettqHDaA+bKHfXrzrcwvyDvcom80C6npYerlM3g1b+M27YXzp9/B7iFCmKF7gMa5TvRY769hJCRlPJL2UZTnrDA/2sjRrJjxxNrmEfjFcwlqNcTrEd+bWYeArBZHSYWGj4nyQCgUEFoFwGAS4Q8Sj7Cz6PmVKvVpp7EMTbFLJ4iZtOpdsNYk1me2Y98/tu/f0wx/9uWbjkb7/R/+O/vxf/2tapU8+/9Six7KoID5nUKD80NeT8PHN997X7aO7WqzWlmMHTwTUWbjTq61FrlHL5M4gQGR7JCaNrIPIjkV7iFjOYAHILDhsGGoHGyCIKvCgm2hOIsPzuI+iBkGiNMhTTaZjl6MHY8quUzlfmigXQKXeqAiI4UTUWUTqdXXjuRZEqRBLNniIWAvnBUPfY3jGBp/DORtqHJbEADhhYlimex+vgnuM2w0w3hBRBE2kRFPCgVAQExtwm0zeDHFZKA2AIdIwKIcCN84Fu6TUdPzo+UHXfAvXTKQa03yqOWEWGmIjdhaoE3WCRWzGg6qtdRl12psUenB6pXg31b37tzVKak2HIw1Hkf7kf/xA//77vb589FTN3QPd2r2jYXZLD8tOl8q1TAiyONXBHqLoVn/47qH+8J1dXT/9jUV7V7mr6+O1uslYJ3/2RD/+4Bfq80zt4lVdXC10+yjXdLivPt3XcvVMs91dXZwtVMWNPvryUx2vF+qia73/1j8wyVTWDBQNR+YmnhFSv+40aDd6Ze9Qs71Y7ZiQAjLJ28XlhdqkFa6ocLjoxow4saMj3OFeIJSBjxFuz/1GV8RJSRKL+5WuFyIJ9hJYnrjAe3inwTSkIMmisCjYwwzJrVv8sfYry9KkD3s7ezZeIH+TIoAAms5C/+MsscJlIo6sr3AhJsIwKjnGGyKKcQ6wxRG4MyaBo3mQgCyddMTdC4iROEkIcSDht9Q1W4jTYNl75xRpwYpvkhEIIFTR2OOwSKDGCxLMUBdgmX2EMTSmARvyWC4t1xXcO4QpRt9OrOSIBBBcaAPfpr5BXWiTKSB0fwKcv7wzj4I6g3t4BnJkLrPR75yH+gHvbEgpItLFeNsYAt+BH+g7ygx4lXaCj3jPPNlmu9rZnVn7KYcwL9zHBo6ysM+E4AnfDCpGC1hr928Wd94POIDf9AUxeqxP3bBZKhVYZk4pE5n5yxvP2zv+mXCf59nZuE/9+N728y8/a7jXlxdiydEvbK5/3G/Ksr735W+Xw3U2nFHAz6xGlGttxUzBSwy4B54CpsjHRpkkrUXdxu7edXBBmaxxROOmHMqjHOpEe8L4XLTSYDrSbDTRbG/XGUdHia4xSbi8VtG7TPcbCE+Y54XLdzophsa47I5zY16I7r1cLrRaY0JSaT1IhHNSVQ7VZeBrbG0G6hJn84c0i3rcyjdW94S1Oh2YATmSelT/aFqIGQiRhU0fbQIX0S7abvjCE8S0DdtT2spvaBKeob84By65Z33qx53vs9aG8eV5K3eLeApSYsqwMfLq9YAHEYJwj/5lB++4cjzO8ARf6Hfa8JXdMxphjJCYUVeOlFcvCJtin7Z/SMzBXzxv4UU2lbrWPYsQY0i8R7xzSV7czo2hon6kSsFgno7hnN3W2sJJDO37iIFpGB0SKkwH8ZvKMKHhQhGpUyeMSolVl6xbTSAjMAoeRBbDhYijpDEInRMPAL5GZ0+fqaxqfe8f/pE+qP9G81L65jf+QGcXIIOVfv3wV9ZQKOllWVpnEDtjMJooygr90ff/qX75qw/14U//QklcK24XFpdHyjQcTdVjXIntDWqKprXA1eNBbmI3Gl+bx5ILXEk018vSRQlPBokGxY7q5dJcnFVWVneWC4iU8XRkRBLxlZAq4RGGPYpJHErCA0AIdSoK773jZdtwv6aLtkCLjgjEsBMgaPtWDTGMsNQXiYt7bToX1oGosm7cmbBuTOiYIGbGpRbONHDRELFIcPLUxdFyAOWlQCZ9cgOfJS5EBGVFiJM3qBTcpLKJgD0TaiSPwCA+WRwAFmChqVbGkQEn7AEuANoxSYjLXNlhqpPFI5kFzbrRMBsruzXRebTUd59X+vZv7ej+AW7tmR5+eKHJbF9HR0v9s//oHf1fg7f1F1dP9DjOVTzC3utretAudTiTvref6v17G/0/fL1Zs2zJdd/3r11Vu+Y60x363r49Ag10g4IJCiIVZNByWGE75Ae/yA9+8zfxl/GDI2wr/GIGRStEBUlIlEBSIAGhQYA9d9/5nqnmqj2V4/fPzHOqW6D2iTq7ag85rFy5cuUaT7KWLvqP9Mc//UzvjfdavbzUjz9c2rbu2XKhN49H0mijv/rwWvOrjrrVRK1poavJWu92f6jl8mP1J5cqlOvFTJptZvbYnGz7+qL9robZTn8z72s1v1Z7W+rhu/c1bK3V3V5p3X8oDDbzHSrmrp7N51Y7Lu3q39UUr8E90bwR9eQqu7kur2eaLUoNhyO9P+05evp0MNak27e9192jkV7Nr7VaXqt38prKbKlJZ8iAatNM1B501CBO7/Y0agevDbzFLG42sWtp0O+pB1PdDol26yxKellOhj2dLxdOo1IsrjSYTEPqln1LZ/ceeNG/unyldrPXDluJ3tCR7VmEkW6ipmAhJWdcQVofJCad3F6cbCDw4IF24PVWY9HOgQSyCmpniD99MVO2wph2bY9JbGyIr0YoDhwG8uFI2/mlEw6PcZJocBoJQemqTttBSpk3ZVF4ERiSNgaii7FsPVPWJyL8wgbk4CoRsTmQanojSNoZ8v1FexQk8JTHvEmLQB/JEf2tCkuimZeo0bD/QirRzTte8FjksN+aTpHMVbqezwyXqgxzrp33hUkC15mL4+HERtynd479HAvwaDw1fcMjjkUNoj8eD814Mv9gjJAlb3HwYD8DEx7zkNFuiC/zl7bbCLWD2QI9NqsY+xSYGQMCiVgvLFC0iTnNHOb5pDpOsZEo8ybwJeVFJ5jOcOj1gEUOLutWxRjs1HAaYdHlSAsNdbGGUBfSMtrO+1aR7DN1O0HdvZiTgD2ohLqobpXZK9IS9v4otHVZOfE1KAWDn2OOQT8w+t/s9LS6DIvfbK7zV680v7pWsdk6YCPjTps43L+4GNqjlfAKa5IZBdwmjVGrm6s9bNTtjzQ9PRNSv+z6qc0uKKPYbrwpWa1mtt8Ma2bbZhfcJ+hrFymGpP6+1HAyVLFd6Xxx5TkHPLAxHAwmN4t+VeN8sTaMTo/xqgs2rWU5N8xebRhbNvKo90N8QDYQ11GTAh6wboyGQ+OU25mCqkILKtZpBCC3XAXMEmPCOOXDkNoGYQi/iW3Geg/UGlzq56XTg5HkFw1X1smdOSOrc03ZWLZQ+UqbTWlbQ8xSSBKV9zHiKbTX1Lm+W6QOq9f2+oaeMMbO1RnDsiQBjedq9ARkzvR6Af/C9xAjie9sEAuYoU2p7XahBeGPYDJb1LPXoN1X1iNrxkhs1nZbcmbWavA6bcHLoETdK6u3FoDUzUbrXaN2L7fqGxpIO8dNpmpXOraTZcyJg/SoxH8gNw0HIYhzARfOdyQR5LDBvoJdGAeFcgBsDhAz/YYgTI57GjcD/d0nP9fxGVz6iT5/8pE+/uRDEWqAxTmJIflO7BAIMV4Kr1690i9/9Qt9+cXnevL0K7Vblbbrtd2Q06Rk984ehTajEnF+tw6ibJimTMUuICMTx5M+MgZ850M5bnPsEM+h80/3h0M8DXgXqdnGSADBRXuB7RWTgPuUw/mbB+WAnMCJoJX8xjOEOrkOnDm++W6CI3DnuSQZ4nt6lgWU3zzDBw6a8lKZlMt36gQhiZhKuamtXGcn3BsGAu5nmZhMbKJDdzqaX8/8Pswz9VIfzBLlca3sNGJRHu1IsVGoZgdw1NFZt9H9fUvH5UZv9c70uz94V7/xj7+vf/cH/1aL67ZeXfT0o3+91fL6serra62udtKwrV6rpd99Z6TffiS9N5mr+/giGGXXHe3LSh9frBzM7Cebnrbqqmo/1r1Hv635qqN1vVJ32tO0m4nijqa/oXZ/pQdHd3R+vTTj8+T5Uw0nLXX7J8rae4vXq8WFiJUwGvS0q0OC6XH/WL28r8fbUnXRUr2t1JugMhmp8lgHCRqMPsbUHieR8QwD7FyjPpGx21pjOA7DN7tSvxtUxtjzoLrpZgGOEADgidcI5ZBwFjjjLovE0ttBcByC74WV1TRgGgx1GheHg2gxvqijg8SSOQVJZaxh1pv9OtQRJTezK/LjERCy8gKN4TgSHHaOHLj/G8eid4vxNhJX8I8gcfYkMA0I3mIwTLzNeyyYzFGkXCzYxkPPudIGqcAIog+tIBwJhyWtMd9VO9pYpG2kcRtGL6Z3ABeph/4hYQZngVGa1xBW7vMbmLv8KDED1m1hD8ViEnb53IfRY1OBjduQ8WWOwmwhYVptLU0a9Pp+BqNrjiEqmeFA9wd9jSbBi4337r/+OgW634RdoQ3QN1RqtLXYbTyWhnakHx5PaKltaoIExpV841+iEd+4bHz45r3w+1aixjtc+88pVrgODeR+oCsR2Q7oO/dCmYSTCTZl/DasIvwZE65BT9KHviUcADcN2FguPFooWAAAIABJREFUUnyeBx84eD+f9G2LBo7i0bSenev68krX5xdaLVCvhcCDPIthNos9B7jWxrAYR6WousULCi82GFECnoZN38TqUbxMiYc2JF4a3rE1sXu2OplM3XboIKq8ZBNDO0mUTcR+6k79om8JDqxhq8W14cN16gMPjetxPeq0g7bDjcYbmzAa9AN8Zl7EwJ2MA/UAx4TvvENZh/e4xnM8w4ek8rSNI53TPc6WNkbVO5I5IoPTRmfXYO5Pp2pgqhCklLU6g5HGWTd4eGOntZwZT6vABqiDngGmuEdnCqlmfa38PLTK2QgwP2h2kAXb7IUgmmFu4qSFOQGw4uAe8OQDY84mBmN9zlwrIrOOJB5tDXOqEzc53MfmE3jwCeUYEJYyQRuG/f6NBBc4Ir3DwxSbz6KN6n/mdnDvxuibgtIBUBNA+Q7TwZLOC3BJTrMA4WEHwq46Tg4T5qg7ZlCZOJT7k7/5S4sbf/qLn+k3/6sf6vhsqlcXL7TvVFrt5gYMgNjFgI4gQBTWuIw/+oM/UCtrtF2tNBp1/HzPhqQYdzeOQg2nSJ0E9KJOIggzVrQ/IQ9IwJGQhuup7bxjR5aIOCARB9fzXvTSMFPC7iwQ3zDILE7RGPrgHd5LR5IuMZAsfB6UmOaFSYQo/790pHYGTwDadWsECQJiNIkkjyP1EcYIYzrqTMwo29jQ99udRlgCwsLGs7SNcaNOYogwFrSR374WA6tRD/AGcSd3T6Xrtu4NRrbdyaYDPXh0pre7bd3ZrvTP/tf7Or+80k9/9BP19lP9zU8/1X7fE+vEbFbqfFuobB+rPWppc3RP7azUvUlf74w36m4/k0ZTNeVGn5+39MVFofqTma6utnrRnDqP2oOTt5S1S724/Fj9cU+T0etqt3qqi6Wu1y/12VWp/+5/+o6OZp9p39zVX//iud4avKvVttEXL36m/tHvqFFpaeY462ux2mh2OdMKF9+q0Hmr0KOTuxr0B46Zslkt5CjZu7mmXYhsx6rqAYGkWFCLEHh1Mgyww9nB8YLWW9unwIggaZweHWvo1B5th8sA1rvksYJnXZyHwrDeuMjYg1eEFYj45YTNQarLnK3NEMGIB1x3WADmBIwBzhFtbPNuFzrGkEXE6nCn5wkSTJwuYKAsgY4qC3b/6Uj4ACEEX2grHyLUg+NhfxoYvHY7v/FkYoqAT+AaOFRVO6dbsTE8avPoJcvWkw1C1s1EDj3qQLLEO94JEwPCeR9zrVeLm/pT+5h/6TOKKjPafGt8igML7uUd2wUBAz5I2EznsKPCPnLHgjl2zkmC4xGzzLnzmhCclHe604HrZ6OHuhdiPz05DpsJaJLtvhLdSXFfoJ3YEpGaPBxhbobnGD3MHjzika7w1CFdSX39L13nXio3fQdPfC2qZAKm3JaW4MYZmHE/fefMu4xDYgBY4LmWnvE7UcUFLNOGnHrZYHHm2XQgDQQfTH8ctiLQSNYE1GgvLp5pvdlosQ0Bk6FnBfZtu9Ib0HEZpYVmdEnyi09asPVyP1sddQd99SYjDY4mqjuZtiR967QtOdnOSzWou1nfooNOtd15w86169VtYEXWPONuZDPRBFhinwecpl8lTggHG242Q/Sb95hvCYb0H7zG9ol2JlhxjWdhyDlv4oYlvQf80odrCZ6pTsqlPK4zTnw40vueQ3Eu8RyOVcazJhihUz/PkKSW+qf3Tu08sKkWWsPQEtttMLQUb13UKojjxwaG1C6o3hBfxHFsGpgn5iI2dx2n0IL2I4kOy15L0+MgdaV94Ap0EHjRDpiiVQw4CT4AP/oF7sHs0D4kjmxU7t6968TEDtGStZ39Y7aYx81iYDapA9pGGisO6kNFh9kE9eGc1hQwcWgMwkYRI3zq6WCETwEAhzMA55yOBHSuQSr5nZ5D9IhLu20cDt6jMzzHQbl0vshyjYYjvXp5pbrBCJtUBtTTUUM04sgNAwSQBqAQfRgGDGRbzq80nvQd34n9NvES6BwiSkLg4QUHncYbhp09hIbf7BLYkRMYk3bTLtqU+pmupfbSar67DxEpAVRZBnEzixRMVWbEoIdIdBq3MSEr56CKuCUKlHd4UEeA0C0Sp/u0iSO1ie+0IbwTykzPcGbXTg4gXqNvJvx4T5GBkRYiekX9QNs9LpQBo8iko9y9wxPQRmDPJ8GFa3zSuBg5o96YsniWY77YadzuqWrnZhYG5A/cFspQ/y0XUnNXnV6pVf1cr5bnmtw51fxaarYtLa6lzemxstVKk/ZKr4qF7t071aA91GDwQLvVpfL2XZXNWqvWiapJS/POQM/qF6pOjiwNOu7sdP3qlxp3C50cv6VOK1ex3ujh3SO9+PJXWrZOlE+O1N1PtN10tWtaqrKO1sXKMTmq7VY5Oybw2Iv/Xtu60Vy5WvmJLmdf6OykZckqu6MtBvhB42RYWkBITCSkFPa4KEUqFCSzJIPLuoiJSaJLImakTh11Rl17Nxm/1qXjmTF+7VCY8xQi0dzvEV0H+7kgaWIxwOMp2A0F/iQQJJbXr+MJLv7YynSsMtiDFxULWMANDIoZ63q1sqqDCMWe6EiHPIfIqomNw8o4gLqL/ZHruFn0EiYnXA647jyPYB3EkhazA8cujyqiFxHl+DoeQME6jkJA2DAHO3imBjzz2ETcREoLPN32iIOJ1tBGrvM8B/DloC6+YxfG4Z3uwaLG/YTvvM9BmQH3aVNgloLkLnj3dHsDv4MXLHMe6QT9a0jYygbODGcT1Em0yR8kb+zqvYLd0E/qp1YuI+i2quBgkaM9qV08mw6upevp2uGz6drhM7zvMuK7CVY8e1tyehM11G3qCxwK/D6bNmsdGsMVWsDik9oDrHmO6wRcxaaTA3oFuAAx93kO/ADWwB8YeBzAtSj9H/cGXpxtqF5UqnelbfQw0CVAaz/vu24WuIogoajuGFvmaDtTHSOdY3tr0ocnL8mq8eZuMg3RaODFVW48/2kzrvoDmB+CGxPpG+bczjsh0j59QfJqiX5d2RaRPKS0GThYpY05Q1k6gwGJqoMYkbhnNRpg972Xd8z4ue94cxEcGKcTcABJP2E0TKeR9gcY8Sywoy4+bICYuHjopnuH401b07h47NL4x+uspdxHCs28wNOyKHGKKjXtjTSe3NF8sVBZZ6ob6BGJvYnlhhSr1AYYYb5BEGTwn5Iacty1xD4+74Z1BftObJztiWZ6QJ+QuMfArFFjwbqPdAlpF/0DR3gGhokDiTVjBGzd/0YaTo+UERePRPAt8iYCq+gtF1XYmNkQ7cfZC+xNjIQ30hHocqQTjBRCIsKlAE8Mx7FHRlJlapIA5tZEINIQGgWAEZlzBqk9SeAyo5slBXJQBh3iufQezBKd+8Hv/FMT7j/5kx/p5fMr/f7vPbQh61/9+D9aHEvHOSBOaUD5fnZ2ptPTUz394qXVCy3UTex2vVhFJiQijlUCkehBbPBIYwLxvW/1RJKuxAkZRfjUl5CJKK0c7ushUWLm+Tq7l8h4kH7FQIBLDWlXPNEig8HzHsy4WwA+3OcaMMNriHr5zaTm+687aEuCsSlBbB/XGA8I+G4bJq77gguuU8NQfyBSTGQOVAy8w6RI76MaSKkFGAfawbiZkCGpc4TmsOOAeaWOLcbGkTh6Vz0iV9Ve63Kl0+6JXp+cqbMu7OlVNNK8e0ebVqZZq6c/+tHPtZn3iYavd944UtN/pdHxfb3/xol++MPv65nmnpgv/vxjPW2/o3b72/rR46V6rZ5+senq5a6nSdNWb1/orM/ONNM7k7Um1bGOB2e6WO312sNcHS30xjtv6PnlTpebz/VvfvSRXjxfqdtrqT2ea539TOsV6t8PTHynzkVYa0MMJrV0vVvrs4tzrZq2xpqpvE9Oob5VqagFiIGFagXbgFJEow76e1RvOBVMjweWnLALwmAduBILCaaJyTwdjbXbFioJDEF+LIh/lMuAeqgTwEdS+NwqTXArhpiGOEuUieqLicyCBAZ5cdo3IRI4DDVhIUqCUpKMt2UCTDwjpFwsT1sTIUIFMJ9ggGM8IcsVKjGvCALLAWGuUuwWlpBIeAngyRGYtzBXmEqE/aCNZVwYSVZNTBOuJfzhPafmwIaobNSq4waOzVhMPArxNG5CW6INToWdBLtCJGcH0gxs8ZhTED1wmGcwgqW+HVKJGNKDdCPEagGfiYSN/aPdZU1sw3zk2nDUtfqXZ5HQYcl5dHKmMTnajo9N2Mcnp66T+jy/4uaETSUh0lCvGD5IFuM0v5HWwYHS1zivk8SeFSiM760Egd/p8FyPvw+vH95P39N9n38NRwS8OCgzhR7hO+NLfwhb8OsOaAjPsbBBr+k/tIPyUpnAHykMB/d5jvfC9UBLaReqLqTVF5fXliqgOmbMuNYifh7enPsmhFugMEd/D8zFZS8E/MTTBE8yJAwE2mXzaCaCBPOWrgYzEuYW7UYyVsw3qptCq/VSNcGTy8JntiXkzEQ90+kGo34CVBge0F7WvU5g6o5HJzfSENZA+gettGmJJRohinaiudRNn4EB5dFH2sf3BEfO3AfvsbXl4J30LvBNMOS99KEOPul53uFeGo/0flrzuW8DaNYm4nWxZtaEpyA23EhHZ3e1PF/p/PxC8/XCDH7ZGahoMHBnYwhMgANMBbUGbtg2jHscrZDIRSY76wgnGs8TRzHHcBt1WJBQ0kbUYJvZ3OsOOMGH63yACTzBycmJ75+cnRnfuoOxc8ZxH+kvc9VlYW+9x3u+EnZ6eXegutO2oxf0EptEYIVxPRuBoB7Gzrj2ppbeAK8sqgY95AmACdDpNxUyIJydcJVB8S45qOFgROCamGCI2gyq2DG/A2dWhvDyr54902Kx0vJ6rrpo9NEvfqm7d8+0uMKLIRBQBi7VCUBRdzHQHKvlTBmZ2aN9AjsSROtMaIjNxgECA2FhEXNf8GqJ0bJpK/2i/MN2JoQD0NyD86cdfoay49HFVdTtq40AQdjLrAt66xQplDpy6meymrjjgh2AzvupPvpFbBx+Hx6pbq7xnTLS4frjeNDENCksVyOSLzYZLFA37rBIw8KOA4SmTiYxCyrjkrSAjrLrnW/oN7BgnA0vUldEhg8mCcLodkR9PQgGUTBebOYaVFt9686JXptM9OTyKy2QbGVd/X9/8WNdzYmOja/hiY4HD9Uf7fRbP7yno7O+ivp72jz5lYZ5pg9ee1ftk0f6fz9u6c+elipnO/2HaqOTZq1L8nBnPX3/jdeUTSrVGEnvS/2D73yg7/7GI+0ev9D/8f/8O/VH39bRAOnVlbIWhsAP9OVXC83mJOls6d69N3U0LVWtGw3bU728ONd1Wenpi+eaXb3UnbvHysdjTc+O1O9MtP3qhbKGrPWZ6mKv+WxpKed6hey2pbXqkPKmi1RCtmuYjHqaDPGsyQ0D4GZ8hqCB292eSkILmEFFErQ3k0QuIxs1R2kF48x4NzDYzDkYYgeMDcwDeGujXS5GXAv5tghbwCIVd1r9THlnoC7R3pEGVhjzb7yhINowzA3YGPYGLBdIcbgAgxfwMHmLgRv0B2YF5htXbH6zMz5Y0o26xhc88aIRtXfZjk4fGHOYoSR1CHUDh0ALwM2iqp2QFNgxe8ntiL0YEiboBPDD+xU8hbnHaY5n+VA3uE6dfDdux7AdwOZGxB/zZgJLFmnK5Xn6CQMwOD61FxvvA5TBeKQJEsuorsa2xvZezHnnPw3tZ4Fl/GweFTdQwboKgUCM1QXdidOcfluUAU21uQNLGNvdwMClNiWawJlrf9/1Q/qR3uFZ+sk9JPKHB/eMbPFiojG2C43XeM8f6oZexh0/t9kcQCc4UweJT9kwE6vI9ZlR2vs+z0BPGLeXrx77PcaDsB2MY6JdjB+SHegIizIZGhiTPCP8TEiNsxx01WcTylhhC9gL9lRsRKn3GiYGTUTVCFUbgSGRVpFbbDmfWytBu734M7fKynOYxRyp8fV2bXzCqLrf730NboSsmM+ujDNIkXr55KavwCQw6HASbHsiY0qsNTbQ3GfzdHzkMQRmPrLAuLDpZ/EmPEYa5/BAoP/guMfCG7fwnfEAnxg71GOUGYLEBjseymHdSR/jAvOkruzIQHw4JNHYAB0dn2oyPdXFi62qTal2KzCgxDCCmSQECnlFyenaVIVW1VZ1tWNnZekY8Yuob75cq9dFRdbTcNS7iQPHZKHLxFkD/nwY+/RhPfZh85Ce7t+/7w99Bn6sPeDC6OyO06DwPps6siiQtSAEj4ZuhrhphBNoYFWa0syf8ZT4cuBJTOrs9mx3qrJQN+13uajO2RRwIRlX0Th+pyMhebrOPT5cx4gRtRq7p5xgNZEb8wDGhZ6KGJh//2f/0jvh8fTUyPiv/uhf2HZgsbx2vMhOjOfUJflolNDstqVevHihZ8+eWcyH+o92Vk2p9XqH3Z0yBpf2kEoFJDDRDtyorfzZ2cKYdAOyJAIAkvChbbwPgUztT2eQLR0tsYMOkUkhziwL3A6+CSDlrQ0J5TGYCQ4AGUnBDdxioQm2huUBQeQ5jvQ+53SN63wP3Qzttw4lxXcxMUuSp7A75B086zyB4u4jlHkLA8xdsHlhArqOaODPTgzYjAYh9Qb94jeICmECWUnoerW+1nT2Qt/v7PWdvNa2vtaTbKV9d6I8y1WvztSrW/rOd6Z68/W+Ou2djTXrZqJ691Df/+CB/uzpJ/qTvznXvNro8+0L/fzLFzpTpe8fTfXPp/c0rK70rBnp01Wmd8+6+nJb6t9//istykLnL/t6962+tt2Fenfu6Ho3sc3Uzz7/az1fSuP8H6k/fqamPdNm1dZu9UAbdkjVKxX6XL2T+yqzvvab0mERRsdjjQa5sm2jjbo6e+/bGnYzbWYzS0tgQHGJnzdLnV8tVbY7Ojs5th6dzPRsCHFuwvKv51hybbXyTOWmsgEmyWixOyNgHB4zlggytniJgbPGh5aDkvI94akHJwZBhLQGXIBhiLtKJBXOtRVwFXUr77KxQcK02yy0LgkgWVtSDJFDqoPnEd6jjtOEsTcGsZyBUUteEIwbODpEaVGM32GVLlQPA1UzMrxAG0nfwnVUbUikbXiJdCzIy2g7ZfIp8G4LnbP3GswhjBAQTETfc9Z9DraU2DrxLtcPpTGHc4UiaS94ygEs+FAfklXmBDSloD5E+d1cJ2d3LFGjHOwowPPjO2f2kIXmcT15wEKjNtutPf4ol7ZQH1K90GfHXFDjSN5h8YJRw4wBxp1nmFPtXmCjGFNLP+h6hBPt5meYs4H+pn65U/Ff6jfPffNI97jO99ROJJOpvel6eoYzhgPcJ16Uf8eyEwxhcFjcXp6f+4yDDv2B7gO3733ve7YrWa+DDRoMUnLv513Ggef32vm768iChJC5YJzDzgTjbAyfd1szEL3JOCS37nR1NJlKy0XApWjbSWR7UpNYzYaUhtAxCKVQ66zWvm6VS8ZCiQqqIGiL1xNwAHoXmGviZI00RMCEl3jUSpDVABjAcCZYco93OHOPD7QSOGw3wcbuEMbcS2NFPDjgYCGEqwrrCZJ/bHW3u4BXjBflA5d0pgzWvQSrMB8YaGhBDMPAmhXHnXZRF2c/yzgDK8cGrJX38rAR6I80mhzb+/0Km819pQ4xqrK9Vru1GpLX43VWbzUSRvU7Zbul6mobjO6hSRZ8tNUfn6rbxVwGfMMrt1BV1LaRYg4t1tdhEx+1L/QFpxdgBEzZ3LE5v//gtbDeXF1Z0vjawweGg/BGRVqIRsxqSQQFASZsHimHMi1Jq4IWBbzd7gIjnMbLdLCsg6YMT/coqUOrlMb5xoaJl+DmPXBp4n9DvJcADOGgAXj62NvnQFpCOVQEkfJk9A6rjHnmrgi7ZI5ut9krx7bCrrq9mwGlDgY3IRPt6Tv6N/pPPHdwySerO4xIS5vNTmULyQpi+JAaAvIDWeY337dRJJ4mfSqb39TFh4N2pw9cdDp2K0hZKNPecdQDZYuSKwaHMikHIgDBoBwGm7ayE7/pUyyX36kubDr4nfpOvQl2nBlcDmDOJ02cNKnLMnDRqb0Q49CeMHGTG3Cw20A1EeLD8LzVczEXFYgFDlAf40icDyY8qWJgkigzTXTGhX76+e5Or5cL/fbdY51pq59dv1Sx36jX6qtTtTXIrnQ2mep+fkfvng11/9FevUmmn334VB99eqn76480e/xcq/INLcsT/e2Xz9R7a6jv3F/rv39zb8Pq0a6nT+fS+S+eqXqx1+bZS61frjU8vafB3VoffvJMn3z0Qs+vJtq3n2nYfa7VulFn9A/V1Dt1WRy7x5rcva/1tXR1eant4lLFdqv7P7inAnzuj9AtWxytbalhA+Ow17feeKQ9aXZ2JMTtekdKpvHR5ERZXonQcaiOT6dj9bJa417bkqVWs9V2FyLI9gZDrTD6Rg1EDKftVtPeQP1WR6tqZYIc7PpuxeneFaRB5Yz6zQxTiLYNzgQGKXh6wqiEMb4l7lZZddg4dHBWUQ9NAvmci2CLRbGMsYpMwuaAwLe2i8A2Iqi0UclRF2oS58LzTvh2foAX6eNlloWIEBiRwcACxDwUOegw3m5l3gE2bdyBt96d9qIYhnLSYXwntEAd8N/4F+0iYdi8gSIO2mbl79xPYQVg4rjPte12c0M0aR/9g6nhPp/OOKhswHEMthH7g9fML+6vvdMHMIQIwY4rqNawVYLOMFdw7ODs+YkXXGRAIcK4wMP1WHLL8LJDj8xKUJ8HyULYpIX+JzjYluUbm6YEH+r4+470Pve/+Rz95z6egZwZp3QN+8ab52O9jBFqI+J3EdMIxicxO7yHJx/9pv/AkO/s3j/99FN9/vnnurgIYRZ4Nr2XaB/XOt1A+7gGfeGDetRjg9PKeKTjkxONyp2N8GFkQdQ1id/r0gFMcQSAQdoRTmAX04KkCM4A3/kFpQHeop2W1XW2lSH1TC/AgHhX+1ZXg/7Qkg8nuO5mqsrgjeWURDhDwOQBQzspBJuaxISkPgBX4AgeARf6wj2e46CPXAe2hAXh+dR3YAINRuoDLDsdUirdLvyUQ9npQ3lpHFO9XKN86oeR4KBcrtEG3k3v1HUhVNT8driZ/kC9/tB1vsQTsaxVd6XepO9Ev0W7URcnLNIAKVPx7CUWe9ps59qTnB3VYj7UsE8GjJ7aPZjIUpezuZbzS/cNvMagCQkc9rb0CRilD79pL5+HD19z26BD/E7ecayt4BPzdL3amF7xnXf5EF+uabYhl+c+MEKENEG4kmBAfZQJPDiAAW3jTORvyqlaYR114l7El96E2miYB5jssQByOYg4LORAD9y4pQ5w0VHsRgN37KT7eTCOI7ijU0M02jUgS6PJvu/MwBXpRqw5qIIB7bZAyWKPhRSVmAUL0Wq9r/TuW+9ayjSfXxsokKes09OgF3a6IAMtyxvE9ZHRosXQHMcnaRxDhjYCIAYSQPCdswPuQQTV8iQAmaxOiyq1MMkAXEAwFjTvmWOsFADMtUknMHwMHlInbDoYBMdrAoaIcFgkCToYLe+bWCZxbvJscDNotMkT58DGid0617ZFWDhQFuO2SSyXxZpcbm3virwjB9GqIOUiPlOBbhlD2EbOqzNbzryzxbYCBpoErQR1BAZrGL0oNuaMiJmd3mh6amR0jqNWpuV8oUvUXXmwOfvh0amyrXTRvaNPFztdtoa6d2evh3mtR929Hr3/SL///e/o/NlX+vF/+pm6g+9o8Gqj3nKk6yeN/uCLrqavvaMnzy5Vtq41HDa6ux/rh607enPxROr9uZrRm/rps2v9Mn9XX23fU6870Pv3vtKo0+isdaTzi0xfvBxI/VrD7puW9syX1zrrz5Wvt/rrnz9xEMh29kQnd+6o+9Zbevr5RoNhW5vLmfLuSm+1Gh29NtSo29bFixd67eRYk1GuXsGoZypIwlusdUTCxh25DnvKj+/oTrt0HKBhj+SwmYbdtnIMBqvcORDzwcBR3e/DdKIaIoca8YP2lTa4csYs9TATqNDAI3ARRobYIYyzVU/MS1AI/LZqjY0LYYiWxo+837PtEt5cewdr7aoqC7WrIGXdVYU22w3WmSHiNnN9OtHV1UJH47H2u4XVBhh9DvOhlmVHu2qv9WZtQ+0NyXoJe4AUqyYeDolfa23d7tzE1ETHYQ5qbxbMfFvg1Hauvqw/CPZCObAsPM9P7zxQm+hD3jSkxLM9rSFMqJMrAjOSpDWk3Jnba6nW3VOoUq3jTu7YO/QbL0moFnMdRmm+XOjB9NRG7xTXy4canE40Gk/UG4RIzYN7R34+bfJwosiQaKDOicwWtAY6EiTMluuqJiEz0hc2TDiCuPMhWGCiMczbVi/EQeMaB5kHMLJC7RY2N4EucQ8GyiEVorrfBHsTolAjcYBuAScrwyJvCS122+ImDNpDe9MiDT5Rtzdv0Od+2L0zNq1OpgVRDepK/RxGCjqJ2jbXaoPkoaOf/OSv9OzJE+Xs1DNpTPyvrKMxXqBEa28Fo26k+WEjWRp2s1fPHSsJuz17IMY2tLtsLLdmTLCPLeqepnfOjGNUgLu/7QO7XXuxFbuWlrO5adNxp6P1i3Mt5pf27CwwCF7vtTtY8GA8DSds5pD2srkZoUadeLFmTIARMANOGMbZS7NFSozMmygCu/Kcxyw+t11vLfFEVYd63h4QJHNHGuE0UCHljBdfnD4ik7NHghXLMsPNmup5DNZDK8JAWkJbIHDoaJBPfGb8HRQ/rl1eV6JQgvH1uhDTjvh93PZhNJC4xHHvkmzWktWwBmIkn3AEnN1VS22LjdodJHcTnZy+Yees3a6lGVE7O7W6lDvbOeRLXew0vjeWNrVmX30hFDxIQordQt0MQQhx5xqV20Yl9Owy5OyjraTzAS7g4nK1cqLcVt62+hZ6R7sYO/rNwTt4NgLT0fHUYYaI3/b666+rwqOWYNNFof6gZzs03q2KEN0bK+59r9EoH2u9XNg5DNOA9W6l1frKnvcZoQ1bAAAgAElEQVS7Yk4kG4/ldr4zHhyN+6avMKrgyHa71HH07uyYSYi5r9zCg38eeP+OM5MJ/Y1dDQ1kIrEIQARswxhFoxbCQOiQsHhnnKQ4PBoj6Ia9qBETYHFQZiB4QYLBbw7qTs8A0NQWnuUZ7nEtXecan/Q7nV1Y/Ec56b10nXazRMLrsKPnvbD7D21D9U/7YcxYAEFM2pAGOZUHUjBRr2dzNra+D0MKLthoEEVA7GtqJ5Pd9cWwA4wPbqvkxbH3RNwV8gz10A6u890GdwTfjwyv30XNk4XAlkx+nvPHHn63MAsqkFvYUydtAmEQn/MuRBU/gXS9iW39anOlyaTR4+5S7brRUaurfLvTKKvVtGGKX6rZnGm7KbVv97Rt79XJ91o2lZb7tiodqd88Vr7/Uln7GudJrfWGCJTmPmVvqlVM1a4XOhqQW22jSnO1pnunxdlXD1VuCJnZ0Wz9hfrHwSW12z4RSutn85fqHp06INl2tlFdtdTfZ0J9NogSIdSqGHjW5CXqj0VKHlRD610tjUPqgAoDQgbPDA6zDLfmnccW+olxIwuKx8YenGHC+zfKKdA4LnbsYnz9GztFcBD4Jlzie7qW8NPcd/zBfYgKZ8rjfPjh3r4M88JJW6tGOwy9USM7C3eIgQROkK4Ee4cmGpBTDnW5/GQXhOOtvXLCjtXv/Zo+0JaAf0GaQ0lB7hS8q+DgmQO2f2MDY7U8O9KoPsOLCYkUJgOdtr0hzazQRhcWd6BE7EWd3CEpLd6ILXv4mMG0+U/HofM8V+lv3nG/IbRNC0utIGXxWET6Q5+APx/mdYJ/gEcAPM+nD3M2Pcc1nuN3KvPwfEgn4hB+7ZTeT2T29neY42lsU5vSy39f2+hLagvPMCYcqR30sc9OvNqLJN9298aGyvZwMdQKqo4kLaGMfCDmflO1xJwYH09MI2poDaF32Ow5ijzj1qidD6xWhBEsa/Az0546oVV4rO7JF1iZCcHDiZ0944gtTLnCiLrvEBDQOex5wJm8FTYRxAxqkZcxrg/Ai8/hb/rKQd9T/9N9wy1Msa/NmzT/XBb5Tqn7YG75etxAp7IQDqQjtQP426gYjzy8a/fkGw1t8UbIGmWIAXgY5n4aY9rAdxjYVB7lJ7ykbBg+Bx2O6wHPcT09x9xdrq7MoNAODtY2G3dbPtpS3htquYa+48iSqz/sqcDofrO19K+ssAEjrxoajmCzROgAAlGySO7WbNiQ6GTC64+NpPDIdbqmvTdUe8bAgaWj/TFMImV1ulYD4j2/3twy9r1edBBAlYZfzF7arGHKoBs9f5BQ2bOvigIeE9gwmFxPHpGsw7u86761CAgdDdWBhDchbLHsUc/OLqgxWUMbh4wg9VDwcobsoXGIAP46knmAjOYMYhg4Q/sAMT2wqN/Ie2YmKdgMgdjs0tBXklyvP8IFsaUajtBtCjYUzjLNLiu/zWVDvenAQh5mJCFvQoSEFPwOz9+K09K1Q4JAWzgOy0510If0jvtDUXbrDGJcQADnzj2PB6JdkNaLCZQHhiWUzzPpoEzazjVEv/w2E+KmhnYDV0bIYtn4YmKYmFV+x6JfUtGU3r2lfmHUxgSkStxjOUwQyvCeE1Z2A9FnJ0nfGQ/awq7WC4gJaOlrSCkQoxO4cTwaEYvWhMllApJmr+ViqUUZbEDwQEQ6CWJO7/2OyuKVrjTT2yct/ea9E/3mW8d6972+1s0z/fkfXurl+JWuFueabUr9+D/O1Ky3Wm5mKnsD6fle4/f7+mf//H9Rp9rrYnWtTvt1/fKP/0YXrbF+/slOdbfWJzPpelCpmV+ot5npvdcn6raPtC9f6cnntYath+pPt7q42mg4Hjgi83r7oe589wM9/fi5NtvKeZuGgxMRMfrR6ZHemB6rybqqiVBNZvIBgQqHms2IHEsuxbU2M/L+sfsgIGXbaVGIycEOG6aDRJmolEhq2/Hkw0aABSgwTDsYWhAJ3I6SQxYV1MscjDOH8S8ySwmXOKcZwTxgHCjHuBxFxxjWmqE1Ux7uUSYxpIKPHUakIQcbBHRjpjkQXuqlXDPTqJq7PVXFxhG+zQm6ZWHuHLYJtVp6FxxJfeBammdc5zt2WjglkMiSPzxdUSLzG9dw4E50XuK4ECGYw/sDe3yGceEd3KsJwjciMrZhyYKxUz46UjawIZ62RanldutFajgcq9MfaHp8bMkBageCjo7HUw1GY28GkCgQs43ygANtNiwjjPkNzNLBc6479pP7qN3c5m8sVDwHXA7foQ6PaSyH32YOEtwOFu9UZoI7ZfE8R1Kz+0fEncN2cT3VyznVy3XjRmQegD07dWx42ix2WUj/wmaBfnEGt++dnjguW7830NHJqYqy1nxOio8yMES7ytkcCMJJGAqY7lbWVT6caMeCBrPR6QnVdMqZh6SLA4kSB7AEt2FOSPPhaN11rU3ZBBpJuiCTTCSkKHoDravqEGiRcTr8JFqJJIaNH7/TeFDfLbywJYtmCrb9seWdJX2BCYzedTDQzJG42fF8Ppg/LLLp8IKbNqd1zPJQsUDTRjxRAzNOuzzD4xprk48bGgDNvlVNUTbP+53I/AIzJMD0izAEnNEnGi+Zl0gfB0OroMFr4rQFpwq0mrA0lbabSkfTM40mp/YW++yzj0QwVrQ2RblVVsJ0dy0UQZeDinw9W2uzuJJq7ICCQxZaoc2m8LrX6Y10NDqxJHux2TqTwGhypHwI99OyIAH44zk8nAb1H7jEBwYnrFNhXWMes5aWFZog8sZN/OnmI+P1crvynGLsE55z5jfwWKyWWixXtsfCKWqzLVVFxh01K+EIDDvy9FpODIMaYsoBR+TY+yrwAB2QCM6YxZQjIdHtwIfdRvp9+AwT2ROYATL3j0Y/7GKcKw3jRoy9bDVHRPQwoBbrwzxRH0HD4+DTQer3wNa1F3B+40XDkZCdM/Vyj+/uVNxFpPbTNspzG6MKzm2HAWFShgL9nfd5j2dtuwQxM+IFT+Ow6ECkbhlHGJs0OLt9sMWgSAYa0SLlwQghnRlPpu4T/cJ4HYRn0qQJvZuHSLX+fcN0hfIphw87N+ffQkJFfBomCIOJdC+3fN/Epih3RlIjD4QQJIrSL3us1EHd43Q3BKWI3i3UgTRs0As6YMYPuHON3aQzzlvSFkTZk9GRF587r93XbrZUr9zqvTdOda+z1eWLr3R5VuiN1n3tW7U2+47+7uNaz86HOi/HKlsrdYoLDQdTfevN31X3ux/pXrtQ/dOlrnevdPLfnuj0N9/UX/3kM/3qk7b+r/O1xoNK8/1Ya9z8q0on2ivflhbLd453euPRm2rVJ8pOr9U83jlM/ny20Qffu6Pv/tf/VF+s/0y7J5cadEZOabOdLXTc6+hOX1pjAIwaa4g6Jyya7Hix2WE3eIkRfFFr1A84BzoSz4cI0Ow+BnVp70hikLBxguDDbDDpgDDMErTUswOmBgbCG4PADAF7DvDPY31gowCOYZAN7qVnbjgoXwkhPSA01OPYWlEywiLluUPsmmCc5HpZCL0D864XFVjwkiE/XqdF8EZUbntvcNh5sbFJUsvQ1lvcN8Me20v705H6wpkAkSVSCqTJiMzNRDTGKaQJQQkXd86tgNv0G0kC0Erzwp5TBI90yAGiIAdV1AoGrJ2JiOBd9XU0Guv4+FSnZ2eea/3p1M1ymUijkxcrawt4HnfwPET/+CS6wjn0OfSM3xypf/zOY1iFtEilMpjvEPrBKHoRhiJuyucnbQq4EughYxvgGDZyLMrBTIL7oV1feyfSLcpK7U7tTW20NSe4ZZueWL7TkwRTAoKq4qXpdCNF8GxebbaeQ8wB2oAaykxSsdGmurZt3mxB/K69zq/mqpuQ7YDN5pbYCTDIOQmG+zo9CSpPxrEd1fiJyaSt51eXtj8qCGFCTD0kOsbXMC+EHeguxDSCYSIy82g0tjSDPq5igEUYIxZbaF+gsYGBggZTN3UBO8YpwQa4MXe453UgSnkO2wfNZmdqHv2QWeLygZ1vwpVQdty4siG3Ci14ldrGDjgAf/CViP4HTDIMGW30X5zzwWwmrJ2UnRgLcIs6g3AiSJbNT9JQbIOisxF9tEdiWduRAXtLpEDgp/vftHVygt1erSdPn+v85TOJNCpEcGxV6mngGFVsZvb7zEb0mxpD/SBZyvMQZoE+kR6K4K6nZ/f0wT/4gRml+fLK9WCDhJc2BypQ2s64LGHKDozluZZ4AY9JTeJhWcXc7g50claFWExEZC+wmQqmIUTl510O3gMHoIfQkTHpq9jgE6OrKrS9e8cSb1KU2ZnAqZNqJ+zl3TjNTX8Wi9mNXa8Zdoh6mmThHHdRcSB9LSJSnNZuFIPHx/GLzK2G3zzPdRoPINYs4ka0kI/OtkgwHwTOQ+JUhed5lvcYSD40PADglogBZJ7h+HqbAyHgXqqfM89zpOuH31NZSR0FMec5845RVOogVyxEXHdJt/94jut4ijEpKQ+DRBslRrE31xnIClUIkp7onWPVlosK/Ul958xBbbQ/9AHmBeLatj6bxZogbERJRrbnycEi2NqH+E7Z3t6BoaUE/goGh7ifl3j2bDbWWYOUHAmp+M2HfHne4TswGwPX1ghPhCPyCAZCQBh6Fh4I6dvjV7pbbvX7r9/V+Yu1/uLJua6ajv72aanRfqef/Lyto/7H2mdX6hy9p179QO1qoEHnWu3uz/RPHtzX5NF9/fG/+lDtUsp+VemzLz/UR5eZ/s3zc51h30CiZXW1K1Y6HY/07eOpXhvu7KnxbD1RZ3ultx519I//59f11qdrffl0qD/9w5d68lWtz//4X+vieqXxdKJpVmu0r3UyPdLZaK9Je6FOk5sHIco2CTW3RaMV0aOZbN3cfcQ7BLfYLjHvq50ZNVTRjMVRf+gosG2LqcMYwKjAZMCoVHiXeSUMI5ukPkiYGF9fjbjHb3AQPAD/jY9+4vafcflggYx7nRu8TzjP+zBt2JbAGGDESmoDK8fwRiLOlu3qQqAMPHGLuqXCkp2A77SHOUibOSPZDOUT6I/AcUG9w3M3uHswP8P8TfMv9IH2J6YPfEOSt29DPIfq58HxAFVZY4++QtPxSMUGaVlbxa7Qjj60GvVYGPsjjU/veKF09vgcR4u+Carn4b6leR3oj1XI9N4MbWAEaDd5ojhSW+kH39P8SPDk2fThmfTdtkCR7vAs73Kf99O7h89zjXc9tgewoA3pWkQLPwdD53IOmKNUbjrzbio39YU6oaPr1crwoV3JrolnuMemDrs87C23y5UWs6U92ZbrhbZEO4cRqtjxD8MGotVWZ7fXHk9RnBZQ4eS1bWYc7oWIjC0kNiExsqMjH+z8Wbip03GVkjNOFgJDssCjYsOtn0UObzWiMHdHQQNhOO/ZlIZktknSMjENC9L0BAdgAUPBB01Fgn+CURrr9Dyw4B6bDo9BNNw3HiBhYOydPzGOnTcnYb1inqVPGnsoOHVyYEDtena74KFKZPR2x3ZgxhF0TvGg7sDvQGfDhhb1WSqfdgIHmKY0npvt2m2GynAkesB3mLFiVzqBPMzk66+/oXfeeccbe9akABdUmpkeP3tqxpmomnm/q6LcOA/jyXCgy4trbZdBUmYLunqnTgZzhCSbcoJq3wzzbqvr2cwxkZptqfHRyGMArUHCiPqR9iOFh0mvrY7sKI/JrdPccF+QXu2DyQ2wwoic+/QdPALdsh5OAmzqycMX1882OTGJd0hg09yxmSat45vAtQQophzwc7uOgak96W5V8bdjKRuaY2zeYQDQN3IYKfxS5OwjIiIRcuOZ3JGwe1TjBIcl8S0WdO43EJxMWd5hNbZngyUkNBBWIBprZR1UQzwfiEyqg3ZwgMA0Ov3mzLVEVAJyhbAI6bk0IdIZRGMQDUjKjYTdNg70CxyDfsc6zQRFxAtB5PaqsLlxi7DvjLCBgzd+hkCOIDF1Uh+qrdQ2riF1AkGANXYYqFW2ZUi4S7tIOsmR+hWqSsxSiMViho3GsZvOg/qnIEmibahCAK5+t6eM5O02Eg/BNFHNVW120SHuDINeVsQ5yZT3ggjT3grRcLCuW+pP+k4tQu4kmCtiEiWxNolWCyRneMg1tRCv/zfvnWo6n2nz7EpPHj/XpjNUu3+m55+90jFZvx92dDqYKtdQ/emxjo9yjYhAfXyqi3qlv/zklX5n2NMDmOX2mX7880I/unyi9bKn7755V783QPXS1oV6+sVVqaO80qPXB/qt919T1ik1fPuf6F/+7/+n5rMXOv9kqh/924+l0VvSoKOLxVwX519pfOdtHU8HmjQbTeyFU2l2tVDWWmjfnxqO2FKwwyVa/Okx3j7ovYlGn6todvZ+67BrI/gAXh05EW87GvWDZBQGyFIUi+7jKJrQQmwDcWUnDwYxbojb+YU6JB3gC2WDC3z3on2wUAeEDbiCW7rxK+adw6uGd4sieDkWSJZIfTkYu37vTGP8Mp5DTef6WkhrOlY1svlxOlInpw2SJXCAcmCswW/UBriaY0/C97TYMAc5Eh5znWvo/lF94fpr7yJLdIgxA7cV1WApB2IWdtDYPNBGGM+r5dZty63OGWkcvdf6PQKADpUfn7gdCW7A1XAgAB9uxNicBaWoGdfQ5wBxkgGHsfjmdijQH57l4Bk+6Xd4O1xng8E9YEO9fAfWPJs+iT6lMoARh8uL6s0At9u6eDY9z7PpncO6+U6dHDybfqdrtIOYURxhoQ0Rk3Hvh5HA++1q8cpS6WJdCUDTj11TOM4RRv1NM9DweOqNQe7Fn2C39DloE64vv3RZ0AW3ocF5gUSbbOZaunz5wjastIk2OLYQ6uVo1OsAiN2uE3m3hhjthlQp0/Ek0E5sZSwJIh5eUEsBz2QqkWBLu4EnZ3DP9DaOC7Djut+LzBH3OQimCJPHhhLVDHMMHIKrtwE8EjPGIkpGWTvYAHkeO71GoO3h+YC31AcsOJNiBK1D3kfzEGIsIfWzlEWEvQgMFbJo1knawk6E9/kAp/Q9lQk9ZqNO8FSHKUm4GddqvAZhKOkvNk7gAfBHksQ7hBMh/hEOCKR2Ym4/vHvfOS+HbMgbmJ5a7733jkbDI/2n7c+1nK+scnGsQSTBRNAmlHeds6e2xAw33C3ZBMqNVXdls1N1tdHF+aXXkOrePavhAtz7lsxvt5UZ7th0t5X7aVy7/SCN2hZhveMetA5KjKMHalNgDy06pI9hOmRarrfGC9IgxelsCR4wIUDnPgsR+1ljwZHakcHZpAThCfPnuDvUcHIqG30TwZbC06CEyoO0BSDbjdIjGSYnSOD9Z5yg1oGDIADaRn+BQBJfwtG2Iy2Cmwx1BK4UxMPjp9/cJn6lbADFOSF/pAcH7QNkt0faNQGAdPA+B/UF76PE8twSGMoPzwVCk5CRAGbYmFgVgbqS3cYBPWUnxGyxpxkTpgrE0RxwdBcFbqizQNrlcm0k4D6pWasa8TI2XqEt7ISp2+2JhBG1TiIAmzUqOyxBAnL0mp45Y5ggeCgHkGNydQNzZY8dFl1j4F69flAJUF5RBqJGqIBEPKqy1ngYkh3W5c6cO+SM9tA2RL6MEwjKtW1kDjGcHQyHev6sp3X7SPNio2cYcQ+xWetosy/VzvY60US//Y9O9K03O3r8tNanv1zqqqz02//DP9Tw/Y7+8H/7UH/604+0WBUaaaDr650mzVQbxu5OX9tP/1JZd6ym+0B1M9JXLxbqlhf64LvfU7u1U1l8qGw4V7N8oB//aa3PPn2kcoqbaUfvvXNfoxeZsuFATbHQvpqr6SGp6muQtZQPp9oJjzWkcqgecEdHxNs3QSC1yWuTvtatnUMFZBWACMaqqBewfYLtMUG1xBFCBwGGCw+i6oBdwe4EGHIwncD/bx6MUcLdhJ8UxXdwhMP2K8y3yPCwCDGW4ZmwGw2MFobNvBEkJqRxIMJtsHljrjYhiOZup4x4YZtKdclGgMCaJIreWoWGKpd5DEGqm7UNQplr4AFls3Olbtrg9qVNVVzMt1F1XBYsCLUJK0EIyacHU8r8bTU795s+8qH9o3yg3h4pX8fzcXxypsHkOHh5AZO61LDf034QXYPNzDLpUQECLwyEaVNgKGgb14LtGIteYIYMq9jWNOfCs2EOpvFIbXMn4zzlO7Cg/xzMez684/meZdrsgl0G19IinsrktxnzG5hh6xhgAE5BxHmG5x1gL9I16vK1+Pub9XKfvrALv7oMiUqJaweu8EmbOp7ZZ0gLcoeV6LVJhk5gyFydAcxuqX3+SNPT09A/ouBfX2vfLIL0ZjZXJ9u4HiiEvcfaxNuqtF2hJSjVxosYKQQSgkz2Iu4NBm4ffSCnInSyH5N7L9ercK+LQwgbCPpKENzAhBAHC0ci1hpHsl+H5McJHoxTmi+c2bByDWkTOOo+R9MPrpOqizPj5eC/Ef48R5nBEJ54ZcF0w1qROOd55mYRjpLJMP5hDHl/NJno3r3XvB7YnMKmWtiMhQj2907ODFvTbRh4FPmJYVLtWFDgAHXxoR+0l3kJ84M3KAfXEA5w4FCRGKbdemvXqoSjLaQyDd7ZXcdbW+82tg8cdFp6++FDjYmWvy/1+Mlnev/t97Qh/+Mvu95k2zTAYYTCWoO3X78VcrG1GtZtGBfysGHbRgy2lr715tuWEsMs4qmIup/+oFIn5MvRdOJ+ATf6kFSUiaattitfpz8IF4DB4Zxzm+J8AASGg6HAP8yCOkwGS/VIp8ZBYOwgLGk7sCY0DIYZjQBwAueCB2uj1fmFcYP2mItgUBPtDpUFzvgQAV21F4GvE3meh/BCfjpw1CCiXedZMNCv4hmFaRWqASKEBrsNikLIzs7VQIreagANxKXRAJXJTfwDjq8DwpduCNNN+yLgEvHmnd0mSGBSfzgHpE5iU9wW4mLEbph2Qk4j8Fl0vN9g8YnXWKzCtW8YjcedBe1nYKmrKAL3y0KMqHmzJbhjGDjaSRvT8xBIty32g34huswceTSI2HmeCUHZTC6fUxll2EXlMTbU4T3E5LSJOkE+ykF60MtHvka95MWiLSALB88AGe65rRGpsfFh4WWsiMtx2W/0XIW2076aJb7uuQatB9qSXLW1U97sNai7GjQt9Tu1ZqRz6R1ps+9r0R+o2zoT5HE8vqP51U91XlxoMvm2dCFtT/vaZxNdFmPtxg91efVK/dlS7f5DleUL1UXuWFv3j8701au1OtkdrfVKg/GxZvOWxuyGvBvJ7EJalSvV2JINjmw0TKRa2/A5pQzxh0q12CXH4Gd7grEVa7UIINcQsQJGpCXSeKBDF4Ht7DkJngS4GYZR0oHUJoLTOzQbq8ZlHPimMbqBdyTY3EsH3ykz7HxDHdzjGjtME3tLS8JCyW/KRULDAszYZXD48QAelMl1nkNSRifKsAo5FEULVRYLNoS6AW8CzhkXWPyM37f4m9rLmWfSYdiz8HhXvnf0ZBY/1EAw/Wb48Dhk8b4BVHob6oZHFNJoPCSxG2NHaM2o1XS0jYOF1N66TZD6OnK/5wmz2aabIHQYIU/uwOSgiEkH8KT9hkmcm7QrHamP6Tdnnk0H/U6/OXtcWLDiRpDyE13guxcO5woLG9Q05If18AzjlOAf6gw1Um5qL3V7bGK7WVRYXBlX6uJDOcz9ND68383ZyOFOT3wpYIGBPXLU8L3KeipJAoajhxfLIHG363ix1b5FsMIqqKVjHjd71ELLQQMv9MF+E0qOKrvf6WhVFo5flbWwLSEtDkxVkNCYKcFex2FqcNd3FA7TIph37G3Ap0H7No1TGoMEE34fwvHwO89wcDbeJcDHd8CdxJi0iXNnOojxupcAS5uYV6xfeTvE+2KupfGHMQfelI+Uk+8enxZQraQY44dygw0xFQNvFqC4AaP0mJ4qvc/YhTKDCpG5Y6aUcY22eeF16EVl4/jduvDG12mcHIoneBrSxnIHE9k4KS4Ct7qoHMoEz9R2JeWttublVoRZADfaQlWHig9GLrONckd9EWogePqFNSl4BAIdvHJXIq1Zu4UBCTSN1COE3wlrUFncqhjBT2c78DzC7hmcjSppvwu8YB5DEGWet0PIAR1NYwvs+M5Gg+luj7rooIWmax+4InvNoSK1tyF2WuAF9aMl4xmyMDgY7V6t4VF/jyqHAcGzwYMc3d1dHgXHOBQgViLENMbPGqmDNxCN53ri/owgNmC7DcwIknKdZ/nwfbm6uPkOaaMME7a462JCQTT4gLDuBI2LyA3R5R0+URBmQLF4HSIXOwF+gziUEfoMcCq3GS6T+4hPt9tA5HgmGVm7XXGRSkSPPoCgvAvyDgYj7XaFdxPj0dSTEakO5e524QzjZDui3dq7a2xMaA/9I+9bgjNGkLzHTp6JAlw5syNnMvObZ3sjjFrtpGtPLlxuQc5Oq+tozYt97bbxDrsSRLmGVcx5hGgWexTqoh9Ew+XAGJS6OGD0EN9jg2Bj83Zb9+/cdTyMtcX4Cw3aG+WzV3q709b9fksffO+RNvVMD/NGL15m+uAHb6nTz/Wnf/y5+//o0al281O9XM00OmYSLtWv+nrzXl9F80QzQgJcH+nDq2vNm776Z2+pt6/UfvF3+q2zvX7/O69p0q31eDXV4/ML1f2pni52erUspd6RdpWEXcugX6ldLNTdhZ3rfI1dzETffv2e8mJpl3b62O30VRZ7bepGxP7doGIh4my5Urndhd2RJz5MPbrvtXevxB5BKsn4Mj6IwyEYwI8xAq580sH3hEtcw/cmqSm4BzPKmUkKTuCOa1yNW1nu8eEa5aw2S7tx97t9LYx7Y13NV5Z+bctCvcnU82uDfdZqHe0UGm22K6sgiu7I+I6kmc2PU31EGypE37Pt2iJ7jCaJxYQdMPmail0VolbDaGFTEd/BkJs5AY6zuy/2BIsLqmIIE2LwLR4pVtsTIy3kU0Sa2cezLe+KxLbURx/PXn9401fD64Apof9mSqI6jPumE5Fp43t/PFRTVHpc80sAACAASURBVLbjIiUGsENdhDkADBrBDj2PD5gPfnN4/mPI6nhLmfGfLXCaryH21dZ1Mq+gG7SJfjNXeK47GNwsvsyvRHtS2xEDMjehO0h+6A/1cvCdZM9pzDnzvvvgJ6Q9CRujYS+qNuplPFC/83u1Clne3ZdId1mI+E05nT60UOr3hrZ3ZM70+2Ov30i/Ot2JLi4utCZS/HppQ2AWMSIlQ4ZxdqAv0CLwmIMQD4wn9OPq/IXbDEzpP9f48N3rSUzM6xfjP8qjfXyqXRjjNCbUw4dnaD+BXxM8EmzSb8418YCiFDBIQDAtCQwM41psg6dwggfPQidTG1JGCeofDgem7Zgz0Aae3XeCMTHzPvQpSPcxfeD+qHtkmosEjfWLDTiLMe9D2yesRWbYwtginafdYVNj9wzH4LOtqVWRUV3VYrMBwyPbCyH5o8zRdGLYs+gDD61g0BzLxmeusU6igeCMdyrjAA4muPIMOAxMZou5fvSnf6bV1bUzF+AVnrX3WhVrv9drH6nZk4IKgQmmKdg31vq93/s9M7b3vvVbYSzj2k3fOTy2bMSi5zDw5qDvfPjNh/UlXI+8A4FH432Ywn2TIoKHddx9jhJWnvOGy7hEllBgF7wdwQHaQKwx3oFWAAcOxo3v3GdsuA/T7kjffonGJcNuc2N+zwQxAZHKeZaDM4XwsTTmYOfka1FFwLskv3PDIzBCfSB96DjPcxhBI5BulxfCcQRdMwgLEhlYB4BlcUoHMHf9cXfPs7SBdwEUdaS2MFmwsyrKlV9P/eR9kId2srnsEfsnvhfKCbtyngOoy/kyEtzovdaQ4X1j4gf9ePj6ax6A7TbUDSFBXbfeLF1vMjoDQbGfgdBRd6g/BAB03yOB4zp9gOjwnYUViZezuGNbhTRlT0DBnZo6U5V3PYEQ31JHmggghRfkhMhR/A+xcLlkoC4K5+95+vSp4WpPh3bbzAP1c7y9/ky7qq3XHzzSvTt39WBcaH7+uaMCD88e6oPfuKvL+af66198qqrT0qsdxuu5ns3X2i0wykM3vdLppKM7g6GmeaV3vvcDjd7/of7vf/FjrZ690my3V5Fd6/7xRA8evK7j40zzuqtXs6tgP1F2tFFLmyaXRkO1ewNtrq50+epCz774XO+/eV9v3TvyoqROZTibyXQkacyJ05i2lCFlMaEuvOM6Ii8rEw9xczTmNI7FxWdPtu420oSwczceEyMlxtJi7BL+AC++Hx7Mu193pOcYi/SddvDhNx/uTUdjVewwC2neaywJ2w9yjZqO+vmxyvXOQWUhjuAr+2L2fiYkB9IHbAmDR1zc4Uacx/AWmwc2IHxIUIp4HTWJJWpInirsHgJxgTh7l8bOziE0Q2TlbgZ8gqQL+yfH8mm3dPduiOQ7xGZlNFQ37wvbOOO3MEIPUtRfByNgAQz4pCPBit/pftpoYWsBAUSNXQchuOcu48mR4MqZdznMgEVpEdeYb56P0fCXd2F2aAPfOUNLmGc8z448P5Dq8C4efcw/mBsYT55PdaUyUjmoIVJbaBfMO4wZH8p49uS5v6cNDe1N/aEMXLepk2ssonzHMN70BnVoN9DIXj5QCwlIHaR+q2XYOM0WX7l8S52dKJVcXXgGh9QSk+OQfJb2sxgCC9RQlE+deco16B7GucQCZY9qGKIgQTvsN/0lTQn2K6d3Q/Rw7tP/QzrtfkUbUO79uqPYBEEAQwxDg1cx7xEk1gtkk5nmPn782HS7Nx7p4VtvWd1FX0huDq3w2LPmBV7aEhyP8yColFiHwBjqYV4Ae8fQK/ZqCJi43bjtlOPFGPyram1a5CiNmygz40j4uBn6m+NHioq5hRobURsMFveQciNE2FtCdHo09nwz3mEew7qL04c3B8THCmpqVIxeJ63SJ9J2aHO3tQ/BiiMcLQtDbU66lOig5ejjzhZACBViaQUPW2xzHTfNaWaAlmyK4ramsA+RUSrI/RrXMNZkDuPmAV1LY8l1PMr5zXTk96H2A0hjIZPKAK6MbfoNrDGvCb8JvMr8xBuOKOVRO4NjAzQatWdsF7bKeO/bUSSa2ZCL0AxTmmAUHuTVX6fgDAwNQ1wILENn+M1OxzKhGyKRkMEtjP8ScBJQuEwZXOfcuUkNQuHcBVniV18IyErZqKz8fiSGlJkkTEYqnod5sLEixqzBBiDVbSQ+IMDo1ekDbpYAOrQV4gLgmbSuyH0PZQTgG1aWhrV0fHwSJkAUsSOC5T7MBkSflAKJeDDBIGzUxThyn8jZHDBSGOEBE54jhhVHqCsgC23gPu8z+XlutSPRKsZ3qMkQEXuF94QCocnunJ7F0BNCm5gdys+I1xRF9RDwfBTKRWoCQeYDIpL8kCjmvE8OQXavtO1//O6prufsnibq1Gu9/8Z9Lc+kv/3iUo+fbPQX9cf64uVC181OzWCo1uTM4v7L3SUsjiZ5qe+//46mg5bq2UIvHz/Wz39xoTdGD/V0uVLWO1IPW7esrXFbOsJuZd/oxbzWthjouN5pOj7S9abUVxczXZe1OgOMkok7stb0+ETD0UQ7xM27Uv3BWJPxxDssxttjEYx9IlFs2aDZwcyMK6TiCXjHbohdKh6V4AfEkQB+jEkIzhpyhDE3uOadnUcx4Hway3SOt25OsRnG+jQLaeM3D9cX51Bp9SZMfq0mx816o3Wnpc16o2bQ1d18ZOadXFrgJBIsbzzAfaRhSyQDbMlI4My8DDYQqKqYGyU5vLz76mqYD8gYahUZjAdOBSf37nrhZ5NA+RAo2lxArJCAAQY12pTBSxTp1Pj0RJPTUw3GE+dug+h5HLB7tFqw5ejNEH2uJ7xP/QYeh3Oa62HuhoWKe+kd2sUCRtwnYGrYm/iGeGRc5dlDOHvsItCRvPEOH6TNnCGJPMPcwC4CZrkogudSWASCJJtnB9gHSdriqh+ltMyhJAFarFdmMt544w1LIu7evWuJFuUzv7GZxMmC50lNgiSBcjwPYY5cd5AO0A9sNtzWyBz1uiFisQ31QVh22HG+8+xqvfZma1VutF5vtFnjMs5uPaT0INBfN2+8yesPkKZgC8kzxDdq63h07PoSXAz36P4OPjx44+0IyXDiOQ7OfDCGdrvjxoJ+89vSWtR332AY0zjTBz54WXPwHp9vfu8QaDPOIeau4XoQO6+ddTRs93RSSeMYIX18dkdZnmsLXkVmF2YTOyZSjSDZICAwDjg1dqkYwNtWOzCrmJ/AfLJ57YyCRKzGbhWJXKdtlRQSHpLv7mPkbdpoQw/DJdAPIAVP4cUbBszGL21vxry4W12FC33PUl/67nayIaDt5jICvnpZNejDxocNFKs3HDKMRNLq0A7wDhrPvMdWs0PMrA4S76CyQrXGJpGNOtL2Zh9UgkVZOfAo78/mc2s6oB/0k3KX67VpEZJs1kQY0nVxO8fBhzRWNzjRCbHBEkdApgKeCR9o/K0dJfWCExx8Nzy6YT1DZmeci+9is0TsPBh/1kMEDoRwSQfhB8Df/mBqDc1ut2EcQqRVAMegwG3a5uxgh8UzngSxML6nA+RLEqB0HSCndwIHHyYH993gA6CkcjgHZA+Tid8AhGvsBG7ux0mWbHhcT7SLMnJEQ1jeoyRAxjOpvADksHuE2LGbqvbRXRLc0V6buECkCZkM6UL7XNTXJiY66Dxv6969+2YsXr58YUSDsIFg1BPqDxMH8BmeDfmQglrHO5+YqJd7qe98P/zQBuCbDsrGmBYWEY8fJmTQ+2Kj0yPwvoaTqWGwJ5AmLrvssvpB7UhZI5J/4s0WVQIgCfWPJlMj91dPn9gNn7HEJo1+IXFiDO7du6cLjA4HuZ49f6nl5XMNhg/U6VRaLhvNy43+w6+upPxIGt4V5od4ZPW0NeE4nuCmXGp+tVZetDVtt/Tet9/V48VWf/HXn+vFDC/FiYaDtsa9TCedSvd70shhBjJNRlO9dWelZnqs8y8vVJakw9iovWnrdJRr2utopZHaPdKGLFRZbTbymKxLkjriJJoLYmbcgFi30K93VOxzEXCgHQkCCysEl7PtA5hbBDlFvF5h4AibXls9BwPKuPk4UDkYLyM+cg/chJYzteATsJEKcqywuzFOxzmc8PgQD0MdLY2ynq76he62+3o52eqo6ehFNVeGehGJxHpjYg/1pa0bEmCyO0TNqxisECxi0YEZiNMQJhDCioEoHkTtbtuEbrMlsGAhZZW+fPIswC5KWDDYIgAcqgp1Ojo+vaPp6EhHk4lYvElczK6V3JC0AekVLJx9DPfkbmLBJN5YEIOzXaWf9DvNi4T/CcZcPzwSrDgj6cMWA6kaTBOH7RIpEyMbh1q4pVHUk8rlO3hv3DAbG2CTqJRtWDAYjYu9y44LDonDeX9xvbYUlHmDyo35Rbsg0iwalM/7jAXM3eXlpc9JSv30q6cux4tYNP5N/aWcLgba7dzeXomOJNrFGeY91QGzTP2LZcgHR53gL+XQ59VqbfsU4uXY+Dvv6vT02I4qMDC49HNst23Vg+Cs0+AoENcGVHJeqLLMzN9rr72mN7/9Hb/DM+mTxpHfnd7Y9/lHGxLsoU2U1ViqFSDO8+ld+CSMl/fkJ/WcCs+E78EWlTJXUWXpTY8RG9sMmOCwDuyzXL1JrtcGk5uysemDMWJtY41g7xrCznTVIEFFbQbDkGXaboPh934fXOuZv3jwpXZeXTy3mQMqfHYmo15fx6OJjo+ONOoPdMHGJuIvzKnHrtsxnaQv85I0TBhih7hw3K9aXdWtYCIDTJAWG7ZmsAh03Pg+z65XOy9hFk4lxj8yS17u7QxCGpjAwFJOXWdCItxkpBfbGkesimaj39oH6Tn0i3YhrSEzBHMAaVrgwfTixStH5K5/9Uszv/SFcBKYrkBX0GSU47GUjy3Zxo6NsafNCV/53uqGDQdD7LG1pCzhARb0AQ/BFfD5EH8Yf2TjpPCBuMKkstnG45Ggt8stIWJKbYqN1c5sRDhoG/GqqG9Z7p16iXnZoXB2SEZEL2YQagtUwjXn48ErKFSSOkNBIDST7790UC7GcDwf1okwaQ7WjCiORK50sMi4YwwczEjQ94JU8MYAEy6aw4MbYyqAFfx2nRExeIadFe9iPE07kAzwDNdoPzEngAPX2G1QR05497igJY8SD56laiz6YafJ89v1zkQfGwbK53kQiCZSB9w/xJE+J2JJH9CDUyYLGveBJ5MKwsTgMwwQQHaAPAcyUB5Haq+/+zeEMRjcUQ6cL3n3klcBfaNc2giRTuVRjnEgepDwDO9TD32hTp49PjsNEXktGg6B0O7cuSPiMf14UQnP2MeLl06Hcm+Ra3s1w4xXnUmj3eAdG5FW+1y7qtYoL9UjrlG3o7vTTNP8HX3+2eeq7h1r0cLrZq/L5kifXm60LnLnH7QBarlTv97pBDuI7UoXs7XK1lznowttlud6+uTai/rZ9MihFQaor3e12r2+dkVgHCCw7KrpMzFfYChjbL4b3MHosEGVgNcEhIVFlgnnqceokOwZ3GNxwP5h6N1+CPJX4/esfgarFXARQsvBGByegS8HI8oHjE6Mihd03w1jHb/etJGyeJ/PNdHwi7UeZxu9U1R6OWn09q6tXTvTmOSNGUwQBKJSsQ9ejtuysiSoqsALKBE7TOZF8DziO2EHYA7tRYRKAePlcq/+aGzJEwSUeULONyRReMWaGSdvV7T1wCumHhFfKXdqBYgrKFzBKLIAYNTJfHaSSRYiUqfc2m9g7J3swFN/E9yACXBgLNM9rh3e5zdziw1hZsY00QgYU4vLbZPHc2kupDIomw/bETYK7X0wCQAmMJ4EO+Wdfbm3Wo05zdxBIs8i+9mnX/j9zz/9wm1ADY9Km/YE5iOoHX/5ya9uJEbMe+YbhJuy2FBNR1PXw3Xeo57UXvraZEHazL1DWDCHkUIhVeU7jKP7FOHGNRicQWfozRLtglGFdiSpNOWphQ1koAXge6qD9qR2UC6/806QQO+i7R59/vyLLz0mvJfePRyj9e4qtOsAp2kbtBIYtFDeRVynHmDEdc4855gTB+NHOw7rImYUBxua8F4IVJkYJkxDeIc6uE8dqV+cq5K5Fuabb7TC2mH7GZ7dhQ0rbQkLMt5fgTZwrWmRrC9EMLdgApxmnllIkWmWFkMi2ZOwnVx9vSAVZBHZNDCqQb3Lb9SpdiXbh4S1SXiAcwZ94H36b9iQ2xI1K/MqCJEtFQqBQYOhveeombCgGQGueLlV1gPAxIQ1nutdqxOZB2gzCEzaDcTLU8kzyiBiHpOom+cfP34qVOxoUIy7aG/sfd9oudqIbSlwp72MA3jIh2dZfwpy+JmRisIDvMNv1ndSpdzSV/f5gAZ4TMsg9SMEAjjF89RD2evFUk+/+MjlM+dg5nhnNR5ruwxJl4eTO3r18qUuLy6ChAnge1cJMrq7gXBb5B4lNRSSkD2dE/J28mAAB0BDxwLycR9AgBh8p4xvHlzn4F6qg9/oGdO1bz5zWA73qBNmqYmcJ7W4PudE+vuByTPERHKUZ3sjBLdT6CFqQk/YCOzUxtQWBoZ6OYPAfLeL+SCJByu7KTIovm5dbBgkBoXnEfVBUGg7yMF1CCSSHvcxwoa6uQ/xozy+p7p5jjbxKOBN35nCXECFwILkdvZC0C+kH3afJTI5thd1iNvDWMGgIUmgnEBsd+oO+yZO1M2EZpxhOmC+2AVfnb0uZRu9zDK9ObmjTe9IJa7KealNuVTV76qsrlVtmEBdnYwz5U1LzRavrErz9VbFfqR89EDrTak2OmYh3SL+DxKgIJVSvbMUgsVq3+2pzEoRunPRG+pyW2he7pTlA0/MYlMLFRSOJ73jsapm7QWTSQ7M8PYxkcyCDh4CZxsblscg5nFCSUgA+AEzCkNjwmkTp2iX5wU1SImMt5HjgeHBlZplGY+QhDffPPMOgnEv31YZBXd/p7ZBkoWdQrLbO9ihUw79MJ70SXxLMumu6jIL9lk7EgH3lDO9+plUdFUWO603GxMyWCGYfQysPQdY+G03EQgrCMU4U0+Gd2e7q3VRWmSNBBP7H4J6YjyNnQRjQhJM5npJu5BYwkDAVHT7zlNHOghH2WZhieWjAkSChxeN+4K/liWwXee1g7GyIWEAlJ8B9xMc0zyMt/+zk9vPYshmikUvkBsvOC7noCxeDm0IZ97lA55w0E1GwxLcCBtoJHgGrHg3tYeyIcAm+uxYh0PlRM1noYgboTrLNEMFTg68xJzFjQplpUUSlsFMe8Rd76TcnkD4SQdjr6vE+BpbA7PPtisf9D2X8VyjvRwwqjCs1APesFm1eoEggjGZsA0brK4J4Q3Sptnqe5hchU0eSZihXYHWh/Lpf4Jl8P5iQgT4mSIf4nI0YeA6HqUs/MCR3znSyjLhBp0mVxXBYyvbnNAmFmXqQkJBLkRUWBnJkKOnsDcDMD71/0/am/XKkiR3fpax5J5nv+feW3tVL6rpjeSwST7M00iQ9EQMP8gAgiB9CAn6ItQ86EWQBhIGoAQMNZKa4tJUd1eza791t7PnnhmRGSn8/uZ2TnZ1dYMz8oM4mRnh4Yu5ubm5mbnZxjbVwpp0Uow2QiP5g8FlnLGtg8bRF3Yxoom5uyVA/ZREwAqHhTNY1DhILZFa4K4CmKLXyBVlAVi0bLnytUL10e+k+WAcKgU5R3rE+so0ot8IJ1CHOR7i8sM34OIUXJqDR0M2QjI9SfgK8whjAZ4EXmOeIn8++B/OHkxaWBu2zImWHJRy4pHSMAPhlDgHwJD+crfLoQcOSglSzujRCbGJ68p6ZUfBepGuMw7gGBJKj/nWtm2nL7Vxg79HnXJ1QQFzA3qAyk/0EhWaA0G0SIKbNCfvcUm8ATD2BD3Gfkr1JmGC44LzK+SCbrNp5bQ+NsLsDWXsjs85JFKyIUOSSAislXCirvAb5wc01oux7bYrwz+mbJiCIAAAHUlEvy90xaYBxawzQgwCwECsRqPYnQSjxW8tQIkpCgJAg5tdWlyk0nAGhvvk8cmPzj3tPqTuACBMADfwolOULQAnIzEIVCROIzHBdMVkg0CmHT7ve3v8DSF3ai+c7hhfIoX756AO8gZM+ORUndqaBo/v1MUn/T47OTf0m1JTFUiYZkhIDUdZTL48a4sRqmsnrNwnwRxhU4RHW5gz+sRFe0niwtOJDbhz6oNBgcCSj+9qwy6dQkTkyKTjlBHODOW/BhyEgWU34qcemLgQAiSL2F00W2cUA87YTNA/2gbR7o9GGmcYKNrJjuQ73/mOIkyPBkOb3zy3vOzYQX5iHLW/uHxuvWZtg87QtpsDG9rKDo5zW6DuvF1I6tPs2nY3LSwbZDYqprbJS/v7z55Zu3Vh77/zhtUrYJdbuV1bvZhYvcOfzco+wV5ng6SjtqtJbetW295vH9rVZGkvll2bsBusPcZVe5fZQX9gs5tbO+9l9uT4RHHf6Psa1VyGsJbFEOIukPs/mGiCwTIPwJO0WYBEyK+PGHMWGl8UWBgZD+y7OKIb0keORGMHBo6QGKv9T/3QwheLsW/W9u/znbJFbNMDymF8KJer2pnVndxObWh3B409ajp2k62sv0SCY3a9Gcs2SQSzLGRTo405Uibs3hJDQPHCp6SmBx9guLu9gbye4zgSlc4Cx5jWsv7IjUzffuOxfCuxCHOvPxgYgVp4V+1vwTCD2xtBW/fkjJD548TMFy6XGsuglfkFkZOeUsXcwy/6HXOQz4DRPqzpS8Ac1RlG7SI5aTzFICbJxNff43e8r2cyxvX2sfBSn2xIkp8fxod7JNoDjvEe9OSdD74lA2I2R9yLscQm6Xo8UQR27kWd0AzmGhsn0ujk6H6TRJtgTpiH1NFsKut1PNh04GG0g3JEKzbeHtoyGrpvOMaK+tjJczCEZ5zeVRvTqSnmCHVUsSBtEeYgPXF8Zo5gNzedXqtP1KWj40jNNxvZW0FD7mYE0PU6qGd/naB/HkD3YY7EuNI+EkwR9/avGBueb1jkEm3+xk/5B0J6VInmromVmDQfyp+7AT7fMfwtkrRf44ENT9kXc8JzEsyL1+/jrcVYuMZa6UwVTIuPKXjnUhPgwz2p2c3sDltDnaT0eSdbYc1pVvSEf2ws00ZYa5IcyiIc8PJpR46DxXT0njaX0mb4+iy4s+UClqifk/o1JK7aBCa3JLwLzlEP4w7+cI+1Zz1fKO4jDCVBkaFUbK3gAeoUsBuJmxgINhNZrk2peJi8KxuvTdXYalNZXnAQoWM95YHZ9vUOKTXrPqdm8X+HIJX2h3lDaKrgQei3JwI6u0NL7oEjkegDCVs8nilAMO4sFjO7vri0169fyg63vWH9LzT2RA8gb7VY2HXyqA48o2wxTMGNclPsr+OpKuMe/lJY5Fl0IXrREM//cBwPANNgnvMJsAH+lthAibg7Ej0QI8oQj5+eq/7UY/KSlkt3zEf5IBLlQxQokzzU5W1xBoZ7IaYjD8E1dS/ZGdBNfgMk4t58683vijGACEGoLi8vVb67js9TTB7n4p1fZUH1vjmhcRE7NgpY18s51w6DMT9iya6H9EAs3IkaDixpOx61aSf9o29MLBiVA9QZ263d3t3dizO5T/m0FdUfz/MWx6+xAmGjiYt4ToK0BSues/CRP76HuJN71Je1NrIv0VikXTLPsGI8PT21zsBFqdQHI41xKkwqR405cvrtzsKm050YpsNyY53muXV6teXdEys3h3bYemnfe/vExh2zT29fWRfELg9tvcvsGinQ+pXl3bfNWh07On5sl5Nb++nff2L56TvWG5rV11Ord7lOB+XWsYOmL6nZ66y2adO21qJjt8ux3eKpG4YFnJPRtdm8aNn56RMb7JbW7WSWbyuNAzrq3hZbjJllw2Pb7Rx+EGeIAUwPOI8kDY+vpFhsmQf8AIegQ+PxjcYOYhMuIng/yzDIlccPvc8YC0/1y//pdyKIe7eTNMPvMG7kYy7xGVfMsSVOJNtt+27dtmfdrf1wvLPPs429Xec26ZhNl0u1q0IloQCmESybiOM4J0wG60GIGB9gyUZps7PFam31lgCfQgmbLVd2cHRob7//rg5H9A4eKe/dZCwP0ERhJzgqJJWFmdNOTQNRRJ3DeUSBmKeKcC5HsHL54THzeA5VgJnFpJYkOO0tivswAA5cJMaEZ/uwZt4hQXTdpxNa8uOwFaanm45xRz1RF3n4jjouNhMsOFlyTKrFJi3qzEsYlqif91C/SQ1xcKy20ULoBkwnzBKOJDkQggPVaG+0HRrAPCfNcfWQmBfaoTmLp3kWnXbbbl5dqZ28A8MTEmo+kQKDTMxnFlXeYVyZyyTws9N2CREbMHBNEiap45PEncUmx9gbugtz6gsR9/DHA93iou/RPvoDvvJ5fPjrjCJ9xLaTuoAxIbyRLHGfo/nYyTHXaLParZN7Tsd4R+1Oti7U2R+4jUuMF5/xnTIN6Stzp9kotJGkQPJu7+tLvV3phBd5Nhk2iLLuk7SqKfyoPBJf6tKRea09BJx1KTWMGGjA5mqX+VzFj1uyK7cSldOqsfVqIYEDQYdRUcEf4O/KIwRIxozFpBiRnQyO3Lv4oFXJbEBMDt7Sa99ACd6YrLSITecbfqSf2bYQ/WBbDu5vV5WYLp0KTWs7ghEZnwAePJ2L8fRj9cCOcQwGb731QOxlmCfIRx3+u3zjjuQ2LzPLm0LvNDAojTu/rXHpABOJ8IIA5+nkMJspcJE6DkZ94U/UR91B88Cr0Hv5xr9lhcwjEjOVcZjiIUA27/k4OT7RF+YRmwzch4BPt9dXEm7Mp2PxO8RB5LQi7wIvhDgS8ojgw8+4mg7QtY5Ohzt2jFQCcpMC2fjN1cc3UDoRwu/wjyJ/LbyzbSSya4gDxHcYJwxK2WEnz5wq2MVJ/lXxY7w+EA8iQL2hK+Y7vaFdGDWiOw8gYrzn7X0gfjE5RXwRzUpMmoDQHkkaQxwdDDFhhJhI7777rv3oh79v+fDMzs8f2fnjM7u7vbR/iy+FPwAAIABJREFU9a/+e3v+6T9Y0e/KzqhPDC705o1JP4wIHBjgAZ2y2qVPHDpGPu+Hi+f5jev9gCV54jttph8ElozEbwYNZOIClrcTZ6h4Rtmxw+R9CHVHjlBYFHIrcnezj0GbtSrbNpWdnD0WfGkLCAMCUS7fubrZSIzRzd2t1F+T2dR6g649eeMNLQLbSWWc3KFdIDOL5RdffCF/PT/84Q/taPWlPDJ3MI6cL2xgG+sXa3v/nXPpv39x2Zc/o+XWbIGBIOJdHWX2031vJkYbyeVgNLQvn39lf/fTn2qS/8mf/In9xd/+rWFzMxgO7fT0kRXowJvMBmXPunlplbl7hmuCeO5a1usPpTZpJduON4en1mnnCp5LUHucUB6023Y8GMkY86wT9hcQ1patllM58wOGw37XpsvC+qhNNgsrice3aWy2JiLkwKoms5vnnwl+MGHgMbjF5OeTRajfcZE+Ug7GL/ZGjDm8GJ6Q4z3GmPcYK1LgdbXZGnYhxGMaHh3pRE4r2WYM8NTLwt6YIrsv+WztbNnKbIXfKKu1QKJ6W06XNhiMFH4idnaD3sguLi/F4GS9jnFqawbRooz12vr9R1LTYn/EyciD4yM7Pj+z86dPXMzfdZUtbaD94NZ+P7J0Sixw/OufLE/khyBqJ8w8wgg+zaVOz/0xIU4H90n738XYybYjnUZbuc0DYwC8wXES8456+CTxjAtfW4wT7ebiO3mYWxpD4u3BXCSGDPUEixdjxnW5nsgX0nI8tXpR6aQTBwpmSCu6HTs/fSoVZFOtbXp7Y9evX9rk9kbSIWIRlnljp0fHdtjpi3BDM0fHR1aO+qKhH19cqx5OrqE6Ak6oPGBYUJWOV7dqN/2l/fFJ35iv7NzpD3DgtxYF9cjDjGySp2z6GhoDMdEsGImm8QzY8wkjBhy9bE4fusQ84Bowjk+p/xMzTpso49dSsknRvdRmwqNQPvlh0KCFvMdv5kSUw30P5uxzBpyJ8mkPF5s87sXFu5QNPBi/LPnjob084x5wpB6+Y/tCOfE+97moC/cK7RT8lefgoupMZhC8D7zjXfoY7QoYxDM+SQE38pFw44HRN2Vh6M5JauYHbWWsceJBf2gT78R36uUdWKMoG+kYiXXWPx8cd/JulBH0RzDZbK1TOnNDOfvPKANJo/rEZiIJOaB10a9W3rFqw9wbWpYPrE5SM4IwVdXS8noqP04cnBIvwCln61lZDK3ZFrYq3E8abaO/bERYj7CzY47O1/Tdx9r7pK4pqgUCEAQmdBf7YM4t4jz71VfP7dVXzzzOZssllP7Wb/7f4Wg0JYVG2Z9AdJLO03EaKIDhy4OFOfn9YddNvmbtOl7KYvB4D1ZbSMtYw6mlnR/5SfHJqqH83At9a0IW8sUzvjNRw8DOB+SB4Hl7H/wfYX+jHVKBcaQjNgsNfWESAGBIH0h1cXFh//dP/k+7mcNY1fbk8SM7OTk2vGT3hgNJazAKk4xAk8/hQZ3RD9rD9+hnwIH7XPQD5Izv++9GXtr19fsMNBfvw5jyPPoA0uyPGfDGMJcAucSFQyLn0cMJbTIUkjF27GrJy9Fk3ucexK/TchsH2nN6dCqmECVvmed6TtBqdPc4YmNM6Q8ISuBNSbaaA4lcbVt73L3SbJuV9gW7i40v8kWOWibtNlocTUR6i0uJjr24udLE/oqTd9gLsePu9W0+mdivvnxmYxYh7uGHfzwWAz/qcFQY3+AYH3DcFwYbNV5h/f5A/UThxnhzPNQk5QDXYGRdwle3iY6+sqxHjCeOC5sVEgOEtK9SWAvsndBtY6tCnMx2r2e99sAupyt7/vrSPnh0ek/QGS/gCH4x5oyV8AOUTTjPb1Lo6CFqvBP39XDvn7zxZpkNuz0rCg4xZ7ZeL2y1nsoGrDg/0xFgJMFSu2EPJINLTrdlNpkvrEwHHmD66SNHnuttbTi2nM1ubbaspEbbrSurWuD/gRgjpHWd/rHKXy+W1r++sW6/Z8PDQyt7XfUBkDmeO9GiH3HtdeO3fqXvnnTWX2WB61wkWVKk0BbAivsBK77DYABv7jGXwOtgDniftkV7wH9+q9zUTsaJ51E2Y0a55ENlAhPPKUrerau1jSdXYhynk4meX9+4cSjqqOFoZIcnx9YbDazfLvzAyexWZeM+ZDq+NY514Zvt+GCk+XV8NLIBvotw1tnK5LdpulrIx9htklrhS6nbTfZGctuAiZ0zE5xEiz7SB9oJTLkct1zSwO/IRx6eAaddMnQVXJIBLQxTwIi8wChgAu1Q3gTbLElf9mkcdTEmfEr8kmh/jJsKT/8ILgyNh95hF0SSaUgaH+qlHNpBon4u7nEFgytcSG2jHp5FfTyL9nOf9sf7BfRjr4+UHXUCI8LvRH5+R5ngCZdOjyZ8QR7icHzAKeDAPeBDivfjXrRz/37k4x7rGHnVfuSu1CUfVi4QyMOflEp/2GTx0/uc1us9eOyvSZQdsI16uRd1ckKW7/SdfHwPHKB9zDn6gO1ZzMOgbeStkI42wBTbYBR5bZ18Q7vDcwKqE24K4QPrMH6iNoZdbUvBdetMxlyS6iN6HN/e2NXFa9F2+vfBdz/UnNdYREzKjW8OaPN06cGJu/AELZNGZzYj3FgcLgn6kwD49Q8nF7pbUGGEFqDzMWgxQfR8XWmwAQpIjeNe7ocuXwvKFnsNXNi7ik6LXuGILnuoxBFH+TSWxOf+PX7HvbhPpxGFMofhZiXL1LveMy/Ly2Ex1GTL6YuXxSA7EfSBZrD5zW75q2fPrOgiGcC534Gt5xPr4sNmOrfBsGOjXldEDHiwAHMqoLW3Y5XtE+8mmwC6hR8W5U9SsuiHt9MnTNyjByAcbfR+PgweeYA5NkmBrLSdK8YCQuPu5pd2cszOs2utzMXkiM9ZPCib8WLsqAsiyXuuP8+saCZ2+uhMeaSq6vXs4uq1ffbJp/Iw++7ZG9r50oZOv2fdTkdSKspE1PH5s5m1c9zoV4Z0HF9LWd636apli3VmHcKvEBKGRbvoyFiYiXU3vpOB482r1/b06VNrn5zZGsPhshBTsFqs7NntxNa575ynVW13iys7gOk9OLRde23lrmXD03PrlqVOhAEbTq1BRIlyPeoObbCtbARTJPWOLyI1O+XjwvpD1I0QDPDFpT8sToP+QHgJrPKdq3RRr2Ckvt7BbKDq3VnR7usIaowP487Fb+ADnolgJukqyxB4EDswxj9s7fQ9bVgCV7iHczoCKjPmspHIC/k6aY9cwvD57Y3ljdmg7OjIMnKW+XQiPTzz8OTgkewOiWk2Hy9tvWp0sgqHikgt5lbY6PjMeqMhFE1G3t3hSIyz7AWSFBTmid0aDEre6+hIvlQAScWttqb5rLamvnL/dyVwlMT8BvvBexkYp0Vbpg17kg7gSvlcjDeJ7+A0cOd9xgBc5zl2NMCTi/t8kod5wXsYgOJhn2cwtdj1bVOolsV8bl99/ploBThF+fFJvZRRrHuWd0o7PD2yw7Njy7scOW8sa9ZWz+d23i5t+OjIuu8RyocNhDPTMtK3nV3dXNqXL17YfOwbGtqH+gStDEaxw+Nz1Yv6C3xEJYyEiRiR+ALCvxPv0JfoP78j0UaJptINqZU2G20AuMXJUfJzIWEihdSGMrmAJc+BEb9JAWc2XdRB3VyqL4298ie1qm+29Op9fZQ5W87vGSbGgrqQ4jH80DBsSKmTcmP8+KR+7vM92kOe6EvcZz3g3n67mZdc3N9u3CYs+uM0xE+lMdarhTsm5n3lT+0gH7i4blwCEjZ7QcEpj/kXbQc2vM870R7wgXKUdw9m9If3uM9JZ94VPSHAOn2XeYxHcIh203feiX7Hd96L8uPTN73eDtqyX59+JOEF754enghvtfbvCVTI53U6wwUfQTupF4aJcrkkoZHJSKFQRqgh2Yy3dtCvjrVLTE8qeZCHMhJ5g7e2mMSTV3PW4UEdzXpjC8K1THwev3rx0o7OzrSG4AJD49rstBlWm5udDrtssVOuN3bx4rnN7sZS7emci6hO9PobPuVrye/LD1MMDLcC+PEavxlQdTwhKGJHAUrMAb4n4NB9oIA9QCMxcGFcGAMV5fIZAI0BJc835aN+5z6ZIA44yqauQA7KohwPrKna1UbKg9BzEgdi495pXWwNYOlHt9OyCiM6q+SG//DwwHod/FKxi1tbq91VuWrb1mNrUTlwg8IGaaINMYloQcCVZRhpivLR6ISg+qTdqC0rPHV7XD7K8f65vURMBO5HmXwn0aY2AXIhpAUnnXxsOLGArQQTCyecEFkWR0K3yLhQCwJidoIk9rToQxwmt3faIR8fHkld1eYkFaeY8L0BLCp2GpX1um1JGpA6tTo927WI/FxJwoQqtsOJLbmAODDrrLGAN3TbGX0lejY2VbuWTuktdpnNOMZedsWEMNZNu2c7VEcwk3UhmyU8PmMQjF8O/H+AWwqsXHsMrMWK0DK5FQMcLPokRk2cZxudWoE41QonsLYCVdUOQ230/X54gcVSPnvYAeWFDOe3qFwJ3zOb6ci85R3bZoXCrlTbRkfsGZ/AeXCKseNibDRe8q3kxBMRnXZfvoGXTQN2LZE/xjU+NcgJl+gvY0eZGJwnfsIs71uLkzBI/AjQzDHsMreiy6kUsBozjsJ2qG57HdsUpS3rjc1Z/PEGnxWyScM/FnO5XXRt08pl4wPuwNChAoCMyScKBB71LPDamcHu0P5I+zj69X5Env1PxoUUKjneobx4t06HEmTXlCQd7OpJ5FnjS4V3YmEQqGWIINUjCzBtYpy4onzqgGbsz1nGkedxMZ6cwuKkF0QcaUQbx5DAROo+975cgJednmU60r0zjBK62A5h0Epg4SX0iU7m1hR++hGbMhJuAThZiLJRBsGcqmR6566er4ibplN+7BVdyg2X1yjWmDM0AS/6E4uW6FWSyKiexPxwP+DA/U7HVZnKk9TGGDIDM+BAfj5FX/doUIw5TjWjLqF1yoPdGPf7A1dtBl7EJ/XxHNrFJ7DmkITTcYx1H5zm8jzGhPfV1jSm3I+y+Ix8tI8rNo3UQ5m8Tx0a27K08S2BupNEjQIIDrtFig7HSlQCvygrpx33Y8D6tvPDDcEYpTWM8Yv6wS+9u6dKpJp4TnuiT9yLPsR3+s5zfkdZOCtlDOkPGz2ekY+LvpF4h/zCnXtioUf6R95/TKJJaBS4+K6NZcJdtjhL/LExlj4Mgr+2gak9MuGFE0aG3XAKLZP5CLSFOU+gc+5tOa2NpkAMLuPI+gWdZr65exFsdD35BpdFdUus0E1tm2rtJkFFZqi6Oem2xixI49YosDj5gBWG3BzqAX6YpP6uhBAoUhGEPpCOwuIiE0AF0UAMBoB8DIiID/rAUNsFkQmETQTPO5p2d0yke0kMhtnO4fqgOkGLQXcE2p+o7BZ9gOmgtzcxWABYomTyO7J4B0EiTo65OBHreAAUBIU+cBKLyMw5vn+ur2wyWdrRQd8IY3IwaFvZH9jVfKLiOHqLjwt2VEw2ysICn3lFu5m3IBVl0j4YDQyHgV/A1POFNOxhp0YFvBNXwD7gAZx5xm/Ki+/cX6/wvko/IeJ+EiQYWKQtGILyHnCmzcCW9mPQjcpqvdrJOJX75MNWpSP/Go1Nb+/sIhGz2Xyu93CQiRRoMOgZJ/+qAsdolXVb2G80Vq82VjZdeRwflF2btAtbNDu7ms6s3s5tOmcc0OfW9vTJYzt/+x17fXFhry4v3N8NarXh0ObVxrbryjbb1PemZZ1uz3oDJCG4YVjpZMNyfGcnR8fW6w+0oAEfyu6029YrC+vs1rat3CWDq+yGNsTpG0SNU3jJfxdjxC5+0VpZPmPhwXEdNhq4Figt644wW7b5qrYZhpRNY4eHPds2CwZPY8IiqrEOogU8oQCML2cq4vQLc0t3HXfSV80rxoDxjYQRNfScU4I7iAM7SXTynHBslnZ4cC47jQxj3vVSdkcL3MPwXmtrr188V16kFjhq6x0eWtbvWefo0A56XeuVx8IRdsgtGORO21ik8RhebxvrdVy60GYBhHcgcDG7c07cMPeS/D1wknbTB9J+P6I/X/8Ejvfv7i1+UQb5gSmEn0R+rlg8yMdzfnMxr9lZMs9ZLPmkfBgn5gsX74iGwezWtWz1kDhjuB3vYhjNQY5ukUuqxGzlXTaMjKnGuSjs+K23bbPbWnEw0IagvWvsuNO2QzwMFz178vaxXVzd2LPnL2Qwj/lbJRUGu2hg2TWY71a3L/yNQzi0Dwkfmx0WbySh9MNh5dIkcFQS/MREsDETs8N7iZYDUspKu03hD9jFggEcYg0AtvuLHrAkfR1ukZ/+0xZoConv8RnPHM4udbiHd0ghEr0B36IujG9FV5n3SVpF/ZRNHsqlnGgDeIA0jPs8Z3z4TqJuniN5jPdj7MkTFzYxpGhDlE09lAEOeT8eVJORlzztFHOtJj9MXFr0qUvuV4aj+3Yj1cc0AlMFNieUTdu4aGskflMnKfrB82hTSJi4J6PxPXqxXwbfvz4+UWb0EzhQB1fALuqiHRyCoi8k7nNF3l9rp3L4P+5HAvX41aCaSpKnpoFpwgVCV/DLt2g+cM1DhtJQYxHREwKDBQdw3U/RXurJyp3NpmNbLmb26uVz6/c97A8hYehPVSe735VHIsD9CVJWxgvJKwzV70z7EiYAgQ8Ikiq/n2R+j4YJQfcGK0SPvAsyg+S864PnxE2TPrWCMgTAJJHyehz5dX8vHwwOyd95mITUQ+fJvyXkhcSPjtAwZeQnsZiQB+OxyI8NEF5MIYSdLsaS7sgskI/d+uHx8f3EYuE9PT1Tf7D3kV2IjM9La/d7UikRYJQ6ZfTddsdb0QbaAWxgSvjkJFn0ExiJ+8Y/BhacjbuQj3fV5jSAgZy0j3J4RpuDYVI/ZdWPBK5WEFZ0wLJ5anLDn/ZiuVYAWtQMGIkSs4igwExUYsvRxul0abOlB1KEwZuMx2KGnp6d2+nBkX35xSciJkw8ArZiz0Qdz1+47RPHyAftwobHh2I2CwwhkULg92WzsqvJQuFbxvOlHR6dWXs4tEF+ZNv1QoFJr66xoVnZ0dGJ9YcDhYGQR+J0cuEYb7BISXJnSMHXbcNOvy+d+OevL2XkfXJwYL1uX0aQHAw46HclCTsvc7uZLmyOPVq7tPPjkZ2N+tYrW5ahX8cHBISxdCaYIaI9JFwyTZbEiitl2Hszndr13Vi69iFHtG1wT2hjvBgjxovx8XH1CalNLJP/npjAscHb+YJO3sDJwBfu5SmIc11jgFQS+Vbq4fmWaO9byyczERTw+248tpvZxCbV0hbgQrOx06NzywYDOzo5ttOyY4enpzJMpj0KuFs5UcXYn76zKYAxA98GHCmuiDbuc5FQAiwI4CSbqGingJVoSNyLz3j22z4DVjAGwIY+h3SC70XbGRzgy28uqBPlswAdHRyIsbm7udHigKQURgeagXPV8zeeepnJAJz5Qx4YIhbT29vxvUoIHKd8+s4nda5X+LXpSaqE92eOTPf6fUlidZINT/qo9bpts3VlNxdXNq03NsJP1WZrn1y+sLvJVAxv0e7KLxKhIqyN2rCwbJuOYLdqqTyZN/jDQTXMqcuyNxCDQLtlOsDmSIssojST/zAxGWkzGIwGeYBtOx28oU8k+hVJ9CS5idE4pLApSOvITxmUBxz4zru8E0nfk5+xMO7mmd6FbmWZLeZu4xXwjPq9Dy6x5jtlESePMWGBhCmJOHQ8DzyhPZTBb+rB/ovEvagj2sfnas8pL4x+vBf175L7C8qiDbIFZOyR6LbceTB1oo4Xowzsk9kFn8wJ4C/KLs6Aee0+8IKJ4/1QGXMvYEt7wVPqDRhHP3kWifz8DtpvyaaOcmGYeD/ykyeSl+vj6P0NJuxhLpE33o334h7vw9yxgWatoEnkDdcKlMlaQtvvNU/M03TyU+PWwJwioUYm6uGRmgqGv7Ki7Fl/dG75ztf3zQaHv7i6yXTIirfwF0f51Et5JMEq4dkunbzb1JUOrEyv3R8VKmsEAu3egTQMMEoYflMEMEZaVZZEvPCYift93/+ucDXpRsFg4aQqGuNAfWCWaJg4bETGyS8BeXgP0QrfmSgkBi+cMNIqjMBAnIfBcE6awQ+E4TMclQkIiQOlPDqm9ii/TxgfrJi0DkAFBlUe8tMmOFLaBdK7epABZvAdUJl8qbmIMZO9ADu+i9c3dnB8aMPRof34x3+sY7+bX/6DzaaEOIDZ9RM36+XaKtSE6ag+KgutrK680AkmmMidcUTRJ0e0m/7Q50j0Gbhyj7aRHuDluZiMvEciPxfwD4Zsm3Q8DDzZYHqKvGvtkuO8udRJvANxpywkS9RBfdTN+BEcFPslpC4rFpzrG7u7uVW9gz5G0Uzs0LUT7uHOJixmSCOqtVVlx077h7bedu3qbma2m9tiObbNdmVNNrLxfM4ct8Pzp25MXrRttq3F0F1dXNroYGQffPCBjO2fv3yhU1s9Yo4Nh/a9t98VQ0Q4D5hPpADj9UbG34jwCTL8xbMvbHZ4YAff+ZadnD2yQZFZh8C6i6WMaS8ur206nWhBHnXalh/2rdmsrZCPGXbS7qASmIJD6LpJjEvv+Mxupwu7uhnLQeDJo3M5MRswBdCzo+6CiKAF8mHSDmZ/rMOIljIhWTyL3fz+eMd3nnMxbmMYJWvZnACd253V04VUapfXV1Kpvrz8mRZsVGrE5Wr3BzY6PbFHBwcyzB523Vaj2+3JW3ebsArYk3GxEYK+l5kN86HPSxnB7qTSrauVPNmzQcAYE6cAzCsk8kg/HGd9/u+3nX5GHwTI3/GPPnpeZyb5Trl8KqF+SnjPferhGQwiAVN/Nh6LAYJ5IkGv4n0Wjwg1ggSJ3T3q1Vi8nCb4Birqoy7us7Bht7apckngWCxhQDsY/Q/6YixRhy83S8OgtGxKnWJE9T3D7Qc2ODgD3JbWdIlnmAvOHMPecnqAcDDYbU3m7gC0XehAAe2Qo002VajjsnRKN+yDFA/NmRboGtIt5jVtJoGzcdGHOMIfz5Qp5aOvwIs6BbOg6YlZBNbAkHw856KegJUW7MRc84x6yct93iPvDvuUb6Br3KOc2XzmeMeciA1vMt5nPrKv3E+8Qz1agxjvdEpTTMvewhqMCW5WSLxHf2gTbSTxG2oc8KPdPI93mXf0g3yRn+fkIw+J7/EenLxgkFSb3H9966GyeI9nwJuFnO+US91856LMKJffPEO9xD3Vk6RpkjKndQBJIf0hPyn6xnfqjFOSerj3L8aQz/i+9/j+KxIY6qd82rtfPpmiXk7rBZzAexK/yxaHVTK36UOxn9WGDSlSHqTG0/mdPMTjSgHFN25yNrvKdhWcTUtRARy1HUcpl3yeMrkwwX46LzzmJ31Gg8Hp8+Vma5Px3HkYxpBxh65iuEDkg6qSICEV9o0f0SceFvud53sgFZ/85sKPEkgXQKUALhbW7XpjvT42PiH2dY4ZcHl5LkrnXf0FEUwITCMC2SgTew7lVT4Huk9EBz4IVCUHkAwCkwajRz5Z6HzwfFApl1354NCPPSN94X0ZOyfVnd4rMvvwez+wp0/elJ3Pz//up4Y9DAtzjbqr46JqOOhlxQ5oZd1dR7vAbrtnq2oseAR86DcDQaLtqDkCZuTZJywMbtnziUd+8nEv8vOJkXVMIsqOPPSP7+32UCcpCP+x2Xr7Vjsc2gH7zE6OPBwDPlnw+0KifUxaqeSqhRYG7nFq6gwHj6hndiYJw3DU0SIDY0seFnoWHRIndGazudkms3pT2HSZ2asxp9o2Nq9XttmtrFxvbTpbslew61tf3AadtmyDOseH9u0P3hPzR+DgV8+/si+//MLmy4VVq4X1z05sfnNtZa9vvLOU7h6jYGyeWOgyGx0OjZNkT56c21vvvGVDDhvgQbkorTPoyiieKcJYy+YgEacGHzK5E0TgSggb4AkO8lvbdzN7/vraru7GNltU9uTNtwwbt2Y9N9sSA6qyTcvfY2wZJ8pgbEiM9f4OReo5dmlsBvhLxCqIDvnjPZ7RjpvpXKrK15fXtlrXxgkqbCtmBJXNczt59035BsLA/egQNevQKoweWcjKtm2qayvztuGrdycfLhxfyCyrmd+1VZgQJAeb2lVDqLKW7JpoS7dsC5YN/l4gyhzbF+OSTkClXSftjbT/Pe79tk9tyERTHoyNkTDcwyYtdPxmDIEJNkzg4Oeff67dL2oV8Bu4g9MkpEw///nPdUqG3z62D5s1flMmjHnMJdriO2mncTzP+0fabKy2tXVQt52dSkrEAQUY5M52buvpypYVrgKc8YahqvPMZtXKjnaHVG41mzdWfxyfytaosc1ybUdddx+ATR9ML3VKWceGpJXZmnFKGz7aLOZe0h++F1YtfZHn2T5tAU7QO1DK1ZmhTvGF220Tsf/wkSE/En5ggVQmmErgyjNwlLaB43xykTdw1hcqN3ngPhfvOR2CCQ014sMz2iymMtwhdF39BiZRPon6oqyol3vgAu8jKSTxLPrPZ3zHNQb54l36wW/aRpurlfvn4XckvpPH1wpnjmKO8g6JT8rElQ3tk+QVYCf6wT0kpthZglO0l3vAFWafe+Ab96Lt5OE+vwPesBEB42bj31Hn0T7ycoqPMsjDe6LRicHje42hYcJ/3645rMhLCnhQ3n6KNsg+6Gtq1IAt74Bj5OUK+geeAx+eAy4xTDC50CT82+kQC5EGOJQxtbqHVqhnZZ4OX1hjqx32RUiX/KyL2pYMjlzt6XOBiAI1p+LW7jfM7a2go9AQ+JF0UjlJomgnvr4wJqftHmlhv+df/54mCLiI0zuIKU69wnkYQKVQoTKIxq4yIQkAwfZI/pY4tt2He3SElroqiVbRq7ProkEd7b6dCEOQUanUho8gJEApFAQu3ldud4JhJRIadr2I7QjtULHjJ9YVSI6rfPlxKmw9R2Rn2rFxtB6dMUiCSofTBZ1uJkNijvz39prLAAAgAElEQVS289yWq4UNhj1JtVrtwu7GM+u1j+zDb/0T+3j3sUTCuPp//sXndng4sl2ztl6DrQbItTPsRPCrBGOSt7u23q0sa+GTyU87tDC6RboU3mXxPI2Pa0lo4LxMUeRBUiYHBLHpFxLdc+JrPVtIp0obYM6YcPQHBBWcGQdgjP2YdjPEyFoqOO7N1VqBCJdbZ2qw47mev7TJ3VQT8/TUQ6C8++6ZCAFqOsqFTEzmc3vjyRP7+KNf2Nl3jg374EdnR5KqQZCIPM3kZsF/+eKlRK6M/WdffSk/IexCZutbMVmccDnklFXRt7zp2KpZ2c18bt1h337+yc+krtvMV/ZHP/p96xVtayej61/+/BeGYfdssbRHT9+0L/76b6zoj62P36HFpXUGpb2cXtnz5Y09OT23g25mg5XZ2ejQ8jOYv769+NXn9u2zMztore2tw8JWm6lt6if2/Nas8/S7tqnGlvUL2zbYAzU23xT2k+//C+t3b+zH/+/PbNWd2+ndxtZ5175YVgZT1XRze3Z9ZT/+3od2MshtMX6hoL+zdW6d7qnVu5WILxMUNJEPMBgL9O9lTvwDzSem4Xo+ldQMghy7xHan776d6squJwtr2h3DGuzLVxfGsfJ666fCdOozR9pxLl9Y7x+euAQEJb8IokutVi0PhAntbrUIZzMSvs/rnbWHB7bE9wzN6/ihB1g62sNcBcfKtofpwdEezAeECFEIRIp5yByT7SWFQB8UxXyjuHIi/sih8Pac8Av7G+gHdUBXYuFhTugeBxUUYLS0FtNcu1KzmhOgMlpNYWkyP+XC+1yo1WjzwdETW+1Q/cxFs/qt3K5evLAG/3KEdaCxHEpJDu9YF9iEMP+w/8sGR5ZvtzZKtn4wUJz8RRqFhBPHrnU9tZPDIzHu7I5X85ncNaASxVkrkhH8y2Bb0mTE14JLadmgNUQxrrnMwkn/Q+oOXFC7zeQ2BV92peUbX4gFI/qIK4+12wxCTzEn52AC0la8aQPXLscrEkwgMDDBwNBTy+bTjSRk4CeLNSd7qQs6inlDazuRreaMcW7j18jbcDI8sma9FZ5oPUhSAZWdYqtJZYaPMBwDIq2+dxLckmNpOTXMCHTfstV2Ix9n4AgLfVGCF42VmTvjBRfUn65LtGEqJDJnq1XADDlDhEsMypjNJxp/TAzAW9oV5iKYDOA8UutP3pW9EOsbZhD8AS/qos3WwhbQJXTcp6+rlW945Ruo6Oke7WNNwCZ0Or4TQw6ez/ZUOsXOJUSUQfnU397sbHjQE21j7GmjNuJSqzGvnHGRN/zGJdayk+21zdobW8/vPOQK7gPSARFwlwQctnlfUk/hFjZnCY95foQpS/L0Dh1HCMB6Ql4ZtbN5lrQTjhPsSXiDZojy8SvFIR0OuJQwfSYHkBhy99rukd4yP1FIfjQ6Ljly5pN6NuXcnYPLFigzWzt/gZpnu5hr/i6XK6t3ta13ueHYs+ygohvKbc1meePzhiYmYQ2OFagPPqTGQF8uhDBzwZ4W9xtdOBAZl0OsNvLjiCYIxZhvRLUpSXE2fa5883+YUzFVjC1ZGFhARef8cqJF6SAh90ggDL81YfbKjvt8gnA8R1wf72woI+m52VWTPA8xc5zbEyfhEkV/T+o4ffXf1M0YSAKAsZjvcqiTIlMTv7F9FADhRz2zXjeGyhtEZpCgof1+2/DLIB8QOwy0HXmqmp20GzWCoDAMOPWj7ai37nX2KZQIcARWfJKHycRvPJNyjytgBMGgTIyMaQvGzdg3UAcnyMjH+yxS7U5yqZ/gr/FI9VCmPK7CQOHDCHXJupKNETBFEtDrumsBCCbhD/ykIBPGHYICHxYnFnAWCAgVdlv04frmNiFvJh0+bXVfRgSgxc9T326u5palnTk7f/KIEMGRJ4kJfdWYJ6JIP7Fzw16mhfh0u9Gi4qdTcmvqSqeRmGnrDQx62/rtI1utb2y1ws1/z5aypWGL37FhtbUTAuHiDL7c2HRXaddxVBe2buPuoDarJpavJtZvHVipjYCrV062C9veXOt4cKfs27hb2bRubNzG43djxWJlx6OhsdOrVmtniFj8FSZia12tx8wLk8F8JRx1EbbbHTliM6Z1CyVe5idt8I7LvGIBkI4Le0dsZGDoNCMty0tbzd2PCE4KkfAw/sAyCF/Rc+KpiZDmFm+HoSTSpEi8F4nv/hsVtW+M2BwxJ/nUYQaYgJSPT+pmjpM090KKticZZS56uc4oiona2/3H+zEfYLCRZiJd2SKKT20UzYC/SP7UqFMLxC75+LGdfCThRoO2wuQD79YG+5e24luRX6dzRHacvulEDosUp6GwPSJOY1XbauEOQGHii3ZHUjUxiphmy9nqgwqGtgMLFnHqgEiTuMeuVsRcdBCVmTOKzOeUTUwT+Skn0n2/Ex2+v1+AeQ92XbKlgfmCCUSnJ5rLIhBvuFkCv7w9TndoK3QwGFjwhwVu0MFvGW5HagUS1maPMSAeGy437gveo//Jtxw4AN0gObMR0ifHLZ6j/iUJTqG1SPDTepFUYvSfi3zcD/oJ3YdWEOsO3GRtkZqOAOOJeaKfgl/SUPCdeyToGfSHMuOKusgDjeR5lKFy0jyiLXISmqRq++VEn1RJ+uf9dXgwtioLdTabfZ1WyjkoaVnOljfzAyfpXfJSn5x2JtUcjAFl0m7aB0yiD7ym7z5UWhspQ/bDMWbZg1SPcniuNiXcU34Xau9349e+U69D8mFe8x7l7acoO8rff/ab333dZkzlaTuNF2wQ5arP9IsNE4HMU7slKYVZF7/i6/5OQbGFJMjiJLlnovHHvImT8/TjnlGgQWLgfr0Pv9lO77NoGssOGbzjD7u/hGeaKKokIU80mkGKxHPuq4NJf63ve4wRRIKLxVOLOsZ8yUEaygE8PEPcN7yfiC35ZQ+SFm7KbOAk00Qiptd9vQ8arXtkCASjndV6Y0XGqYSWHR+PhJQsPsNOV0zA9c2l/W//+7+RrcOoP7As39nJCfY+7tcFz8j0UwR+a/bee+9L/P/p55/Jrqdau+1EwCpgE21AzI10wA3ambR0MtPuFsai3R9KkoEjL3Y0y91CSM/GmECRsXsCBvRZhCTBhTZxPBkGB9sK8mxncwVU7HbadnR0aINipB1dGHnzPhMTQkJ+OO6y58zTcERcqsqKVlsG2OyIWhJluYEtOzfBNB3RpY+Hh8dqI44zkUZUtrayi7+mru5z7Jg62eE9Oj2187NHNmx35bH7+u5W9kaSpjWIdHPrtHt2cnxs33n/PY2JHFfCpHL8tOlZt+lan532ai7p4Y/f/IHdru5s197Zo2HffnhyYg1i3s3Wnm0WdrhdWtZMrJuPbNjr2BlS0QynjdgOdO3Jxx/baW9rR9vMVs+n9ny7tZ4N7bBX2qjY2d12Zk/OH7vNVLOxHMNyhU7hGH9jecXiCVHHZUJLtkE45IRALudLQ+InBplYc0XH1kUuCd9q6aF41uut/IRgFH/NKS0WGFRPGRKsvn344YdOKFnIIaTJcSl+fGBeV9VSYxLzlh8+N5w4Bh7G/fhkzpEvqKHwKuE573CBXzC11Msqhc0TvsiEZwR9lc3Qw2LDHIh3eYcFBpUA96gLvCNP1MV9jPGZj0XXPW0jT+I9w1HptpEacrNxQ24OYbgkw0/CYS9UVVcqf43zzVVtDUw/3/FsXtU2wOUCoVY6bkhN2d1OXwcAaNNivrbj4YFs+2D2da1900Jbq01jZbeUjQTLHPWjGl2s3C8Tp3TEaOrUrwf2JBC4Ni+7xpYr9xxOWSAKfYcJ9DF6ULcAy5jjfJKA/yqC0/K+jJ4aHW+Xfxqd2nOVAe9Qh+rR244HbIKoiw0hCTqkjU9S6dQbj13W2nGytbSiU4geY7NY71waIempTEBQ+/tJW+6ROF5C+d491gbHK9oDQ7ZYRL1urgFeAIP4JCQSbd7vO+WR6D8SPxLPgX30k3EMH1DgEfcplyQYp3UKpo/fvMtFXZTPRRsCXuAmcCEvG0EuniMFpHwkmtXaT1ohzQwYxvxRxanNtIWkujJ3wUEgaaIcwLBn7Z2hXoPZBM4k+qrxZsOajM314H4+h0r1ATa0uY/kONlp+Tg8wBIYIb3lPu2lXfSFdkW/sef5902Uw0W5rKuR+B0X99T/eBifzA0BzZkmnZiWIXYbHwGoi6zhtBzSMsbNcEsB6+NuBsAvJJYML8zndu1uPu5JGcAzpLEw2cDC8Y9+u5kF7WYeAFgPhRJN+22foiAIP35bBu4HUBWlOWUEmQLJGKxIAfz4HZ/cx6mbl5V2StLt+mSGcUCfyHFCyiYBGlRROlKbGAPu02GuGCgGhsSk4TvvAyu+kwfk0+DVWytHHZuPWVSZeBvt8JDMVMuFlWVml5cXIuZbpErUw25+17J2pyvGkb7O5yt774N37c/+7M+04D17/pXEsiz+UT9toG76G+2tavcvAVHlPv1CDAqSH/aPDBUKeZnMiLwoS16lsSdQaJUHT+Dko46Q2KnPtpODSXbIqEJ5xmkwVCUsdn/4w9/TZHn+/LlNFjNJx6jrs88+U51vvPWWnZ+fKwTAcIiRay21YV0UNhge2Lye23JT6SQdfWMS0g4SxqllvytpE/6k6B+J56g0YMq6o54dn57o2eHowDpIUBCHS0J1JAkap7/Ozh8pD2U8PjmxR0dH9pOf/MQuJxfGmncyH9obw4E9bps9RWLVLBVAd1uaPW317O0BhucEHjYbd7U9sUfZoU23E9uyePd6EivvOgObrQno27FZDSzvZNvzq/rGduOF3b352B61BjauLmy9nFlRr61XngguMkpkkuLAsShkTwecOaLK6UtO3DAtqgzHrju7q7d2dH4sadDr6xu7vRnbZDa38XSmcUbkXVce9HJ0fGxvnJzL1xGEFQPuwejA1tXCcYkQFNpoEFizsXXt/m+I46Sx0Iqlr4kg+PyIZ6IPac74HEm7zTRnGDNgz9iAV/zWHAenoWNJQko52HYwvuDD+4cf+NxLtky8w312gxBp6FaRwmcwtyGw4KjmAlKi9kB1YV+2gMGUqs3jncGUzGce4wyjbeyWeI+2AX8WNSTBuAbAoZ0ckG6HYsDwO9Vvl3bUdukEfSKkESFlYFgwhmXz8vh05P1jd48EVZszD25NfdvCrIcdJ6qixiUWsqHQad1awUcVHgIzAXa0iiCPiLDRWRDmecxXYMi7CBTBGeDTTzZXwGyfpjoMG22ItF9uTA5KGW2XyOErjkMrSbriQ6//gm1a1AiurfmWgs6yQPMceMD8ovJF6jToEjkemJj82mx32OXAtDpNFc5wQAg82D6o/WAOecYVTFSYc3BPrlckxSFGpi85ntfpBNJU2hdtUrsSIwMM2HBBc7iga4GHcGjQe35Tnu4nlRImGZTD/c3aaW0wDHGf/ODQbDpV2ZwI5TfSb9YU8pHnNsX6BBfmM8d5DJxpG3kQ7dF2XYmpBIcCR7tlj466uwcWeiTv2LUCxwoXLj5/16ij0TjgCHmJUTLqwpZsOfeG9n58BcPdTtoRYMNv2kS9gTv0h3aReC7ZpxAo8Sw8cN5Oeb7pH+/tM0V6Ja2vUTb31J5vKkAPvY/3j2GaJOHZ6vANNpTYMCEZ5xCT2i/GG2fRA4/0gdnQbu3SW8LZYMqRNGO8B/PDGgvBcTIHPjI3HLce2ooRgjOJD/fuW/YbX0SzKCkYJr5QwQPAHcDxJkgDYpCPTwaBRKdIvMczLpK+s3AHEoU0hE7Jl0oaQDZc5KdfaZGVCJzGsDDwkAjLdTJmxIlYcOLp6AR1QGSiDUwgEIZjkIFEv/f7P7Lv/5Pv2f/1l//WfvnRR1JLVetK3P7jx0/s+vJSUiiOIcIs4F+IPlImZfV6I8Wtob/E0frVrz62X/3qV3Z9fSNJU4YPlUS0eIfEJ/nVLgYxIStEGh0vYvvj4xN755137O8+/oWCAK9mC2uyrQ3wlE3/iGnUduQP+CBupU30kzpJEK/peGLjm7F2YxgvsytbrSt5KP53/+4vNW7szhHJE4eHttEGfFYYvptmdzYd76SfJxgwixOGtMTruZ5c+4lB/NpAYJNx3bDXF0Fplx0bL8bW3N4ZoWSA4aNT9xze6XTFHHYJ8Llc2ayZ2ISFYrUWwwhDdXRwbGenx3Z6XlqbqNvom9cYK1aWExy13Bi+n/rZwn704bv2dNC3g7Jl3aylU/Y32651Nhs7JpBlvZT/oEr2bjhdzOyzSWV//dlL640zG7T79sZRz0Zl42O3I0r1C3uFUfcgt+O8Y8+nM3t1c2nX81c2apb2w3c/1GlAhrZVtG0Nk9PUNsTeY7O1Crs5QhYUiNtLm1crhZ+5G09tPJva+P/5SmOGvUu727ey3bP+wbEdHp1oAegNDhxPMhxNwoTVshkArow1l/CL4QavNOqO544HfkP44CjhYnnIScJHnoWaXGWlBU7vSEfAnEux3PTp3oSRkkkdkt53EoTUdm2EBgGPYHCcPiRm3sPrypCc+jcE60xSBX5zQVMYe94FL/g9xVZuOtVJPjYUOHLlk/nNXAYOh8dHwtEog/tH+cAmd3dW56iecItQ6ng+QV2LTtf6iVYj3WYDhCsFGF82ZSzA9dJ3oKioOFF3gyuRFqr6vlxvVKyJWab5xKJLu1n1wE9Oyu7KoavkYJCkfvJB4L/zt94AtRmOCzKYaAT3gCFXMJoakzTGfA+1tjNJnK5xuuJMmzOfFCp+eW9xhGHlQioC0ybGTTHy/BQhMOe99qDjiowWUo/aYd4kyXZuNp8Ek+r9igUItKF91dolI0iw6A/+4AJnoTEwIOAHF/fJQ1+9fqIWefxLyuI5iWf8Bi7uUw5GwJkBFoY44KOFNtFqyuWK96Ms3Co4WBxGGoAELyQX0DjaGOsFZTDG2PzI7mfGptqlqmxk1c7kViDq45P6on+0ge/gPTizxR4VvXEcaoKWSO/uayd528wLcLj+dVwAbpQfdVE2bQh4okGBVWd+88nljEJaW33YBBfeoxzgGuVR979P8jLS2pbK454u1f1Qmtfx9fLBfhYwp2T48MtwFgze3L/vwgKEomV7KNs9JE+ArNnSV3xDbm23aayTM38o0tdZJi/10h4jzl2K+KHfad6JWWOSk5IN6EOrf/ObtF2wIyqYd/YWfOkJWYix0RBgvQABZG9CRqMAeDQmPtWONAE4iqvfqR6MYuMdGAiC2CoeT3QGg9SsZdtsJwPoVutBYpNYx3uAUB/GpTRL7Us7VxAVAkEb4T0Qq/7zf/6fyMD9008/lhM4mJU333rLXh68kBU/jERFJPbDkX3x2ef2+vVLu7me2tM3Rvbq1StfGF6+sF/+8pdC1vfee0/9uHrxUhMcWJECGSEK+g03m9rHGMGxyogcHxbdrias1Vu72VzI+Ju2swPFq6xE9wG/NEnoJ8QSokL/tsuVvH0POgTibUvki6uILXDZNLaq/RTcO++8pUUA6dLFxZXsL1CBoZJ7+eK5rdeVnl8S7LPZWgnT9frCbhc3OrUG0VjXtc0mExnFdopSdh6fP/tSdSmmFRKW1UrqCphfYPG9P/i+dlMXL17ZQW9gTx8/kSoU245XRGz//HMthNhKIKXq5JldX11avVzY+2+/ZRscYtYre3LYsfdPu/YUD+2zJcZK1jSFvZ/tbFxUNmk1tllt7KTu2Kg8tIvdxl5sFna9KezT27lVs9cKgXG9GNl7pyNrH3QU2fvu1aUdLCs7ffy+FU3L6os7y4vS/vjJBzYoa1tkZrfTuXvLzt0HFWMw21W2Wq7t+asrGVNiUCkJhQiSMwkQ4u++/74M0retTC4PNju3XUCFt8IIdzAUUSXWHv6rumxKNr44rDiN2PZFRkaS4A47KPAJAq356HgnZNv7p/nAvG6cmItp14KWCFgi8vf5EpFhboJX4C/PZCCUFgCe4YJCefC2TWyn8VhSSyS1pH26ABNCEN/Vwn0egXswSVqIkpPIZuGLkAx18UqfHGj2h13rZS3rln4Em3kBPLnAKxYi2rdZrGyznVkjfzqNvMD3u4URlvRwMLDDbgfiIEaJgylImJY1Dku31u707JfPP7Wb8Z3C8hBF/vDsxIYHI+V3+uGnXvFptkFag2uBvG39Xke+l2SfAm1LfWcRJtE2tngcCGG8KEuX7kPfPbA4MCFvPBfMVYIvuq00DtzXM/JCI2Wj4Rn330mvKi/j1B30BTNRHiTxhataF2tOh61svnwpuzwWcOwSRVdYa9ou0WkllapET2mRE8snJHQ/Sryj9xT8gs01OOcaA2yA6Fstj+XOnHpf4rlvToNuUk4wj8K3rodemS85lerzAtregQkHF+/h7io/+q+QPWld4ng5eMi74BB0jCsYDjZj1Hc3nQk3yctvLtrCSVPawdUyd1EQEiaeB+zF0IrQ66kWf9Y6JKDEbWxB19P6INMSJIZyluu0AmlJ3uJ0K3McZoeVgkDTe1K19D7zDmkmtLtdsFEBJ3ze0k5MQLby0J3ZCsnMntZDbII08c6gcrLzdyXGTpumlInyMZ7nPvDkkABJYwp1Ak7J9tGf7DNMQasSs0IGDMX52HJoyWENrlEG7V7vmB/0t5EtofhO7JZ2HK7gAJhiEEj6i00bwIN3gW+AF+RwGUzyThItKoRfUYvVB4lQvaHf+F8+pRKOiWGiAjqvIjRxnXv0WHGcMnlQtYAgECryC5mSiihq4r7KSgSA++GDBsQk1Q1iXd9VwWPgBA7kZII5MyHoiymIUwEAToOeCDc7CxL3eslPEAMmFQccfeKiKfev/+qv7Ob62v7r/+K/lL3ERx99ZBtORWx29vr1pcEgYCfyg+//vgx7mUgvvnphw+GhlWXXvnr2UoNwfHygXSnEHqNvJhaqCdrg7fdJRbtiEgEj6kLqQyHABkdcIBVhSS4vr+325k4BfmFYYHCqspYhN+oYGKa7Ww9OS7kYKNI+mFrqZCzyqrbeQdv6o67bfNQby7Y766TTaqeHhyIEYFS1XskdAp+0m/Ztq6XUKxids5ixC0JkTB9wA7DaraTagxlDH86uvJOXkoQhhVpKdLqzd95+x+azmV2+em29bs9hYi27m4x1YnI+mdrqdiKmhQmIo0sWqkF3aLj6X8zmtl2v5KW73crt8OTUnpyf2fz6Tt60nxx3bNRBX7C1OitsXGW2KHJ7kr+y4a5jj7KRvWjMPpovbZwR5mZjHRyWIgWywmZ4dK4q65W19bZLG+F0Luta58lblrOQt0t7Pn2pHXP+ziMb5l0bb64sa0qbLok+X9nr26mN5fxsZ9ViJu+y7b4H3y3bIzsclXZyPJKH8TJHOtmxN4+Gsqe6upnIxcFyuVAsuqLrpz5ZuMUAg5MYXIuYEZKldD9iuaucJWpm4ieaE3MNYkKSnj8x5tpYpAVW81E5/B+453PJF2CcVLLq+CEGCB5hUZDsuMoCG0MSEhVcNeB0EWYcyRBlgzOcHKJM8JEdL7gJjsJEXo1vpEpjrpCoP9rE94NeTwS5Yy3DCSrhVzBsxscXTMWwd6jy4l25hgD/sCXLMvv8q89sOltjvW15J7PDfmnHw6496vTsUX8oZp/6YFh3dWXL+Vxe5W8nYxmVXs990Xv0+NwOTo9FvJFsIcuDeWPBZ00h9JD8UG03YpxoDwsV4Wg032Fi5DUe/92Mh2sdyo4v+Mw1LQxIMCq3xVGfUGvvLeCUpXkZsdM4FQyFl9Q9hdYBhiHRWCeESESdvkIfOc0MfGB4nUY507BbN/cMK1Khbb40fHNxCo/FOe/2ZD/n8ewowxlnJAD0KQKhxxhSNpfDww2ogQspnpEX3OCiTaHy4vlqtfKFN2kKoG8k8iHlw5CX4ukKF4u000DUo5Vt127DR1nQSxL1gIPAjRPX0Gqk67hI4H0S9+SXa3x3n5/7vMNF/TBm2MKRV/1lJ8u4p/U+8gYs+E3iN+3hs4+aEzvaDmGLKIsoA7iMaFm7zOXUl3y8yzvy1B7tSEbrzCWhAABIifYBB/mM46BBaDTAc9m6gbTeDn/fN0778AUWCzaf/8gU/Y1+UtY+w5QldwccNAGHf2u6Z7yBN8w2m5K16BBt4gIWqHtrgvPCMKW1Twe+cOi6axtx6bbba9FNACSJbqpUajesGDbA1eHg7adOpFFOM39rG9MD4AzNlWouBpVn+8DgPvYAMveJiZmQIBBfBCANEgP+9Ysyued8MljmAwyQqYtnyNiCOOh3amQMCBBQgxODRh5+A1A+SfF+fO6Xw3MkJa9fXWjCeEy6rSROmmyyy4DjROwJwDm91rH5bK0TbDBVuFhH799u489pp3hs/f7QppO58qQm64N20z8u2sdvYubwG5juEwxJbJLTSvIyOblHHvrC7+hjMEeUwT0u+kleThkhzdms1lKViFnSDqy0diKa7MpJlIsImvYEQeGEIM4uiau2Wi0V2kV9TbBm8QJZWdQhbpF4nx3SYrES4dKxdyO2IAuIEznghT0BBuk6qVi5fxcIEP1jsWXHH3iIEe/15ZWOEXfw0H11bcW0Zb1tx44GhyKcK3ZLwwObtgd23T20J83W8tbGrsut3WWoCDLLVrmttrnd9jpGlHgIOPYZjSJfs6DPLa9XdlianddDe9w6sOH1xjbXM3t317e+5da5XtkxHp7x48EuLyvtbl3ZgsnT7toUtRK72RqfHj0rdqXsaPJqZ91dZr3GrI99BiFN2OFyzB2VjeTKjaSJzdpVPIjTGRN4H3bE9Xop1SSixoANYmGNPaq/hFv7kgvyxfX1OXA/n9Lg8dtx03GU7/FO4Ba4Evn2P9XORNypj7HkOfd5NxL3KIP7lE1eEvf3f4tZSO9FPZFXO8ZkxMviycXcjzIkncFLcN5VvELisa0bRPyNtZva2sQ/RBKFNKnViJEl3iBSTHbz2BuB31w6PEG/OPnMPaS4uJ1a15KCU2cY3Hv73RTgnr7t0VDUVjD2bAzJCxzoU/Qv+s+nykTpecoAACAASURBVE2Sj6Br5I05z+k/dtWwZjArMDkcwa5toyvgvV8m94A7sOU+ZdEGyuceifsasxJ3GCsz/N5IakH8LRYZ04Ec2hIX70TyvuyNKxoBSfa9DseFB+0A+Un7MAh6SDu4T/mRj7y0lTGHfsV9PskfF2XQv3g38vHbcZj+IzWC6WFxZsMPbvt92slFedRHH0i86+8/zI2oUxkSDKO+uMdn1M37eG7HG7UkJOAEEQxQNeNPsHYmlnwBYz6jDMqhPWgC+KR+6iNP4Ee8R964oi3770c/49k/9pMy9lP0l0+ueM536th/Hs/23w9V3L1qlDhzWhv9kBXP8XBPX7HRM0KiSf3r/QNWshN1qxVXqeGPhA0OZhnCM77jSsTXS9UvWztw0I3B9Sn55K+17ht/BJ0l7t2un6QBERWaClnwWMzgWgdd3/Ghgw3DXvlJQtTPFEuMEAMH8eRURhiEaudZOTLzjJNgdBimhN8a0J4TWXz5LOcr2RjBAHSTSm2ddloxGLyzj2DbLUFDOUKPEZ77/BCTghFYK7dJvbDv/+BH9p0Pv2+9/tD+j3/7l5zrsK8+/0SL2ODRuex1cHTHIs7uBxUcjAUwOOweWbeX24uXX8hmZrmcW551bL2GYehYXno/vF8Piz/lwGAgTYFxYH8KpysbpRxjvTsb9PBH4gbRTGR28xgUwyjST2CKN2rKhknDPgjJlPw3JVXLLp0Cob0YfpMXHHz8+LGMut98910rMnw+teW/6vnzZ/bFy09sk620MJTbjn3rW98SscBhHeEkMI798ssv5UkZ30hvP33DLl9f2EF/4KcJj48Me5K333/PJs9fixnCKJJTdkjgbm6uNL4g/e1iIYJHRPj1fGGjwVAwwNfN7c2Nnbx7buPbOxvlpW1eXxr+hf7jf/bPbG6V/eL5p/bdgzOrlkv7j95911aTO3t8cmQ5voayRr5ofrY5kwiWBQrDfoxch/2u1dVKARk/XW7tb/7+7xXgVGYDzcaGndI+fO8te+v8sT3ebmyxXtvVfGEHJ8dSo2SckJxMbLtc2gvaj5RVqlSzUa+vxfbNp28YtlnHPV+QJP1L4VXYdSEdIS2rZGeSFZzzkBSU6c1z4FPi54WGbXxxwdYGu5l1q5E4vdg6g7A/k3+NEGUY7rqRK95ukVihz4fBgqHgtGAsBPvvBX5ZirkEWYRW630FTi4k0VxOblU16iuINqoLPGxfX1+LaB8cjexgeCh8BQeqhYceWS1ciln1fHNDGyRpTXYc3d5AtCIvXYIGPcD+CJignsMFBm0smd9JKkZDgmnCJo95enH5QqpoNgdlK7Oz0ZG9cf5YBv7Yyp0OTyXRuZzc2aubK7uY3Nqy2ViWAkh7wFwfC+ohBWxUf3I4SLtIwJTEbxat+9OpadHj2f7iUS2doeQe85kyuaiLixM/9F3zNhnai26ksBNIf0iMJ8wZksAm+SSS6uJrRq1RftSVb904mfvUw31oHapUJC4c0oq24D5B7UxBnnkHm0L6ynswJ9F2PmkzTm75jPuMM4m81Je33bGrt8cXWcprt/30JcF/eZ+LBI5RRowFe4z778l5LmVTHm3FdIFE/Vz7ieeE2gCejFX0k+9cqlMqm/23fv07/tp+V8LUeI00Nk8MTfL3tVyuDX962c7rom2scbRBsErqqyJLfqEkTVpbf4DGxfFEauPcHSzWOEWVFxVfY+g/cELVGbgVMAGGfGfu73IOJW0S8wCcWtZAU6wrQ+tda6z3gYfamGzCgA1tVZlmNsDtTZ4JljCcOaGAsE/eOJMiWAcz17halTLAW+zweB5mGnzyG3jULVSRwAV1Gs52+9ZqD22TcYo9w25IbaBtruol78PGC8e8lAUrJEkQodrkGsXzoDKPzTp9oU+Ba/xm/lH2flJb0zzWs6TOKwKByMCDKCgahB8EkBtRJ8SenTCVQFlhlnjGbiwSZYDMlBeTjHt+/SZSky8GhkHGI6iAvGnEMPGc+qIM6onv5OO79LkZuyWOI7MAucQok98Os36na3/7N39jBwcn9v0f/p4YIoKywlB8/KtP7Afvv6/J88knn6guCDJH8J8+fWrf//737bN/+FxGZl9+9Zkt1wsR+fl8aYMhajmftNEu2kq7Ap7AFyPe4fDAbIf41GPuYKdPHfh5KvOuw5QIYVsQlEkeyScr5YpIJKLMSeB7pCvcgywEMKK4gyCoQGQr8sufWd4q7Y3zt8Q43d3dSN0C0QWRh72h2gxzeDeZiJBiy8HCgMqNcCQQVny+IP5lXBl/yt/Wtb399jv3zspQx9BO1BiUB6HCu6ssDXBGik0FwSptp1N37OKnY0JV1HYw7NrTt9+zH3z7O3b61lv2yc/+1v7m5x/Z7Px9MbaLXds6u63dViA59tF4fs5tUt2qTqQxtK0oOrYEP/O2Zb223Vw/s9lmjVN+g+LgP+nmbm4ffTSzrz79xHq2tn7RtV6TW2e20u4ah3ubYmu7Qct+8M6HIuLdTqlTSgSj1eEAPNyjgqmXtiFekrVsQ7SkSnHk9Vv4y649hjN9Kni3UBcJHKepdmJymfQbpK7YviBO1+bLcYyyAq+E96ksxhDpH/e0ECBxQ32EPVS3a0VaMMnOc3ApyuE7jDw4q4S7BE5qYvgNPUhqX/Jd39zJmH0ydzU0ZWDkXq1qu6lutJCzSIBz2A0wjw4ItzPyWIBqf+aLIRJM2Sox/7GDhoFo3JM4MECqUuo+RBBiXyqigPpYr6UKvbm+VLBNNkvwFCwew27POpz0tJ3dLWZSCf7siy9lyIynbtRM5aBrB8OeHOSBL6geKZcL3OWTRHtJLPrcB3e5J5ilRY+84Ln6lsZHLyUJRXznkzyUEXXx2+v0hZtyI0ELI79slbQa7DEESJSx3RCd9XbGu5RJWXGxuWUeRr2CU4rPyBghWYpnQVNll5VgAjWK+9HmKJvP2Wx5DxvyxcJLPVzgIPd4xqIYdmhs0EmAmXGgDfd93lNLcvCAMYg2RD/5zVWmcYr70Zf4xECY92kD9VAH7Y7ymLf/vxIahMx9/UHX6CObJ2BIHThiZtypk7q5lBKRjzbxE9TjHXCSfPQB3ON7kT8w2bxPPp65pOSBqQw85TPPGoUhif75MzZTMEzYQCJdfGDioo2Rn0+1Od2gPSR5kWK80nqsPGJOPWPk436550JDBC2pW3nGwQvAEf3EDQVrYIHjyQ6BqQs53iQvbZPtnDZ2PldUT8Zm1stAaiWb53sD8vBHB32ExjmOySYqwRfZLeXvp/jt9cLfoN7E7Q3ec9MiHJ4/aURcejEF5MRKfVF73LNMOxCkOg5sKouBAjnjN99ZMKMB3I+y+fT7IBbUEYKyR7x3ySlcIiQOsF9/n/GLrlKWDMJAFHSosvOBw91ptwlh89Nt11qA766QjBT2rfc/sBcvXtjZyan6QD/+8//0PxPD8NHPf2E/+au/tXqztNFBz/7lv/yv7Oj4wP7b/+a/s8lybifHZ7ZdJYmXxObsGF01gTSNgLd5UdvBwZG433q90e6OMAknJ+dShT378kJwAB749aEfSCKxSWFsUAci1iUhfSjSAoPqgLynjx6JecE2g+cwNRApos3T5y0qk11mbz55ImmX7m1YjCHeGAWu7OLiQpMP+xCIq01x5LlVOUws6YC3LA649O/Iq/N4MpX91cGjriRzMICvX78Ww8W4w1SiCsOWijZX1Vp1LJP9FNIsjPuX45VCMbxYXNu0ldvZ6Ni2Rdt++sln9ux2Y2+8d2h5r7H18FgG+UBivppJfZgT8brdaFdW10iKVgolgQ0KKldOXX302S/tdrK2dg+/HoX18d/S79i7jx/bu48f2XfYJfW6tipz6x4eypFaZ72xoyy3I+zZWHy2W+u08dC7tlaTWb7b2grP0rKhG2gXi4NW5Ig1R16R0ORu+9fgrR5ETUacGsg0D2CUNhxqYP7geEtTk4jnTpQYX+ZEzC3hiAwufR7wnHHiE8LLDg3nfkxu8pJ4znfyxCfleVmNPOAz/9jN7ppa7hBghu/uJjrlNxvfqWzmHztpLbijQzFEap+1fMyXC8vabRu0S7aU1h+4V+QsOZ6jHcCF6O4w5NQJLuokrAiZtxf5RJkV1pUbhcaqppYdCEzyzc2tvXz5Uu9pEVzN5XWdwwTgH4zGsqrs6sUz2U1R/ix3W5j+If7IShF7pNbY8UEw+kQ62GMy+E6ib1yR6D8wjivGJGw0Ix/9jEvvhKqCXe83bAAlpU80l/fIA4yj7mXys4VaAIaf+uWaQQuObrn9WmLAo24+qR83HprTqYEwDiTaz3cksuTT90RNweOAyRb83WP4og9xb7/NoTojD+VzzeZzfSK9R0oeEkLATJ2AmPqpL/pMmTADPMeAO/oSdZIXw2PZ2SbJbLx73+6E9zpRlb5HHVFf6pg+/kP/0TYS4xIueJwxbGnzEPOXPIEzfGc4HU6OYz6mwTAltwjppCv4oD6nMVWFYhxgoh5wNWBOufRRuFK0pcpFXeW2ZckBKKrC1s7aHWfOAza8w7vRVsiJNnjUd28j6fSHNpOX+nSlhsXve5gk5gpGUn1P84p3o51y9ycHnzA5G9ttVlq78TdHW0i08eufedZXGTD+bJoFA4kcoKt+kAEfTpyGo1rWHMzy1QR+J7VclE3bSfGJ6xHgxO0CArNG9bbDV4rrDOWrgXahf8eXiuyAALrvhDsc00TIUCXxbBp8jNUQsYHknKRhkJFSIKqkMTBk39RxGIzVyhfTGDQAS4N5n90uCekWKToWrBLGXfBUMhvQZy3PyZuKHTcGtVs7PUftcyME/pM/+kMZ7f2b//V/tsXcY8shnfn2t78tY+6/+Iu/sD//8z+XJIk+f/d73xWiIZmBGD//xT9Y02rJxcBkMbFRCg0TbaffwBVkIU05Tr9Y2tnxmQ0GuPXHt8jUxpOZNdu1/dN/+oci7ldXl3Z9e6M+s3hq4OUwjWPXDBY2GOjy3dal4JQaJ8bShCVUAj5dMFflPrBr97oyjAM2PpLsfCq17+zJUy1W/bIlyQH5Dw4xdOc0nLsk4B4nxlD1Ma7gxOnRseWdtuF0MggxqhgIHAsUjCKEE9gBh81saUUns7zjp51YjGUfQnhidtI4KAQHak6dLe3zi0sb15U9H0+tOOzaL774VG4W7qYT++DNpxxAlZoAew5idjV3M5stHMZEhc/bPcvLjl1eXdtstrDDo66df3BkT56+af3uwHowGeOxPRkN7K3TMyuyuRjKTr21Ls5QsDuqN7bO1vaqrq3bP5WKCNE/TB7SWZ00kjH0Tt67YQUgJkzRWgs9Kh6Or7MPqCRRk1v/hL9IDWTcjTEiKhEMc9NEBc+1g4OpkfdqVKy+uxT+i6F2xhwcQ6qDes/nhW92PDyBE/J2+WDvFydFmFuMF7YVr1+90jgucMxX1WKc8EDP2K8qQmkU2qG3ilLG3eAHOMc4gmcY60+nMzHo7UHPBuBHty23HTW2cdgYwdDBCSX7Qwx58SUFA8UuFwLkJ4dwpIpqDaNOJHOZJEb08+7u1l48f6Z4iPSVdh0eDC1rCsFgXV/pFCdtZqff6fdscH5mwyGerGEGXfJHWcwtJC/46FnnDws18A1CyXfRvMSMcj/ol8YhbPySVCroUtAB2qd8aX5yn/K4+B75wX2IOIbaqg+maM+OBl9q5A0pot6lL0lKog1VKptnUT51g3PLam6r9UL0iGeMayRggSuBeAeVnNqddv3cp8/AL/of8OGTvJQRl/orZkbnvyWLgJGFHrCJQyVLG50ZCrsuZxKog/qiDOgN92CMaQP1CQ4JfuRDrb+o3RM+vyNP9If8mpWxoO8thuTlCqmHKv7Gf75Yf+OjhCOycdFBJM1ctTsvCdVFPDQCzvqGycugH+C8r2XE+6R/fnkf01LnOCIv807n2RQSFQB4K0wF460wYbg0+boNISq83E/Qy/O1w9CdrALrrQ6VtJLjUOonqew95k6+jpB0Ox8hZ7kEAYeRZc1njHhXsN6DM+UAX/kHJBQYQc8TM0Ze5ij95LQwmgKEN1rHkXiz6dxANxtrSpc+7sNf45bGG7tjX9vgftiEgwe4E/B55lIpl075mAeTmUYj4XrqHhRa7U6ook2V14ftNEa7SRofyLrfML5jf4PxM7pPFsN+j/hKLVs1cxG67dZjnQEEACKGKQUW5H2UFTzjfnSU31z8plxHHk4N0WxvOvehNS5t+Tqz9EDYGDwMxYhTh8UmQUL94JBzhX/8h39k3V7fru6mNlm4zxj8D0Hsb6639r/863+ttmF7RSJMyOmTJ/anf/qn9gd/8Af2P/xP/6MQ4vLy0j795Es5U0RyhLqq3+/Z4ppTFolp20FE3CNz9A/RMyonTst0io69+VbP+r3SLq9e2eXVSwWbhYA489FYt0toBnaYDqMNoRF0eiIXkhJlmd+9luu2d4TYkFE6E5RgP75ggMgSuTO5Go5/31qn7Fq9WYmhePvtt3Vk9nBQ2McffywpAf1nQaQ82sNE6HYGInT9o57thlup5ybzmRg/1DGffPyZCOeTp+f2xhtvygYLG4mL11e23C2N8LfAGh9WMGIXV5dqP2peEcMNR8lLBSQltskSdJgt7Ga6sEUL9dLEdtXGLi5X1i821qq3ciCHqhPGBcaJch49fmolJ/2A5Wwpacj3fu+H9qO3HlvNTGz5iRIYJrzGn5Vt6+M47qyvE3ULvEbjH0rqrJbije12hS3wEwTuhoftdik7J4xICcC6XrpjUmAFKsIIsGshAC7jlA43aa4IwdI/YTnzgOOzzM5EsHSWiuY2HEKA0fANB/hEeY5XFMKcSIxUqDAUK4v5kKcTXoU2CbwDjGBo+WQusnD6tZTfJ3CQ8plw9AVjfOwb8Tq+Uwwy4sy5+pjxXa6cmSIuG7ZTnX5mBQvjYCgJU9PC+/zAWjNUtLlOvcHkc5J1zemmHaF6OtbaVdrCcgQfB6UoC2A13E+NWTnqSrX27NkzSTB5h4Ua/KQfKyRF0BncDgx61j86kLqNOQTjwQalIW4aNiwwPXli1AnFgqf0RFidmO6RzbRqUYfmxJ7xOnNLdcZCoV/+D9iRgtYVpduT8I4vLtA85VA+xmb/Hb4Hs0WGsPHJEkPBGCGdw/EhV5XKZfy4aC9lRkLNwbjDsNAm8sRipjYliRN1YtROXzVXknoNlSdlkngvEu3kd0iMKFtMdvLsD31ElY/bGPLSJsaMPLRBi6UW2AeGiTwBN9oW+M537u/3K9rBs6+nKMM/k/Qjvb9fx9ff+w/5TRidaCtqOFRQ1f/H3Zv1SpZl933rRJw4J4Ybd86xKqsya64e2E2zyeZgERIJGxAMi5Bt2NaLIT/x0fDwMfimR34Cw/KTbUgtybBEQ2i22K3urp6rqysrK+e8c8xnimP8/mvve6OSBYIWSLrlnXluRJyzzx7XXnvtNcKJzd2Qp8XiMsxH/Iz18Jt3+YzEZ5w59Tfo+sTx4z3ybl7aMQNRTz6S1nHQB5sX6CI7sU84LA5nJOdDOD7hPerjM5ZBHdyD4bCpxsU9iB28/se64jzBhonl8IzvEFWsOyxsOdgBAxJdYrglvOeOmJ0GgIjjzVrrGX5wLMc/HY42wJuWuA851hE6ULSB95M0iPw2OGChj7SXfmocacMGbNFmX56OC5BXybUABwQagTWSAHJjoDnluSJWR4gLZAOHCKVv+WGB4gSR1qD3K26KiJ1g0oieB1Yi6CqQNCmXxJCDBY1jMcqnDBtOaAMikFpKdNi7MJkOKHzGxLukNnEZL6cNbgEOojJRHuwkVhOaYDAUew53ANSHUjLim9EYj9GuoBgHEMBlUZP4ThmcvGlcU7TWS3K7efu6PXv+yPb2dg1jad4FeYBseIff1AOhQMRlvD5jAbZcVkb4lf3Da3Z2cWrLRWE3r10hMiZQCyhxdiptoCwSpwtO4YgA4MppM0BGHvIg5hChGKIwr8rCuDfojVyxdLmQPH00yhUgNO3hr4RN1DdKgIgx9fr8FEi9g/6W4pl1B0MbDQa2PR4r7hu6LnCWxrsH6jMhTYgLtFjUuk8/cFwJ+AFw0h8KSJV64DxCuBR4tE3htHTkERpdEzYC4AxOUVtd6DCVdNHjKkSslHWphc889be2rIfyPWFHVh5gGP8kKSzotjE4RxhaYFkEl4ggkglRwdOuK/0vhzYnenaW2dRqw51Qr2hsWHVtUCc2xwstTiQ5TSMqIQQKTgp7fSk8AqsSl2iWHEkwZRE+tRh5xrpEgVVrwA8JegUiSHAsqbQju3VrKcQ3Sx/v9Bw4CBkQkBRl85b8ZXECDXoCiMpxZ4CEm7Mu8MThwDdTxgZFXCc0ZFxgazlfZP31RaS7aw/WhCg9QoEonpbDNBuvcEXHiWDaQ/gWLCHXhR9+ROhJ3JtYWzQyyKC16CUByQSnbupCAVHhfjVLTkW4UQCBor+USH8RCyLyM/bNeqoAxXxHWZx+ETQVghGjB1INlwadMnASMQ2BZfDPyp0w9jMPscG6xCUCh37B4eBKJEffSNyPV1zbfMY1Qv1ccW2SN37nPvkoi880cIj4zhUT75AgsKEe9BskrrkN8IP7EVlZ+YGQdaFygg8sSkDvk/FF1x+fVxA4khKEfvgBC26NE0pYxIKnKEdzGdoO/uKiHYLHsCsxXvRJ98OhmHz0V2NCMPXaywJHIc5D5wy8x3cINeqhHMoAJ/I+RB9twDKXz1gHY7I5hpFg433qi/iVd6gPDgL5Y9I4builuEm9E1ufV4+vx/j25306/v28J/Ee6xNrStJwa2wNAbnhexBcWHxm53A4M4BZA/jYp9i0rwgcH0/gKnC/XNDjsejAHChG622cNzJ+EFoKTieiAWtm+iiMwrxGbqoUzBG96ShiHuWafRcmgyvpUy5j9/KFqwDaGnEUz+P8RJyuRoU/el84zm9AKIEfIZzoK7iT0SDsCQQUHHJXSqVud9nQdpBu1Vau15Zle5fFU2+sO855gr4HVALDIG/frGHGh3kDTiGOwF9x7fl8ilGjMQ3FX4KQw3pYnopPSbmCPQaXE5ufOjxkhXfYKU4axfQCrHBVeIkT6houBwB8WYnnoWomkfxcep8BD4SQFBhF3V29SB7K5TMuYPLzncT9zUT7NhMWYyh6gzjYLJha+gXy5KSE3sp8MpHV152798SRYKMty0JsuyqYRbMZ4Edoazy2P/iDP5DCt6I7L+aWpn2bnFzYN/6Pf2Lvvvuu/YP/4r+2/+1//19tVcztuRYtiMBNX1nEAlq8VIfI21jMYaGXpZn1B7kctIC08LX0ySefKHI3SARkQhRviCHYuIwBjsU0RonPVZa651zYGcfHx1asXSGVOskHoQsS5l2up09OLeslViwn1s857dZSgP75Rz+2sjHrBYsY4ADnnVxRxANcfO0/+A0RTAQlhXoHAcLdIR/WTHfuvC6TXfq4Xrs4DhEnfQFW+qO+zcqVrY6CrlbDJtvXBpnnXZvb3OpOLb8yBE89Pn5hvTqR80tis+U7mI0nVllqR5OF4n7lo31Z9gE3xIRTm9drjeXx0XPr9hK79+o9e/ONu9bMJuy61sOCrKk1Xm2ntm0Ix3ViP1ue27Dbt1Ent512YHmnazOb2RIHmlZYp3LLreWqtsWqUkgXxrqXp1axwXfZ8Ng8BOQiaNn4Uey/9I0UQBjE4dzPK70AOLBgFPZNGKwYKyCCAw9Q9Gzt1maa2w2iPK4DNv8uHsvFnk+sbRIhb3TYuDe9ONMnc8Hpjjkl8T7P4axG2CFyOsebThaMPfCuDccoWM1imVYGHbnheFvvwTm9OD4WUbw93rWtPnHafC1Q7mDoSB4TfmA27axtjMiW7TRpTei67Vhf7iXciR9rGVEFG9Enj56Ks3RyMZMPm9nqXPWycQKzhN4B9uB0QDhSJ5d0skKgbNb7LPjrIRyIuALBYSFWOIxDHJP4KTwYTu7cY9zIxzqlbuoA/sAb5OV7nJNYBveEL8N65P1YLnlIkfjgPmWSJ84R3/GUrj6xnstKBgccYFV/a7YKIXL4TYptie3RoS0QKrF+6iQ/ecFDsU3cIw/zTVIZeJ8KxBS/48Vz8nNo4h5jAm7gokzecZjzfYByaSI4if5xCGWPgING4j6JtpBiWxAdkY93eEY51Ed+7sd34nu6sbFvkD9esc8xL7+1S8eX/h0+IRZRk6AtiDT39/eFZ+Bs4nJlM1Evbac99JLvTkhc7XE8I3k+/6Sd9FfvhTGI38lHufHiXfLH+xDICqisUEDUHQh3OYR2Inbz3dje2A6Ji7kZRIgQSRIEBViOBCxl6HAY2k8bKAMdVg5Uam+AEw4FlAOHPtJWvC8rQln4erB3VIJiP1V+yOzfvaUc+uUiBAQMkUTjpIPidAeK750EtYBQFhhOCuBItDhxhB5v0hWM8SWOJL8T/ymdgk1Op+OnxmadCLlyCqA8EUecBokBVhRauBAqcBnQfUCODsCwSEixQywcPwWESZRjq9DAkC8uXhYEQIZIio2ZgRLrOXgJo8xYrtoYJob33U8Fi9n1lsSCRz5iHfvJD38kR2yLYHnwve99z4oQRBHlXyudm4N1T38w0OaLfsYf//EfC+g++P73rJ8PDJWVL77/JfvDP/xDe/e9N+wf/aM/srTXSuTh4+fjQz/i4gaRv/32u/L7hII4DiExx8Z55tn5kcZsOHLdHvpL7DjeRT8Bgon5QZ+kp/lJPVzJzr6IkcV07u4besmldRz5R6MrXzXMybXD29auC1tAgNVzIwQM3Lj5fCr9sO3tQ204bKa4FGDBs5n53OF0s4cJiI3ygRUhZAB5YbezEOhjt7tlxKFjDJeruWAHUSTzVdnaCrgaRSm3BHD5EPVAdNMvy1ublCuFGyGgKM7zDvd27Can0KRjPzt7rM2UgMtn88q6PffTke8cqm3tbGJPnx3bRx/+zMajvn3hvfdtZzwQN21xdqqYQ5Jjd1orS3jrGgAAIABJREFUZX+GS4LayqyjWHCH7UiOCSd1ZeW6sGE3F6fjsJvbqE3slIUsnazGOinvpta0pQ2yoQ5qcgqiEz7u/Ft5dmb8NJ9rfN+gYoh3d4d7xgROEGufPMjuxaGCyiJBhLGR8iyBw+dBlZlb3tUakzWNK+qyHgFO5oRTLpyl5cpj/1H+ajG73MBUX7R8DYh7aziQ7hVVg2Q7aaZ6ooXeRcUpL9U88z6mytqEcWIJhwCF8aa1ve1dxSQktEO5LCyHM1TVNhy540YCLLO+OfXmGTqRLsLZCxwj6iigQDmg4fNLLjYaOz27sGfPj7QugDVwEDCJyEcwOnCMBycMr98k8BLoEvxxUc50AMARJlZyJbEX8TmETiX6ejM3ZHE84jBLGfSViz5GvMdv2sA4cZ8E0cZ31lrc1LjPXHH1FLGBuXPOgcY4cI0pD6VW8vGdRDlc8ffp7NQ5ZzwPokXkFuBf3sMKmLyblwriD5sc3tJRtM8J5eOER2wn88gB6/LdcLiNHH/aWpUey43vvMcV2wjswfGjfFzIUF4cC/AY5cIVjn1GvYP75AE/ODHne0Msl2bH/HynjjjWfAreLzvoX+JY80kiH3XzGe/FV/hN+TFfvP/v+klZwCFjgt4ScTkhnCAkuWo5unVYIO9lW0M/JTXYYA7Q7s0k/LsBF7H9fAoXbGbegFvKIU9M6MjpOAStQjsUWiq1BrcnAVZj3XxeXvh9A9Q32uVfvZ20YbOeWB/vC87kTsfXCvukfA/TH3SoVisb7ODKpbUkcNCRGCE2RAc0C4ca2ssFQMe2+m+2b1z3IBFD9MdigzuVXrbXuUusawhy2uzl0Ae4TKDd2O/Y9s1PiC1OwyjvpyC0StjazWdjY/gcb4/UuLquZPGEjyRMr4fDkRXrpWV5xy4uzkUs0XghjhongojBCgERBAzEFgmfNSB1WbJB7clx3FqbjoNva3mGmMYpaVmfdNEGCZNOXzcmLYJCP6nFJcnaVLoRWS+zskPARSdgJs3a+nlmw1FuH/38xzr1MJFQvuuisVduvW3/4d/6Tfvoo5/Z3rUd++EPf2g//fBDBdv8+Bef2HDvmpRJ//Z//PtarDffvGPf/uB7Oll2F618wADUcLIyKGiaWeBZtme3DvZtMNwREXF0/Fza+S+OntnRM7yH++meOSAQMNwsEA+LfD5zb+I4OBvkbgUAori4IK6Tn25BNtdfuWUP7t/X2KMrAMFxk0C6bWunL46kk1PteCypps5svips0M3tYHvf9nd2pdv09OTURsNt+/WvfVXWgt/99vc07xBEr916zTors2F3KF2dolzas2dPpWTXs5Wtm5VNJ6ea3wefXKgPEIQRqbGYuvPatgYDdhYb9lxsh6L31iAXV+Ctrbv2s4e/sNPF1JJ1ZW++dlsemY/n57ZYV/ZOOraSsTrcs8dHz+3x9IWN+gP7V//m/7ZBL7NZ0djk9EwEBsrGq6qx6mhii8mF2Lo7+wPb2t61rE1s2EHEV5mtK2sXlfV76Ew59CF6JS5RKxFxa6fRg3Ansarx8BVYmaC7xBvLGcrirQ4rK4k/R+JwLOceBBkv3+izj1o/fbb4+0jMlogc2VBx1YFDu+LCDyxYg3R7rnSNzhGejYmlmBCzjc0/sabuYKx6uTGDDy8u5mwROjlOF+eW9hKbLyfWkX+XxJK+K936Gh1oboEx9BH5zJOu/D3RriWbunXkBkI6RE1iBJcGIZ1Mzq0D5wjCvkosWRHnL7dPX3xq49HItvq5dZvSxlt9EVHgiHwns+4q6Bn1OnK7AIz2sq61RWVbhCLB0SQ6SetCIn8CFz88OrEnz4/ECf3Fg49EpGwf7skogzVCYuNFf6dC6T0SJ0FkAZfbExyU4OenctEpp1j490mDF+jW8vFYWcEJXOAfEuMlpMxBC/zVd64ZdTXqSW1FCZfdD4m8E9sRUKrmGctYyuFAGjcX8sXEWl3M5+oPfYpiT9oCvsSKKRI8beq6aDxj84kECqVxURZzyme81vggaTu2XHAQcyIGIt6JFWDS4ZMSJOoPulq+ObWKechBaDpbaHxoN/0A3++Nxgq9Qn8YcSeKnXCM/cszdyuAHidtIi/vw+lATaEunOsZCSyeodOHEQtECIRmTFejFu+ET/qrf1f3yQsxqIQuUPyNCAyRprbOxCTSkQjZx8w3VOYyzKusyZzQgbhl60f8iZ4Ac9AulqYoCeXUdm/esHzvmqGeMNpZ24cfPbE6QZcOIwbE0lr5EmHWLW40sCqFgnExaWKES6q0DyLO294a27ycaLykp4qKCdxF/JNxiIZQg5MHR6mb2LJcaZ/FlcHk7My2uzvWpR5E9njNbhYOF6yXNrdV2VoeDk4+UE5sMgckOIT4kYKqgHmjlRDEgJrLiv2ed2T2Il0Yeihl7W4r/ctq1eigQlgtRG8QQ5pra21rZ1cSghK4WDv3FgtZ1k+LcZJ0kz81qxHrEaR7aN10aC0+++rSymblDmIhzKVoBXMhly6enCbjs7Cb2hIdOPkHc3EgNBDt5+DqPPUrGIvjENdoLwf/M3aVx5Kj8ZuJxR0HLH6Hg9TUDq4QBwBxL/Mo60wgC1gDiFNOxAaB6owLm0VMA/zy2sjPcxYu37niYidHbLBW4mYDX/oOMtH7iZ/OYMtTphAr1keLQt+pi42c/kZEs1jA5m2l3H3nzm17+PSB8uCA8e/9wX9uTx4/sw9+9CMptf6X/9U/sPv372tCgJ6ckB5tbddu3JQjP8rFQy5tgdjA8R5E0IePvi+Cif7kcOKa0lAEBMA5gbCoAUzeo320kwvnn7wD6zoqVlIHIhTmhXFHRALHhvw8Y/wIIMpzn6dExITGNnDYQMirUWGDLT8ZGg4lsUYMxKieEw8uOJxsV7gTmNt8MZUvi8nkQjJw7tHuB/efC3nGdtNW+s/40yYIU9oIF5CgwNeuH+h0zL5FHkKYPDp7bifzcynmgghu43Tzk8qW8zMPWmneL+ojgcB7W107nc7k94h4RJwUbh4eSOzYqWs7vHNLRGzZgtAgDhy+4F7C5WCsQNjd1HW/6D86IBD8ci0r1OgLi2fxon6H47Aesr7Cr0D8iNML50KK/5mtrbJyGRRx2aCJkchakMgL/TislKJIOvE5ROk6GE9A4Fb11IpVY6sla6xrWW8Q1oxzNWqimwflSNpG6J1+viU/VRB4beLhIGh/9H0T+wCcyBGidAUyBT9GbInfLDh9+JJ+fnxmxGDrWmqjwZZVWeMHqIXHDMQ/1/ZwYPvbOwqZA8EBsYUCN5+zFc4Le7a9vWU7XTzDL2xxMVWst/5429cjnJ7lyp6fHtnZbGlPT87s6cmxlfXaXnv9tcvxpg+RGI/zwWfsT/yuG2GeuMd8gZfgKgm3hU2CZ1GkRh5+A8fxHe7RP34jTuR97jWyzHWchk4W93RFImtDByUX7LkfNeA34kvqAQaBZT7ZfEmsGRLthCjB3xhlk8jDffLHRDk8j22P7Sef+opBVcDHzncDfn0t0BZois3+Ui6/qYOyplN3OcJ91iv4h89YJlxm8nGRgCnBVeRGFd5n6iLFsaIOrrpwD8/xeWwL9ft3vfbX9ycQS15BILB0JApVQlzTL0Uw6Hgc0MBBhnCCQ6SUOp6TiJv71rVXX7tjjx9MpEOatpjKVyLIfR5dv7UN3qiBLQgKrRt8O0HUJb7HMp6MG2PCxW/wO+WcBviJcMWYKQUYh0CBALkaT8d/5EEnjhTnZPN7vAdhy3eVGz/11p//Qz4ldDVDM+I93ucS/hWH1tdZLCXWx+/YB78HcX11T/6UwnqDeyQOvtYt5TvMwk2C4CVKh9XSolX/va5woIAXL8Iz6O2F9pGHennGJyY8fJIkkvPG0CDNj5SjYoP5xHcJBMaKcAFhU6aAOEGcTDy2mw8GCwlFsctKgjPKuJComDxxAuN3fr+cKCPO/8vP4u866EyN8CiL/k7tIoJlMVWWZcNme6Fy8jwVhyy2fzTqiKvyR3/0R1aUM8WuQVz3ne98x3724ce2u7Nvv/u7f8fQ7Xjvnfct7RJihIWxa+++80Xr51379NNPVCfKtaTFbCpgXi/XIpiKjps1c7gg0j1MA3R4IJjKFQpvzuoWhy4sCBYCPo8gMiD2NaadjpArBAl52TggqvDwDWEG4ofLhDWfENtwpPagT8Q8kg8zfHwunV1c2JMXz7UB7I/3DQsk5gcCjryw1/mOR+cWR4xCyq31B5ks3eA0RVb7YOCEETCCmIQgvOhW0WYW9Zff/4LaO51OZIIukV/lJ0fKJZgxSr+YH+NZezVdWHpww9KmlV7RZDKThdV0ORcHByXCJmmM4MmwXvAcfn58ZM8fP7ab1w9sfzwyLIrwt7SYT62Xo4DqYyzRWGDJC2lxZsKcG2F2JOq7vkBg16J42EgurqG8VL4EviWvJzYUelGEOEAEwQmQ2GCqwx3adTI26VRiTkRNwHlT1FYiXmkacRCxqqmWK4nSEMEj9sMogXkdjlIrC+IAsr4y6233hSjh/JbVSqa0mMzHhJUmHBROWsxBm1wZIQCDWndohRMbDHgL+i3Uy8lVOlScyNvGIJNuHBxKNIojSDZ8XCtMZlObTafifN26tm83Dw9tZzy2Cm7BEnEXYN1VNHGCiXICrQIHFV2lfj+RV+62auxkuZBl5+PnL+z+oyeyLszHO/bq3dcl7oEbyDhFfAF8RtxCn/keL37HfPEZ8xSfQ4gy74xWLJM+MU5cMZH/El8pdhz1N9Zdo1mK9a6LPpWHNiDeiMRM4mWDK6njfOIuN+Lvy3aFyiiD9cqa5jv56CPl0Q64cZQDvt0kKsjDRX9JfL/CyVc4owruXzQG8sVDX32Tp1zWKCn2l3twtiBsaQubEkQA63NTHBnbgx4j+RnH2BfGkufgKLzkx7yUHdtKu7mIMRr7QRvJwyfJP//86V8P/4r+UDfJP8OGv1G22iDTfffY31knEhljeYaURE5e0VnMcsv7AxfZi4mAdWUu3Uy4i8SGBD/ocEqsP+IQsh5h0bAxQ2T33NgK7lUcgwEO5AJcxzHjWXwePxm3+JzxB9bpE6IkVASimgBzBJdV/Y0EzuVYf3Y9kRfeEXkZGR+jz/mUSlJYZ4FzBy4B38T20TaVE9dW4ITEvkQCK9YR77sYTSNg67bCw53saGkbahpwkIAvWdZdhuVyIo88vSAyV/1a+axz2hJpkDjn6mGY+at7bA2Sc+GHKXaGcYsN5ZPCaQTP5bgpAFVczNxH38bzXplEMkBMHBeT5sjpCiB5L96P9cRJjvWHFv+lP9hciE4MlsaiDnKaDVIzjNVCf2BVfWF1hf5FbZ2AkBhMXNcTgfro6IVdu75n89VU3BDYx9PpheTRxXKBxyARJyAMzMwvpkvr5bAHryhv9EYURiDtCbGAcNg8gRrEdSAmlNMgNFDadBcKjqgEDhuIz8cZjhk+LjxMTTzV0W7GinGkTESecR65tzn+zCFR28X9wKMxGyWbBToiiJbWHXGkVE7wJu5z7ggVgoxAuDyHWKJ8zb2UTh0pr5aYCjuypGzaR98huuImAsJdLFzsAGJFn+nGjWvikK3KuY33duzo7FhiGp7tjrZtPBjbs+MTKVYjl6ZeFgfESt0gVvOT1niQ22lT2my6tHI5s1WKGAnRbvDlkfJeEIeIYMBM9qq8MCQbSwlrPV8PCKhIjHeEV9oRL+6xVFuNO870uOASODcTTiRWfyTnTqSyzoOLw9yAxAg5wvdCUbsRuSE6qq0ipNDaJEpBno9ICBY+hCnzAMHEe50usK/hUD0oKCaIiVosQFPXHA99YJ3TduaIiwSHSaJJCO6ylLiTkydWarjjYINwRwn48HIuCwjHJRat7Yz61k+7Rsy2hgDSQVwAIcbKP18tpBcI5xC9NSwZOUWPRgMP9SOLrdZWtIf4iTDJc7hzeIOfWR4OV8A1iXZH5M34x/7wGecp3o/5+U3iU+sjEBeMHyGYLscCnBY2HvlHYo2lLtq/JEkDp5ITGAx9H3xUDxzvUcems8W4JtWAsDGpD6G9cT5jG8hHG8GL9CntXVmZfWYMAhySLyblD1a6ca1S/mW/L7k8Pve8R73xOePBRT3cZ/2S5CdHERRYB+B9NhzaiBpAIvcMEAPsFawdOO0QkYTNwvElXMd1tPYLGyd1UC8cEODSnSpSG3OqalXelXjV7/1V/6UNLoaLXIVAOMvKytcLORhlLEBxlwEOwjpT+wx6NmvnvqEnBwGZEn8SHT0FcU6l9we3A053ByV2HZY4jOGpvCcHjXD9FPCYsDfMCSdrQVfgLGEzIb3cQGDxMBDWwEDE7XF8mH/u1xKyXxFC3GPskWxwef+vCBtgaPOKY6PFrImRYlyoBit25xxyA6JHBz5fFRKzRbjerId70U8SdendOOlhnXoFIGIXKStEjWCuFJcKDpJiTTJ/GMokcJtc/5L+rYMxFBJp4WUhel8rzlUVpF3qlsb61J4wBpr3dS23N9xPfTE5IuEFOhUvTYJ+szh46pulXsSUMXHZ+ny2EnCg+c67Wr8N5fiikrxfBJQjnjhAlMjAQRzEFAf1s7/D6ok3X/rExw6Ru0FwOFlksDhVkSi7miwsy3u2gx+hjf6BGC4QDfTGOuHhW6YxYrUhU69tZ/fQfvT971uzwidET0hwMl+KGHj29Ind//lPJb/tpWuFPhmPR9rIcKZHGx4//FSExu6N1yRvVfy3trbZ5OJSRIeIqj90JVKIEwFSYL2iRM0cjMfbl5wfnuPpOLLxaXNE+PQNU3w4UNQPx4nTTNaa+xQi5EZZqa8o203OL8QZGXTcmu2jj1xWfvfuXRF8KN9TFxs+dnWY5dMeTtqSuae+cR+OXEcGooo6ZblXFNokyQ+nijl/8OCBHb84khM9qApYqR9//LECUd6+fcueHR9ZJ3OAhqDb2d+3wfmJTScTeWUe5Lm4SfSPuYvzCyGJlRx2DHziSgCIgTBDjwgdJepnPUZIYqwoA7k54jPAG4Ql6w0RlK5vJHjUCc3PObQOljJKgBAPWCMuVjHsCgvY/JSIWTVCrF5mk9Xc648cLE7REFUyxW7t+fMjtRXv5BAmsM8VARydqsFQXBt8YeUZ5vROGOlEX2GOjT4DCsIgFogkV06UJlKC8QRtquQMMkGnQN4jnQsD1wvREn0vCQJN/EYIS8oKG+WyKu1sVlk3R5TcKAwKuiWMLTqJHBiGcmexVjBRHGEyZq63wC7YscMb12X1iYNLECrzCFy8OD+1x48f2weP71t/iK+vnqX9vu2MxnJyh96A5iggUoc9hw/WweZaoU5+k5jrzefqoJ54vykH/Ug+yQuOiGVRjuY84ELyoExOfxusSy/VFTwf6ww9KA5ilEM+iGG1NQDbsOf9pQn0EZzLFdsbmqYP6obTxHPK4DeHj80+UScXz2MiH3kgcLj4zj3PszEu4my4kUwsk0/KA1dw8Q5lsM7YdOEI0y+4nXzSbvrBO8AhiXmKa5J3yEM5XNr8N8aV/HG89TJ6fGGD4jftjmnze7z3V/95RTxGvSXWLm1SgniBVocJDXHHMxiNG9aDq7rSeuDB0YsTEUYQMLP5wkZb27acTRUCCR0xDk7gYbRp0Fmkj+yVrC+fVwbICVXaAAc7jiUIjLHDijoSxN3K58vxwBX8xjmQiJ0wNKyPUAesrQ6HT6yM4ZxKKhQtw5zagfCBCGb9aCw25mVzDpRHhFwYLonPmEhRDJc4ladxPuN884lJDAlmi4/FZznIV1ibIxTcV8d16FoyX7Es9KXVzlBPrItlonfC4Vf5VacT5nEZxXelHL9BNMJLxpEuYyVP35sUPJUwOUxcbDzfOdxx0iKxqMoSD6MhUGxUwMQ8PyKswGkiL64fvCznmGjjSpxdTXmUf9XYuKWpqr/UnxlKtkx8gZfiVmbP6KZgvo8YeDAeqn62hiyYsILc8AEz2h7bybMLG20N5GV6vDcK4iPimy3t4MY1e/b0gSWdzD599NBmFzPLdrbt7muv2/tfet/yNLVr+9sCOAiFF8+e2mQ6t7JYishCPHX95qs2mZxr3GriYEH5ywP52tp0bbv7e2o/CIlxoC8AMFwZxg0P5BAuJMYTvSWIKxLPIZ5AYPQpcl2Yw2Xh+j4tiyVJFBMuQVwIp4J6IKQ6iP7cqV0sjzAxEDlwiECCZUFAZESRrnBKG9GrAqmz6dI+EKzmAEJsMhGSh4VPXtqIGBCxH/2mb6PRlpAvY3YDVn8/s8n0wgYEZ84Hdr5a2Xmxsocnp9ZgFtq0tru9LQIHDhTtguCDQvnOB9+zZlVKyXt/B0X1W2oba7iF8ui5OA6uD9ZTGcim4xwnwkKALtVOIUlY15yUQDxwVpzYog8k8nGRGGPaMVsV1pE3bX8GQQUxtF5gXdTYEt80G/ppqgsRXDgo9NK+xkLwia8gxgyaJRC/Vc74D8Rdog9sWpye0FviVL5YQiA6NwCCSHPRwhlhU+46N04t9vbzlfbE9hPscz6Z2jBzZ67AEwrqTa9jR6cntjW+ZemgZ02xtPnFqVxKwFG6dnBoO6OhDQepOAo1Pir8HC7CDs4Buk9zNN+tY4P+SNzQZ8fH9umTxwq7UpSl3Xr9nlyWSIcjjCue/2kjMAUhSUI3kRA/l4lxoi9Bxyjmj+uHT8YasXecM+Wn74HAABaBZTYsuAXMLH95jjEG4W4QAMDFxV8YuIr5YXNiHmg/RDfla9NBuZd2dq5EKgQmZqy5LvMF4o42Uw6fl/AQRGTAFvd5J/bFcbGL5zafxTGJ+fgd57eu3AqYchBJUy6Edsxzdn58WT7vg0sglriAJcTvEG2T6URWsowTeegvdUTOBquFNuH3iUR9XofjAP24XGv+S31ANKyfnl/K2xsElrgI8eW/ts8ruIrEkquZsFb8GQQEekn4OurqXscP6rS+07Xt3R0dDjgMIYob9IlJumfPPv3YHj96YNVyIs6+qC0Fie/JcTAiSZIOYoJlsX2Fn3UC29jovfvugkQwG/AR88Zhj08S48p3jIZAXdQBXHMfHCwdNgYdwlYfV5ym+L7XxTzCcYsHTk6EwKRz4RgrVMEZG/Ye5lyET9BhFI0mhpjXHWGCsuP3SwnW5+BYtUFjTWMhmIAt+o/bnZ7gBhyHywCFytFJM4wnth3Sz3PxZNJxDrXKTHA1EOCt8vyxTVewyHPGlKM4u1/HUhZPBAxeYEBJDDYd4hN592Lhcn4QNggVGX5sAIPGwiGpCgYtTE4si08WmCMBX8wsfi//z7s+V2F/yT+UQZouXHmSBb27tyN/SSDZr//2b9m3vvUtebOOsnjaQXvY1M9vz+zevdftkwcf2aKYixOC+GO5couVUY9NtLaGDaHb2Hg8sHfff8vGWyOmzlYXF9Ibwp9SVZS2t7dj4/GO9HloGzpEs9nUCUN4COEkyBTQhkj8xDYxB9wHkZIXPSLygFAZM3SbADII3fF4S6FtuA9yQ9QHcqNeABdCZ16sLCOel8xIeyIa2Axw8Idoam9/V0QYY6jNdp2II5f3M52qWRuNxEU9bVqItzAtR0aO00KCFtN2OD2Y1EKA0R4SiPXu63flSuHNN9+UVR55qPvTTz/VCTXtjEFDEtFA6N5//NCOTs9shY5X1pEVV953biZmZ6v5QiE7BrZlnawnz/NJf23Pn5/a46dHduvmTenB9PK+1YTJ0EJ2uFajwmJljEDGLHa+R9hH1KDWR5iOC2tjQZOXPjInhHxhvvgNy5wxLcvi8vRd+TlDYkjaAmeGecU6ifec20DA2xASA/GtYIDx7rnPogZuKVwc35Toh5Qftebcs7wch0oclksEK0duUMWExQkEko+FIy/uceHrqY+SOuuIDTAxWzSVrayxZc9sMT23XomFJW4sLuS8dNQf2k6eyzoVVjkiKPwFgeAJrIsuYdkS64sDTGWPHz2y85NTW84X1oDI+pnl13btYHfHqpXPDWIbxpM1FNuJyGAd9G4Em4FzQbtjitwY3iExtiR+k48yN98FVuEwMeeMP2uEe6w31U8bgsdsykB8SDlwVrFsRCxPtAPeYa3RRsqnHLyLC5bCQVBt2CDogBHqiW3j0w8jsQ4XM3OfNigRIDXMFfdJ1EGdtJ/1xm/6HfsR83leP8zEsaBcCCbBYBhHyuLiXiyHAxzlLJau18j7cDbUBziSQeVCDdrYdMkXk8qLHIqwv8S+xHwwMTYT78QU88Tffx2fcfNX2VFXaUMHtyGWpjZYHMSiEoCVsru+kD8Sq0VcjsY7UvFADYMDDIdbYPPg2g1FWTgrUNHw+QMv4htOXrTJjYsewpikEJwOA1SimKgEkgVfhDWMCB1u1GUKDIn4O44vMEEu1jPrE7Y2+0MkDZlHnEvXGSJ87oZxZ22w7oLeE+VqHpXD8/Cbenyu/B4HPqk6MN/hEEG7Y0s35/WyTA4a5hxOCMCYYl4/DFG+CnWiSVapfgCJfWMO4TCBfzX6rmIq+EUYAWqLbRZXnj2BcRXx7+F64rhtftIenOVyT985yTGpn5fiIkTxOEk8/hjxzFhEDHYPWWu3Y2URWHpOzukZJzQWsxZ15puRFF83dKPioJCPBlFubCzP4iUTzs9rYLwnTXl33IcJLv2Ba/Pm2+8IGcH2Rxz04ulzG745tFdeeUV1QeD84Ac/sN/97d+zf/gP/xuPR9Nt7X/8n/57m8+W9vXf/FX71//6m9ZNOJHhMXkgrs3Jk0f2Z9/+N7acz0Qw4ZoAXzekN954w/Z3dxxxFUvnqhihQGqJxRBDrZYLIU2AgE1qVbpXcRAxY0FiQYFYmYMHDz6VczfGhueMOac/XAyAILnPfMhaLogFKIPx5Bpuj3UKjJvAAo+0bWu7Y7dk624PLzlK1LlaOUeJuij37bfflp6TE8qtfFIxN+h5mc1tEE6avEu7nz17pnrhhFFWhiPIEGvu9PjEHj95KJb0ZDK1d955U5vo0Ytn6i8y/v54ZISyqID0AAAgAElEQVR0O1/OrRnkllSlTnQg8C5heqrapvOlwQbHAutXvvordri7Yw+Z47Mze/T4qWEl98Zrr+mUV68LmZnCIGUhEz8MzlIjiyk3K8WzrIc084UhOGTpbSB7yfQYWJ3UXfcHxMWZRwu38VMcZuysLxAmyK/uhBM+1pvdzEbDUYibFO6vccnhzuDgTIhbpTh0Pq8g6FVJIOVCom/EYCTfHAvr51gg+oaNrhrfMWXnUIOvI0QiwBF6Vihi812ChS62cIlNLyZyC8BcMYfpEJ2Z1hZ1acODXVtdoMjeiIPLZoC127XxtkzKVxgJoMtB6AU2XYnpB7YoS3vx7MSenx7bs5NTmavvbe/YeGfbWixXBplN16WdFnPrlT3BJ7Bma/dmD1FJO+WSJPM1wZzQPvoN/NFP4A1v8twDvslDirBPmVyUxTvc17ixcQSCaVGUmivgmzkjj8YovDMYunsV1isEE+sMcTmcL9YIIjc2C+pGbw6RpcOPE0FdKaJe4TM1MPyhTYw75dAu6uZd2sxvtRsOTCCYyM/Fb8aC/PyOiXcoj/fj+MAh0gaN6LXy8QMPccDhvsS3gRCl/5eEWhhHCG/KpU7KpE2UH8cSGIopto/fsc1sevE+78Znsd1w62JSf18ieHW8jxn+hj9po9ovj9G+joiCIUXoCnhqrF5XtjfeEiGNwREcJDi0ZydnIkSu77vKAnMMl4QDGoQ1RAz6n/i3A6dLxw+aAcKcMYWYgAiOxEdYx4w7F4n2FY3vH4w3KY57/M6Yuj4ngZYbiee511a1ETGB9Uh5cW7U5w0OX5wnFb7x5+X7qhdokghMiFP4cwM8Nt72r5ShvoYnlCG9sI3fL7+kg2ISJGDs2rXDujhBtFvEOziglkV62nXRsvrcciijxMAFRbAaxKJxXCHcNscQQzHmlXsp8zvuZFJE5gUmlfhcPKRCUkV4hcHQXZijRI2OTJtKF4UJSDsDKaoik0VEwKLiEy6NrCrgwhA/Zt3Y3g4m8abfK50kzcqVW2qg0It3XgGD2N4gIOh7l1PSYRYzbeQ7i7+X9myIUq/Ybx0b7w5FucMT+uCnP7dFUdjRg5/gm9KGe7t2NJnZzdfftGE/tw8/vm/HR0f27e/+xHav/V+W9DrW6/fs8UlpB7uH9uDxkSXdvjUocYdT6Ku3rqtPnOrSMF75KLfr+zt2MTm283PEWc88dlw6ME7caXdhWW+oMS6Kjm3v7IljQ2iKttPYdmckRDwajoUEEaU1VWvTyZKpt+Fw1+cFb9erwrbRHSoTywHMaWEra21nZ2xn51Mp8I7HQyFDuAEH+7v2tV/9TZ0qfvyj79uzh49EGGbdxLJubVZP7fS8sVfu3JVYBiddr956TQgRMeC7b71v733lfRF+3/zmNyUmnK7mEnMxN/Nybv3xjkQqnJTvP7ov6ypEkU9fPBCiPX3xTDBz+/Ztu/fmXXv+4qlg5Mar1+UotO3s2Lrp2bhGL2Jtr7/5jp3OFnb8o5/ZQZ3ZslMqdMrr77xlJ0cv7NEnj+zLb78hSzh8CP3b739gg69+ye68estu7B96nLn50rrPntsrN2/YXjezalZa2k81B+zXu6OxIfvP1h2bN0GHBcCEnYBUXd6Vfami9AzxgasMPMqvytrg4hZtZoXOkrUhjgLu2UjA91xVVUr/o057Yq+DoIjlB3G1grvXSxUoOcGbOdwJRHn4pcFzcNjwWBMlnE1OULJ4I+r22orFTHWNcDqJlUjT2AhrViNcS2M7+ZY4S/QAU2bY1TjVK5rSQ64kayunpzbK+rZ9bdeevTiyDnEG89yOLxZWKgAmEQASe3DxyHJCXKxbu701sGu9no1TnKBOLduio1jiEc+wZx998sAevThFWGgQItlgaLuvvip41KYbNtuqqCxLUltOl1Yxv8FkPU2DfhpKw+iL0P/gM8fxU+rKqt2uygSv1FM/ODD24K2IHyJCb9NGeqNwSiC2L87OXCReOi6ZEE8wBIclUC/1gF/Ac+CvpuMcPJUnZRZzX18V85LaBKvAeMBDMVo6b06YAc+JdM0c4ZKPsvmkHo0JmpO1+63Df04ZDlB4/FefGvBfR+4iGCfeI7Yn77Jvtq07JuU3fZcyLc66iJMXJANStNczDgEQ9h4BAWJnXnnMSG9PqRA86k/UKSE3ysH8k+Ksiy05AJMY85g2v8d7lEXi2ebzq++R5xH8G11SSLx3RYzF8v5ff3YJvHzFEYEbQZsQudMGxg3iEe42BA1uOfBbxMEbDiLBj3kHF86QKU2LNWxt3X6tA3O1LO3W7Zt25/Ydq9c96SeyNzFmHNYgpvPRlhX4FFp7eKbMckvqjt3YvWU9POGzRmskCuynyC2cEGZ/xsKOdrJ/au45BKxdn5T7ZVH7YRkHxiK4GyvrQrCQDuDfENwcvUj6iy80DEFQNM+sttyGuDVALUi6qR6vlIMWeCrhUBIIeFm9Bv3QLuu/RMqU2zLoDuGXjTI6HBizni0ZrTSx3ipaWcMYCfFipVsJiHasu1wpfBZYAEvBCiMprEOJOgAXvgOnMxGhs9JZH0eSSEGwgHNP+IZvJlkh+ljhKyPt1Ja2Xas0DzAnPFwKfDtwIesQ/JF1IvEFuLE2GTM/pIE45D9KQMdeLi+0VycYJiBeETABHBYoEYCZEIgWvouFz6C0IAFy88c5Rfy6JG7CaZhyHan54kGsxHuKARUWVayTTy1aEExwPhZ/xwUo3oCU1fC8zOnUWXso2qL/4YgJC69cjjSx0CEuGufr6XQux4N49m6ISJ/1rDfMbFl4jKlitbCtrGeDXk/RzunL+fnE8NaNufasxuTfrU+uEDSUOiddX4S9NHKKarFaCS2D2IUFCpATx4dFhU4RsKrTXfBpAuuWdtPXJsWvj8DeCihkzNZxmsZ7cJC6HaurSieUFq6U4V04lfgL5T73K+SbAHMAJd7LY0BBkAf3aKufgPDUzTzBySBitBQERRh45Gnaz8mUtjNt6BfRgcZW0vcAp+JTBzYvi4yQMFgGQmSSICyAqbOzE21U1Eu70C9aZ6GvmJIDNwSBK4lJl9lqMRdXs5+htzO3cT4QZdLvdaxcLmx7MBK9Uy8LcVVwiDfAR1fdEr9EGzBOBtHk4JTHJ6qXmN1fMoM3kD9jT7tYnLKOYaPS6YUQPF2r8O+RuGM05gF4Y9wYn/ib97UOOEfxProyUVxN2SKuHG5jfapzYx2BxCkXJKkdUtEc4DSy3DiZEt6YmG1o24h5LTgUAkQUHnUbOL2FTZB5kMJpJ7EJytjdnuCwQeQHYuFEhYgQk/c0F8eOuiFg8CG1xmEfoRUgLLKhiKMSMb0Ut3Ox/qsCwq+2QYiGrs08rHPGR20IxAN95h795JPfjAffGT/ghYsxLlHA3hhn+hc5H5TJezFRDnNF0hgGooo5pX9c5Kdc2kc5vMNvLhL1q5wM5A3MX3Ee4QyIGiOjnOyFfiDWDX2BECZRBin2Pf7WzXB/s+3xHazLaIsXA0wiLIFYC2KKSNiEMXy5XH7HK9bFb8ZRYxx0jzbzRM7q5r34Lp+xnXyS55c6XerA0MpInPlepTsb4nj642Pt/WJNvZzIg/Ng+o3ICa4w39lo4dzBqRbKkZPGTIclwRZcxMatYOEuuQTK14Hw0cY8MaJSldEa8A19c33QpjgH8T4Era8x76M/h3MJKQIMuhhXnqsvMcVVOeR/eSbj/MdPsc4DvEEIUjf7OGtQAcQhqiG+hGuuCGxvi69r3qG/AaBlGCIRXmhT7Bd91PrE2TC4hjiZrJMGfS1+lx5pgV0HYxM4eyHMF2tFol4p6ftc+hz5elfZYZ2zTiPxzKevZw6+GLZB31xBQKrOSqTiVDcDLiSgPCzSRJ44oUc4bXES4x7bNw7zVsUiKBcH1rAwMgNGAY7weIdEg2PZlIHiLSkGxeP5ZiKPgFcD6RPLPVJ8BoKTfFZew81m04WtziZmWd9Ge5Uo6Vdvv2qfPHhse9dv2fbugT16+ETm/2/ee8fevvuWbY0O7MmTR/bo6SNL865CARBC8rX33rPf+Y1fl+iHzR5l6Nu3XxWx8JOf/MTms4WIAMRNLJT5fGG9Hq4KECrjD4ogo63t7u1rLHD8yT4RJwjWLv27OJ+KvY9+GCcdIrxjcXfrlbEUZb/4G1+1H/3wh/bzH//Y6raWftGS0wi6RSjE1r6PHh7ui/BBLwuFbThYEDaUyamSeQDVsoFA7MHhg7i69spNsWlnbPTxlG6JgtQ+f/7c0h/+QOW9/fprosjx5A3Q9/O+TuG7gxCLrOOEGuNBH4EliYQ42SZ9Ozi4Zvv7u0LUnKilBL4+ttuvDj2ExqBv+XhkO9tjO5Jyemq9UW5fevM9sbBnEExJx4b9vsYdbhKOHw/HY+u3HXvrzl0b4WJgOJL7houzcxFzTRqI7rg5sriBtUA0oecG7DE2mMRvJsgrYI2LsUHV+lJsFrxJFyWWlcRE4hRO2TA5M9sab1uW429LqqIiIvLU1wIOIaF48FEEFynCPmPmyeGc74x1WXnAXHkWD8RECiEDB5OTlbgHHAUgAEGdtetd0M1uJuJQIiUQAr+Q6euUibdxozUy94dpgp4Kp7EFYXDQR1sWCjMzGIxstLNr+dbY2sytBNkNPn76xE5Oz2xRVjaZL6yyrg1GI9sfjSWCw78Z8MBpjk8u+kRf+Y5eIb81xoHroj4HkVN/NHTRkfoNoQeBSTBaiEgC6XroDd5nHHUgCfpIlF+3LrJYLVzXp8TbfQ4SBvkk0jVkjYDfwCck1iWX5qNxJe+oBI7Y0IliuN/gKLw/h00NHSWJQiGOnUNP4E76Q1tItJPEPV3tlePHOAZ8kt8v+ofrFMfREYdsqirQb8FwIDYpn99xTDZ/xzogBKlfIlLaFQgu75NLGUDnAf2qzZt/KOf/D8kPvnF/cpGjOAytz3/ECPRX99VvDgvh0JCYnZ6cWV3/QkQQfpmABzhCHDorLKsnF0bIIE5mzB86URygEEeiwKy1meIaFp099ojEKipuXRzqsBI4IcJd3ipgFNgFbnkHGt/n3A0J9D1YrLvYD0YC686Vv6H3yUM5snL/nAkFjmKS7p83S7cgmvzg7AdLERwhs97Tu34Acfj0/qr/wTBCnGQJhmGEOczCJIFAIq3W4GcOJhBcEJoYWhCgvbCasC79A0kEULx3woczPoE4WcfoZzlhxxjGdR37xPp2gpKaqANc7x1A9CeiyX/qb9o2rWI24dOFAruwa0X+gf+9oyib8uL2YCDWH1r2NLbstFYs5x5JPnCBhIzFtvYFD0t/idVNYJUTroQJQico3ov+N7R4NyZHXQACLo//sSM+AJQjgqkpjY1o0EefIbd+VVs63LJrN+9IIfe3v/JF+/iTB3bj1bu2s3cgmTC+lfCJtJpNDFWcyXQqogAncXs7O/b88SMRKR/95Me2rJ0zBoIpFqWIhMkpXq9bG/VHdvP6NRf1wCLMMMdFpwIFXbwSV7Y1HNl8vrIFcYVqN3eHA4OPHPgo6yqxrN+3/Z2x3blzx7bGO9pc2MA5Bf6r//Nf2MXzY1vNpqKaZeLfrO3mtUPrtzt2fO6hNQ5290S4QSzRNhwJ8n4Lex4oCOx0FLW7va7N0YlBMff4WPO6PR4756jblWI1wIQTzKNHT+0iy6S8jp4HY36wv6+Nju84jRQ3ApFV7n4w0AGDlc3G0pYTBcrF0SQcuI8++shZoVkmNwBPnz+zg3wgf1mIJKZnp/b86WNt+ju7W/abv/IrtqwK+853v6tTdT/PbXp+IXNb+vfG7TuCKZwD4FV8f3vsHDbilrEBdztipUbZNGPB+OgwAcbAE27kauhk5MPlvCiHU8nVtcGhXyCqF8fPKicuQm2uYSMEUiFWtWHjI4ldJ9QhaxbE1jlcOta1rxXexw2Ab8YR8SGjx9w76KUIKXg4HmCd+euCYVl/lK9o9SBAX7uckHAOiU8cTsO4toCoAxGv8e/VrK2wVAGFMSbAQSvKqOgFEEW+gCvbyxRGZ29/R07gZk1ls5NzO59NNY8XZ279MxyNbevgwHr9gYjB2WJlk+XU2mKlcaJfcU0TqJrxYQ1DSPFJ/2F59/q+aTGuJJrEOOIoM27y4ArekcJz4NhxjzrIyzPKBz4HsOvBK2u/NxxuCdYomzp72VWwWPJRDhd10bYOoT0CcQFBKiImBIJFbwvuKe9xn/AJvMfBhkQ7OAbzjDLVDj1x2NF7OD0NHDflD+9dtgUv9h307hgPN9dHxERez889CoXIoVzfKHzzIs8VMRXf4ZM6NVayJPI8EEsxD5Q/W2XUDaGG2H5H0/8+EUxXHKW4CbrYxdcJ4yBrq0AoR6kG8NFA3GxwX+Q/j3nFQzhwm3btxdGZPXl6IviDE4quG2PF3tZjmNABXC6EnxlU9n8OYGzWk7OZQlplGDcET9W41Cgq9+smYkYE8RX8xL2ZOSHAu/ZBHXjhePl+Td2OU/wQQX+ZS+6BCzl4UDbSIj4FQgGnsY+rz6wHdTWwbMJefAkjrCHeiTDLOAUtfohtxaAjT0pYJz8kKDyPxKLsS1iUerBxysE6GbJU/wLlImu42glQpz1qMQDg+jMOTb0VYJYDhTNhtK7kj1E90YrjHu2mr8y3z49z/TyDM4j0XT0C3lnHV3Cu49TLCzkOFC/yPRsEsQanHhTFtNkjqkEHphGhQaGUA8KKClJsZhAMOazJ4P9DFJ8GgoZ4A5HbbrZB9XurvR++OtVBnpHoLInJT3oD6Ys0nG5rD9uwvlhY3aY2W5Q2efHcsJh6cjKXmTAn5XK1RLnD+llqo+GO3AscXLsuAP7a137d7v39/8xu7B3Yd771p/aNf/kvdQr94he/aG+//Y7Cfrz91lSWX7QH3Qis4BaYjTZwG5BHg3TZi3v2+PEThbbAJwdRuuR/AxlrN7NO14OX8s5sfixPz3A84FaRsDB64/Y1+zKm11VtHz24b0fF0jDlfu3guqVlYxfTuRE/Dz83ACYbI0Dx1htvimB68vSRxF0oY2P5d3joXEJM3xnGdrmwi/MzjSVEF9Zs1w8OpK9QrlY27nuQ1WuH+3Z4sCcihyC9zC9uAbR4WVSXRLG7/OcEhgx7azi2t9562/A0TtiWhw8fa6NH+R7Mgf+l7Zu37d6NW1ZWC3t0fmIXLxa2t9+3e3dumy3mloowcNFcmfXsWdHayZlbXf3OF7+ktkxOz0UgARNIJA/2XPcLMSYx/tAhwtcQ7GMRSCALEAWiGeAXfRNgCuIicI/4DQdTYhUIKxY9FmFVaURpAZkwz5wqqVSIB2XdnhtSsB4gYNl8cIeAfguDHok38I+TBc7VgOvIO4wlF2O8WrnDTwEEQSbZ5IM/Hw5SGL2CuDnRwvGB68R6hN5AtwhxtXhc9J3+srnT7qRr86q0KZaEbLb4ZWpaWy6WNsf3T9qz7Z2x3b5xXf2cLhf24vFjO7s41wkZJE0bdw8PxZ3DdwwwVRUrmVnj/4UTKQ4tSeTnov2k2E/uac0HooNn4IOIEy6mxNJzf14gOvIzznxCnIhjNBiIQ8RYk5dx4xli7nEelbbdapQ2I4rnk3IkzQ/ETESksT3kgWiC0AduMClnvhTDri7EYWrXblEER5c+VYQ+Yv4C0Yqn+M3+qPPhD/nYTPkkD/XSJpKeiWDxzDx3uHG8jFiIsRT8hc2Adygjtp83Y5n0jcQ78TnfEf/rPXEjnbMWBAWX7/I8tuflT2/dL/NfJ5boc1xtEA9ODtJuXy9wYBDBcTEuEJy8sk5cdOmWZJTFwoI4RTdubVlKfEwnirnHHtDWpXR8RIXUc+vmuTbpLioCIA3iuq1rW1YLWxW1DnVNIJiYZ/bQssGjeCsuulpJM8N80q44D8yrw4xnYM9JsqsDAzqOrAekHRjNIv7CzUAmh6GInVzkS9lIRShXTkc/A4NXxAQ4Sy5ACJUGvAYfTIIucA/3OLDIWpDjZSBK5UoIAguMhSPTAPOC946lWPMGDhNzJUINv2RpJv+I4BOmag1XnnOdQkImtmgKiQPBrVgVO6c/HHywemReg9hVfRMcXI1llHTF8Yyf7GukeDjhe4p4RhSeKL6oC+AncE4mAA5KU6S4yFRpGIyMTVF7ADJFkL6XQR6QLwgkIoKq9N88cwU2FatAhX6PcA0BKjYmK9BGqv8zbQjIpYRw4+TcwYHkljavvf3r9ju/+/sK3nnv9Tt245VXbXv/UB67I1uRsCYEWoXdx4ZDjDdi5kEI9jsdO37yzH7Y/4FtjQY2uTiz7333O/atb/6pxgQ2KGIBEPT5bG7NurSqmIsDgr4Riy3rEXdp21AKHA23LOtifu6KwVge5n02v8SOmpnK3Onn8tsBtwkkqElOzH7rC2/asGjt4ukLe/rwoc0h8nbGNsoz6zWV3b3zmjYHXA9AYJXBeefOu2499fDhI+k9wR3q5z27efOWzSCSQhgUuIuMG9fp0bF9F07OurV79+6JOLJqJbYv1nJs1CjDMl9wn3CciXIzXJqyWiqwLOunIuiy2KIdEWCvv/66HN/FDQ+3C5SPyA/xIqaycK3S9bZbIK1WdnDjpt27ft1OfvELEe37OPgcDmQY0MfiDZ83We66aMSkK+FUYNrrATK3drZttVoYXFQ5DVU0EPy6o2eA/phvLIQmENdFK9RhUsiVTYJTNqcY8EDYjEAI+JpBfMUKBsaV31/VXG4SBq635OuH9QSMwwnrDnMhl+XULSwpg/EBuTlr2eOcYeUEKgEeeJ85kI8lZLLdjuVdf7bCn5A4D5yghKaE3OuWAJrApG8XcJEg6GXjWFU2r4A1uGDMGQ41EeeZgiP38tR+9LMP5XUYwrLAHH0wsJ3RSCJbzJJxbilYpe3iVOMNHEVwHzM4lxAvEWlxsqafcIccTziSpt/ki2MAscPz/tCDNKNwT3DuOLZw2CI+iJ+8i5iDgwMe1BkvrNT02XEONIgXYhCimY4Xi7me+0blc8kYUyb3VkschDoBF9n7+FOjvdQnNwqBoMBiSriMkDtSnMVJ6Z8nNgKoKC8cCHxWAU4QRK4bCtEY59wPLCKMgNRo6QjBb10rmbnWRZzUTbsZa8aS73AQYl94vpkYl5qDgnC3byyUytoVvJNZ4hCxHkTsC5A2C1HQ080bv1zf6TuQH8dG/dE243tN3J+Yc56RH8upuK4ZSx1A2AfZ7EWtsGdwwYHB3UDXhniyb52jX9fgjcD5rU2WwlWNGAyuHtwdDi4Q2GYd9G3F0WAeAydFjN6epZ3UmtJhUgSd2gI28DVDn9hn+31XUmfkybdeM5eOTzA0oV8lbdsgzAUbHep0eHkZNnzcnHsEAQTnyNe047L4HM6QaMBA5IDf+EeX9CwosNM2NyRztQS+s34sY1xBi05oUS5QCmOB2J5pufJ9ui7kLZ4DBhGKOOSREQMZxh3ROFSXiD1UmlsUhwh47LqJ1BX7SB3MO795j3GnMB06mW0psvtaopyYUhYMuixocDDQamywHhAKRSdAGufuqAxkleBqv1rrRI4Oybx0b68MPBPjCM0Bjt+ixLVOG8WpwgqPPAAiRBmEFA33zoRNDOxwmbzBDrhXp0/aSvtv3rwhgFuXheFle/bwsYgVOEL9wdi+/LWv2HS+smWJvxis8lba9HFyiOgnG4ztybMncj3AZHz84c/sg29/254/fKjNuNNbaHCpnw2lbeAqud+W6ezczHLrZh0bbm1bf+Dm3ZxSYP3v7x/abj+zw4PrtlpVMjNnI2CxFMVCirzvfPFQY+E6Ro7oCLOChQaT+vT4ueWL2gZrs4PrBzbaya3ACVfesa18bP3hWI4tSwWxTCRugJBBZwOuzvXAAaB8Yr29dvcNmf7PF8xbx54/e2C97sD2dsbWVIXt7+4JDt58464Ipp3xSJwkrNyi4jZ9UHiVsrDhzkinsov53OZY+CRdWVZO5u7h+sEnD+3LX/qK5vzateuKNcdY9vvuHG+1bhU3jVPPTr9vB3vbQsx4yO3hXwDna0Vih9vbtkxM3LL9/W31JdnrSvdmMMxtuSg0Zkkwux91h9IHSEBYsJxwP7E2+TvB0oVNQtweFqhOLs5dCsv9ckFxQvGwDoQTIFRFz5Y6HUGo+3yDbIFF5osELLNAQbpdnKwBN0Hpm50RUVeyRIfB9aZ4lzHBESJjCyeW37zPxqfyg/sMWP6u9+Qn4Cxz61TFptPhxvVdOms8eZNCm4JIFoRdYdzW6cipZqfnlmmI5LQOO4m4qIhXcQ2B1Qqipm6aWT70wM9s1Iicm3ItnSfcDtBfZ6V7UE/EVehDwYUElklCkOHwBcERiR/6Sj9JHEYiUc5zFDyjnhPPWfeUw5iRKJv3uc+nRCJBXK88uFYIB0PmmRh9naoUYch9COg4V5S1WTbfl8HVABwkEADWaxgzkMBttNtxFyJR7gYRTsRpkVsZCHS9GGCENoOoY9s34Yd83kc2bOaQcoFRJ+bArYIflREOWIFg4r244dO2OD6U6XU6jPIbAolNjjxuCeUwSdnce7lN8f34GboXu/VL+Mn4BUJRynsahct7zDHcfox5+I7Ijn5viiK9r6w3iCA4osy/z/cSdcSwwToRgH4NhzROdR3rZqmkLBBLUBbQrJQnj/p4+BPVhHGGyCBfgyJChDTUFuaTQzbrgYRYi/doL22FaKduh8Uwxy0K5rWhIuV9wjzeLVI5UAAXzC3v055IFnB/8ztcH8FCgFmGknvCmRgnMRbBMEbQjNGI6ys4LIjpRH0QLLSFP6hBgCPBwx4SWgYVYWw4vPGfeqvZhdya6MAQ4BsipmR9NUgMOMzU0uclYDHWxxE2Y08YP/rFmF32F7yvAwS0h3Po9ZsDhtYJMCAGsPdDayUOQlhIm4XFSsnNfQpjgriYGEzcNdkRITMgCmbqRA/veYOcyIHqRrGZd5kof+bcq5jvsmUb73JPExoQYmxj/IS6ZYA5OQLkSCZoI4iXPHNEIb1UscQ97qIAACAASURBVNNWxFbLB1YQFHM20X3MnwfDsSx8IKgazBDNbDYnsClIqfEAmJhMSkmOcSgUdoPJ54RA+zQ+nCI2Ns04BgAsbeIRSoa0jXsR6HlG4fyOno01JnBuOq1OkVW7tgXmpHlqnfHAVh33lcNmCqL3uSAcl1vvcS+OG+bAOtHLsWAm/RvaImu8sPHE+aZtlBHnCS4YXs8BSvobLxTdGQ+JXfDFg1UdAN1zCz6dEoLzTADW+3912qW9cOC6PXz4dI2gurCL8bU0TLo2wit33VgfNmvtol1MWRELi7sQPA7LkiHoHmCrx5zD5SvXjUxC0RGCsMcfVE5MtrQn03qt3kBEfIY8DxtQnDvazpxqfLEIyVw3Jo6timB+GU8QheTyEAuZ9GPoN3MZ9bwc+TlBFO9FwoE6BQsbGxvjrnd6hESA1Y6eWCTOMPmGkwA/O8j2aT8bg7Sj3ASXcoFj5pwTKex5cAXcjzViO0vEuSP2FfXjJ4b+IUJFMR3YS/LMhjuELelbsapsMVsq0C7jjW4B79FOLDT5zsEEXcGYyBf7zmdM9J1nJN5jrOMaog0xL+PPc/LyDs8YV37z/eWkMfdOfuYR94FTxh4uJeV+Xp2sAS7qBHtDWKjuIBZlA4CQBmZjXZFT44qwvklQOe3j4v2XL3EDA3EFVym2hTJJzFW8WinA0lfnIhLCKaY4DrH8eJ9yYt1xnKgjjnVsG22OZcT+UMbL7eFerCPOTazr38dP9gvG4GWYerkvPoZIBXz9Y8XMJcoB4iTASK/bkdU14wmuaoMRAMS2w0fqnu3lEd5hh/EEr4B7I/6Nc6FnkbMMdzno5sXncT4cJsLBJejwAb+XYrYAg3G+2TUhWEhX97zX/I4pwsLmJ33lN/su3HtwrN4J7/FM6yLgV8qK76vc4IwV2OJ+TLGs+Ft1YPmNryVrLEuDl/leKh1M8BZevjFq2oRTP7h4vygLOGW8Yl2xf6qf+IDCOQ7rV3kct8S28JmMd/M2sv+5AVKgsPipTG1lZTKw7YNXpI+QribW69Y2XS5tue5Yk165x4edrLgrcYCIpzPjBOibKbgHTham9IisSNO5iyRiQ3Uz/FHHgmMqOkUCsEn85vvuwbbkpfibQU8kG27b8PAV+2//u//BmnRod+68brPZxHa3RtK0R7lud3vLXjx/Ys+ePLU/+RffsG9/+9viMCEawqqJDRxx261bt+y9L39BJ8vbt1+xalXZN/7JP5PPjd1tlLMLq7vu/BNAB5hdh0RqHJqkbqeviWJS6SNgFsSjIj5m53OdqO/fv68+cSKPiUney1rFUKOvvE/0bxKKqIzPeVIapvQ4oiRECP6Thlsje/2NezYcjezawQ3pYXzwwQdGfDgWEeK7onTLq59++JF94f337Gtf+5rKhRihL9TtRA1K63Pd4xSwWq1skOXiHOBBHWVuLIz+6T//Z0bwyVVVCofcQkepk9hWUdlv/9Zv2U5/ZAnwcH4hZH1w7Zo9efbcvv+zP7FXbt6yN1+/Zzv9LVuez61TY4DQsZOjY6uXZ/IH0maZTQm1I8eQieWEEWHBzVwkRL/yvIecWXCB8j1zSOgS2nd+firrFYIIkw9RIv0sFywM1K2AeuYIihsrGF8P+GTCP1jS79vJdGJth8CwiXRfEG3l2Thsqk6sxk2EuWIMe/hgwQs9Oj3FwsbDXGawec91AlfpjuU4Kp0vpfcwR78u79npYmqT5dy2141tj/ctz7YUKFpz3yytm65tOMqsmscF75un2i3k4PwlCFt8GSE6WK3N5lVj06KyCVZjvczqVfBwDQeFsevngn/Eu8xlPnBFfp1eQ7T1ycyNHhzRuM7QJuHBZgxsMhaEROEZ8MsF94hxAQZZL5TBby7yk4fvvM+1SRSQl7LjZi+cAbEY8A3vORy4yw24WLSbcrl4n3vAMJw82pX1XJ8JDhLP1Y9guUb5jJ/qUS1OLNCuWCdQ8hemTXO2z8nIphP7Kk4kcLNBlNDeOD6YTpOXHLRVSeKE8DVwDfgV3yF4L2XEPnifov7T2tYVahmIMhDFuuPOtiUOYW7dbm5Vca6xY1wgFqgfDgLzRBtS4DjMCZuw5i442+T+55nme2v/cn/jWFMXZQMztMXb45yDv6gkqTN3UqsrCNbM+oORuEM4g+WwlTa4pUmEMyXuzHIZPuAPj/pqDuFhY4drBBwhPoow2F0PA9eE+XCmwXrtsQfBJRk+hGqHNX4zXrhSoWzGq24xQPIDAH3rh/kqcTqE9WrQhQPvUzecavrOuHAQbMVB8sMDsM5FAo9zcVim/VzOaXJ49gDAWHo6Z4t1Q1oEUTkOdHlH3CNgTo553Tkv7mbof87hLUimaBP5gQsS3+ljC+c6MSvRmUVa1R9IrCwCE+e5XdNhWUEJmlqGH+g9IwonSgaCNfq6eamCsObRJu+kQzMb2bozsjTftgYOa9JYJ+3YeuVRShg7EvAf20aZi8Wx4uqJEEavuJOJCHa6CMVy1ynl3ZQXGUReJF0x5q64Q1e0prKoQiq9XICBikRcEbYcnV6FRjoe8oI3kZWzcDlF8cnESk81WBSQh/bERJu8Hp9svm8OGt+ZEPwjYV2wheVNmumEzwY5Hm3ZGmd8xdIQKxFG5NEn9+3TT+7b9PzE/uxbf2p/9md/ZqU2Mw97QHT2e2++aV//+tfty1/+st19457tHewLQDk5f/zRL4ToFXgxnDg1MYr96xPi+lk4y3FuCs4IlYJyJwQT1DcJbs10NpFfoZPTYyF7jiH0i7GQ2XS1toF0WPB34SEnAF5ktaQBnIzdoTgnSZpZdueO7kM8lmlqP/3pT7XQWDw45oOIODg4UJ3UcXxyqpAmBK4F6NlI2FCEGBATrRZytSCXM0nHqtVSEbdHw769/947dnjtmjbWg4M9ywd9iXEYs9/7vb+jMgg2vHtwaAkRuheFjQ/21L5i3dhwe2T/0e/+p6oXwuRihmekrmX9nqGTM0txCr0lLocR3gUxdQbrHE5OT8Fj05GfJFYN3LnGkiYRRzAd962fdWV6ilfv4faOFidsaXe6x6bcsR6x6lAH0qJMPZSIrMkcOaDsiYImDiE7YumjNI7Zq3ullR63esSEipl8uTbQBXHRJ30CNjtWShG7tHWbWtLri8hHIb0IYVzQ6cLBHQQxwXBz/CyFoLnwGoENlLhJuKooFQeb32G9aOO/Uhxvy8IGoy2FbTg+OrWjCyf6OBSwpiqQeB+RxEBcuRVhXRaV+4xKEpudTDU/cCzh5oIoySPkjY6RdO4c1v3A4MQOiJNre+yuJKgLeAMxs3YhnPgOzNGnuJ7pF3njxbO4OfHJ/Zj4jt5hXC/gFIh7LuqibFnSBYKM9+L9iOArvNpqLXqptAPle/rH9yjG8DxX2HCzHf7mX8/fiOhj6dQLXMX62bw3U2w3becCH6HjxHcS7/EbQk+6T2GD06gq6rvr50jMUbqhAO8J7oJog6LimMd2ePlXbeF+rHOzfX/T34FZ9iLagr4un054Av+gkcyNPPDHxgaPQAZzfnGEwMEeVoR2r7seTBjZKAcsyk4z7zO4RMdh9lSx3hl7fORFHUSfNziK+ILBolpzhUKOrFivDgzAaNWVIg4zdgmzcQ7oA3nUpkCkUJbeC3qAcc1AYHH/at7DWAT44DntJn8sX3O6AS+b8xi/8/nyd97nHu/H9mH5CsGExRwHTX9P3RKpht4Ea1FSABgObXBsTWBn6cAwSbQQ9OnaXpf1Mic+CrJoW7c46V1pDxGqbp0jR3voH8nHwf3j8b3ThUBCRIiSPUQeSv5O0EIPsf7jOzirdgd4AaDUqlBobJRq2fgTX463GBiUxxms+D7P6AigxETyDibU6Ro5qlvP8B7EExvSy2X6oPrg4pWTMiKCi5/yXtzp2u7BrjbwrdFYejG1dYWMUd4mBMaon0ln55t/8lP759/4p/aD7/1bcYHg+KCz8+prb9iv/dqv2Vd+9auu83PjhmEFBuHAaf/pizPLCCHQrm22Wtn127eMUB4spAzHlwXAiIM7EJOLFDYRlLTi42CFcY5cKIn0OpyaIaqg0NmQCPLp7gfo67IpJU5kcxng14dTNDHGxmONCf3cHo9kschYZsMtw2fR+fGJDZYr2zm4ppMGnCDcOjCWbHKzuXMJ8v5ABBSbG/XxnDr4zTzgKLKzztx6TArLKE03ttXv29v37rqn7F7H3n33bYXYwEfVKO/bwWhLREZ3b1fhIuQNKIUD0BORcHz0QhvmejWwpOXUllk3ra3NQFKFzZaFlWljg4q599iFECycxphXWDwd4iP1fKHj5p+ViWy8W3ZtsC7Myrl1cggBj4NFv6pFISsLdNGKorERJzRZyeF9CyLETzTaaDrEskutbfD9AVGFqA0vvb5MWVh5Bmz4qYrxApZBinxnnpelE59wbww9CbgmIDxiIrVmI7zbEmLBvSfJOSlxC4nxhifurXzL50IKmnBuXMaOmXlZtLbq1rJCdf0TAE0OSITQ6S/IarpYWLFY2MV8IUOI/rAvv0mnZ2cyAKCtoE10qJZlYQUhNNiUzRT2IYIvRDdwMZR42hEdiIh7wE18Tr1cgqXg5I98jA0wRoprPuZVWzfE/jwngSd4NyI8tTWY/UMg4fWe+kkcxFi3m3mj3h3PqYP3SbH8zU+e6XdQZOb3y/n1cvhD3lDc5u2/0u+0OSZEiSQ+Yrul5Bru09bYx9jueo2PMDhI3nf0J12YwkYELPVEgDHOsgLUpuTEFGJctxbychHPg5t0wAg4+bIdGrswr2EzVxu8ybEL/598wi1gXCJuA7L5DZws5bHdLWdx65GCYzo96+XcSxRKKezK0qfj4IQhCI5hGTMIK0+Uyj1gtQo+ltDBXHq9XXRuiK/Is8Q6XXc7EAdEREUIjYSXazyPK4YdOGmDqwoBEmGCg7MOzzrwuQ6amBbAB5wlDpAvETDUF2GE8WAfZQ6pg8/4DA7QX5QoV/MbFoC+h/2NcrgYH2CF/kqRWkWCOzdgOhB0cN44GDZlYUvwFbqcSasA8ZvtiPXG+hbMhzzkwX1z+MRlD+FpOikE0FDtoD28w6GOz4hXup1RUFdwESU4xYjhQP+CKIi8vJ/yhxQr5zcXg07SxGyMW3weP5VJFDXmtmh3hYV8iUVg34IgfYBQ+MZXgsscqZdGxgqYAF/UamyYECySAEUGXS2Tkhm1YTLop0B8qXBa7+ZDsdfQTXj29InVSSLl7f/lH//P9pMf/kgO+HCARST5t77wnv0nf/fv2m/+rd+XcjNI9/QcJW6zRVnbAod9aSYiBseA88mF5YOB3X71lj1+8qlhULes5taxq+B9vAsQOpHk/SpQXCZF1rz8osQxX0vfBp4B1kAACW7tGXf0cOAoYZ6/KAsFF4bQgRJnY8KuEsXuFk/IjEWztrzjJqRsSrBLR4OBlKwZTzhLkLEOEB7ihnm8e/eu5pyNBcBgHKif7+TNsY7AXBZ5PIQUVmUyeV9JSZStHt2ad956ww729m1vNJKsfoSfn7qwYdZ3t/9wr84vbFnCWaytW1a2jcVdWVmODy2cIaLDUpc2n59ZMjmx7bayPkqBbS16g7hsPSusaJaWGWEyErtYeaws3mNcukwMhF2ztno2t6TfsRUw1NRS+CY+mXsJZzHj08hPHvgb46QBIQz8RBiEqIcA4oTE3KIcSkhJ9gTEDVixab7YkAKXB7EYomcUNcdyTlcZMQdByLQv6SXSuWN8t9O+rXDACHFcl1YyB0BV1hPhqcXPgSMY3UTuAHVj85f3IOaCRR9Iz70LaCOnHRNr7Kf3P7HJdC5ibYkOIqe40jly+WgoZIkOIEQS/UYsh/d7+jvcUGhHz4K5N8SuAVcQiFbjEvQreJ9nQkgyj3ZlcpX7ErseJM0Y8H6EOWCXizJ4JxJAlEc+Lr7D8VrhwykE5918n3djmSDI2B7Ki1e8Fx2HMq7c88u/X63nK8JIir9a0KzviLt046/lD+0hxXbre+Qmaowct5Iv5uGTpL5gRczJWX0HZrWbBt0bNnwce/oBQC+FP4giIZDcktg3XsbY9V5kAinCS8eNDXwf20sxtCM0f7Pov9nvHMgVOgui3s3OdTxATYRuhzAZ6B5C+5QcdnANIyKFTdL7ADHEwqkTD4kCDEIcBQ9G6hN40okm4MdhqGtuCMOCZN/jsAnMsk45tMmNmtaLT4mUzXsEsXaxMuWxRljjWlOBsGGcmXk+vS2f5fIyV6S4LjyfE0XMS/Q7ZVIgd24seYWfxPxwAhArMsET7Q90AeVSHle8F3/zGeulPHS44lg4C0WPL9cOz6BLeA9uTiXpU6Gx6qFHGPBJLJ+3I3zHT9ahiCaIPywR4RBZz5Kmo71is03OpIhjg4qPK8zjlthTISKSuUU1A5E29XClyDHZIC8bc2kCG10MuJ+S+IJQRJggNYJ1A8HjBzyVs9khghTml2zcQEF22HwZ7Cg2cCKJwb2sJ0wGgBDL49nL33kH1j6b2KpqrJjMpdD8/HRiF/N/LHHD/GIqfZutgTvLq/PU+plbj4GMP7n/qR2dnKkc6tjaHrsiWy+38fa2Fg4nsYvTE+nCzLNMwWRv3jjQs64ctjOL3lYfy8hparWJa6w+RySnDok1DrIj8jjisFJWSogVtRDKpRYMmwiLOG4o9J3vtw4Owxy6aINNBGu4w1s35DwS0QvlEPYFDhPLYL5cKJgwYh/EU/SbsvmkTMpmw4FAg6Xs3nBbKfdJpLIRMmLU39LJvtNDXFfJMhBz8w8//EiR56fL0oaEmWH+VoURsBUfGlvDgV08emILCIRua+O8Z3lS2Tjv2l5TWF7P9V7ZXcqfUz5wLl/aKW1VFTbotRJZlb099W8yZw5YeGury9bs5Fh9vpC3VxPBB4EFdy4njl+z1pyvsQADRutGLi4wZUUkgyWbJH9YUHAiZBGyYStgaVfTDaFLSJ0Iu3FuNG8o5raJ7Q47VlRrKc7Ldw6R2XqpLddEDq9sWXfE1YGbOV3h3C61Qa8vQhO2vynIrFnGidfctxD1wDri0NC7jCsFB8wJD2CJpUNYmIu2sgfPX9jJxYVt7+5aJ8ulnI4H9NHWlowceknPumHNAZPMMXpwzD8Op+gfcFVtnHQhTsmXZwPBDe+p3xscoQhTvB/HKObhN88VVDkcfHjG5kD/tGYCcuQ3z3gn4ivlgwgmlt5GftrBu5TNRX5SxB++Pq82mc6GWTx5uFwAoNc+814sw5/8zfyl37FdsX5tXWEjUXtfoko2+xj7HsuIv2Pr0bdx4hKLRLgZvlFiDdhDl0Sx/HyDQUxHEmHwUp2xvF+2T3qj4NA998mj9qPgLr0hlGpdtC7P7JJ2MN5+IFpjAangrKJuXEwtay93XwEOgTPycuJABboDjtig4epBWzMvcFwSvKeh2wQneeS6vCIzcGuABAF3PQOHRdy6APeE9uJ9uKhxLQD74Ahwl9xDgN+wCOYKKa47fvI+73JhwcqzeMX1Ih9LrOVweIrvc3CM54NN+OJguPk75gemuJpyKTEnsAOJ15HOHWNG/1SRx8nk0LhopP7B0bMLbiFsliQ3TpzR7lhX7F9k0ijQFQCs0FGptcSd61bW6bpUJq4T+ikCNKz1dQM3yQ9Evg7AheyHV4ReXDupLGbCRqkGxBNWGNw4yLFxaiyNDt5jBRAsHERrQSKnwsMgyhpHirSyLVTDfEAdgUHIdsyVzXhP9Ylo88n1NQlljj8T7sVNkYmn9laBR/HQDWeAkBRZL7duW9tsci4dFzgwvaBPRODzpqhtsfATMlyXslpZXvZsnaH819pynlgfnz8AE1JXPKei8NVFFJYayniYiPYSLCQcuSsvBF9g4TkweH8+M3YArE4ZDgDMbi8b6hSdoEyMmAZvpQlRxFPpMEkGjb+XeNJnI2fSi1Jiua3dHcngMesn5AZm03v5oYglmURnHhoiTjonbt5nLtloIJgAFP/uxBV52Wi4vyIwaOZcNLhMiLfoGTHtKCdZuD5LHnRZUKqeNTObLlciMLOGWL2pAsZmjXuTJ2juVj+35y/OLB05yQknq0ddRWJ9EAwuCzjDVs7SHoQTFuzq3AobWWM54792b9G2WnpQWxxI9jK1D/Nx2o/ZrTbO4P01Twqr2soGad/K1VybPm4NUMRerzNLs0yICQRBf7Gc5ESGVSEHdDiXrHZ4Ux1xulzs7A4NIRw42UlxTwgCWIWrA5eqWhGHEF0pHGoSSzG1puAUm8hrd7+bK0ivFLJLwtuwSUHUuggPAo/TD9u6JaW1RSXuAYSViDms1GDpV7Xae7Esrc361h1UfprGQhN3BcXKqv+HuTttsiXH0cTMOEssd83KlnobG9P//zey+SKZTCbNtLW61dlVlZV3iYizy54XxDmeN7OqpiX1wjAP9+POBQRBEARBkOD89n12jaFTcOWixTkcx/Phy3jzULsutfX+UMaeBiF0JBCc0BIm5Gra8k5AQ+ip37dwoxzxoy1NzPrXfUn6pCMQ8llDU51JX+VHYqUFAYc8XeJLL22Xr9wOvgv9rX/3974v33OhUCNFDxizX6ufC0H8G4TA/HOWkvp63/C6d916cCFEF8+Zy1K1p6ns4LDu1b4mAo7MYGdCYJq7mDq/DU/N2cFIIC9aNQBOJcYV3112o6N+fwN0f/w3uus3aSGTCbtZM8JafrTFlzEzvwDOT6x2JEjxlE+7v0N3fIgFVgM+WsI72TM6vwzC6qso13boumETRqnrGWdTc42mJLVr2rghfjRhhIhV2uMhRvfbsZ+KBTta0XgLPJJYsmNAvqR//UGfy/cpYOTH/KdN5NH9Ud8iMLQQ7DgrXA3NfBtSPyQ/+1HfxZPvsv190xc53yQv/CJkomLDgfGEhovT25dMZPlc41gzoScxkDXL9b7LqskDfspFgbzgyAQ325YH90w0pc0XlFN9Q3ZWUtD/xDsZhnkFWQPPitRF+KzvGwwH04LgZmwNiLuMvw3ed5z+pmp5H4l6Imo2FkbnG38Lyph8VIpUoov4tiwVFJbweYfB9rcmDvlTlELAfkdAuIznl+cQ62n3Oh4Zk80dOA/ff5ddHv/t//w/xv/2v/4v4+Htd/Hz8uG7jynv/uEhgoi8eTk3iIa57/Y55uTH3/1ufP79l/GP538q4l3Vzp5SYRN4lloxdZwz3EmACKl9XmmZ3//ucxrkr/7yb8df/9V/Cq5olzK7H2P83f/2P8dBpHQElmPUubQodewK4c7xK5bULNL81bs342/+099mWeX5RMIurcO79+/jv0MbPK3tVCrBEHGon06nXB0pZZ14Tf+aQdfuO+0T1/To4niKkJcBz3LgptwG2PH4ww8/jP/zv/233OXrtOePDM432/G333833udQ49X4en4dn55/GpdPh3HvcNyP78dq9zq+3l3iuyozgzfvx9tp1Pv4ZMfHMQ47N0/H8caOhmlE/PJ4N+6+f58dcY782Dy+GZ+/8PZ+Hn95Lnscy7Yvu0Mcdh4//3b89OXz+PqHH7JMp60ZjH96/zFLsduHpxxKGwuPN+/Hqy3zh+P49PqS43YIszpRdPjzaI3ukHBH89LuJn48XQYGgLnyLG+NfmXbPmPr9d344fPr+JqTyu/GG1rNx9pFJr/TvSXWr2N/oI2p95boeHbf3hMMbFa4z4ySbdTX43H89PUlcL5wrjnO4x9//4dx/+7d+OvvfxPBKLsYTVPuHgYhl12W/mPJBtx2QCrbTHb/uhuf95+v9OF7+tx2k7s4z88voRf0YQtz92N3tFR9/jYzlkZ5+jGatbTmt6sG5dssMn1l+oxpXiNf7wV5+91l9nv3pOV4d+4mFd875birY+JNDa/vDQctZYdesuvf/9Z3fajhUs88zyEc/I0P9ekgTv9m95eB3p1j02zFniYNyee2vGqgNIG6sHmKZqSETTB022j/xrn3V5gmYw9O55I+OP59xaUp6k7YyAJgMrsvrQJHsJdxf893HB6HfZfzSYLT2L2MO333OnE2YSJg0BhZWqtl/Bveuw3qDheNgYwD1gZpQTL5qTg9/pWZSglFaePYXRWt+g3PAppPvvPdes1spJbUuo20S9N3fDFdtZRVf/Hs8E0+6jv7i/x/nvdtAh2YjNnTbEb+TWPS9HXDRfVpcVJl4yLBKeOjuuiLBE8rX6fsEKaxQ5nRms1xhmCbNrM8vJgMFY5oDxltE8ikrPSedGEadrvtsjIw8baEz5hnU2Q8v8dLe0+23IE7BVz1A9fDw9P4+szBYKm7ISNImEtzgPo1gm9gfWzhUfMX3HYhVKqoQyeTKgmWRFeq8rJd0iFvDFJllI8outEZN3vub5i2xhHSYS+vmRlZn9bZLT09OAR3w4OqNeVaMrG8wkPvOLLar5mpvKgyP/34+/H5808lBMxDa+WfWYhTkeMJd50z65zo7uy6H/4vAtNlnNjyZmZeuMOcwNf1wGD8zrlhBNNIzyU86rQ//lhb9v/mb76PoNaDyOfP5YH4P/3N32Zgtnz4ejxnl5ilJeG7Dx/G6+kw/ubjh2zpv+yPOfj0sl6N3/3hx/H5y5csB2kvncQxKZ7Ve7/fZdA7HXgrrrPiwGzppfGvIz6TyOdA6D2fGwahl69lQzKed9k19eX5OWfJfd29jufDy+DNm0PD1f1q2Cey3z+P3T89j7Xtpecx2Kl/fP9m/Kd3fxkHZJfTZuzOmxHP7RuamMP4cf95PJ7Kn9T2/nncnY7j45s344lgvDqOYw5SpYG4jI/f/8WwM5bH/tX6NA7H58wH360u4/Pzl0G7uN6uxm5zGu/fcs//MHZ7SzrbdDT4PY/P49PXl/HwxIbtddytN+Mff/oUbdV4eBi///J53G0eY/Vq5m4AYqLWtAq3cASf3e4/jTdRLWO7cSlwskTJcP1Qh9yeD+P105fxNNbj7fYhy4zwRjW/ebDL43h17no6ckbnGJNTtETH02u8D5/vTuP1dBn/sSsVxwAAIABJREFU/PVL4P398xeWExGkHjcOX6Ypsyy4y/EpbAPWNLIP9+NpXYbc6kC175xDNMDnlfrsHHZ5xwh1X/GfnspOjK8y3uLPtZVfvQU044rAxYj8pfqu30LwPAVd6aVTTl/ioEOX0PQoXr+Tf8f3jLYF77p88RumfJywiSPIS706bQ2tFdP7ZfC70y3f/1s8h8fNAbHrFr47Bylwge/XYM57rl9ojaZmwKSyL7w3NsuWH86WnO+L18L9nfYyqJYLgQi6gwDslANalnIb0Xip+8+1XeD9BpX/Fij7lTJu7dnwMpaHH4fIX9gI0JhllyDv8IyD+Rfj/ecYLYhzzmqwN6YcS2tyxxNH0cYkq6KT2SaGYtre0HMmJqVVYh6jbO+XAv3acT7Hw9jkwNxbn4Bvg7v46adzdYA2MHlPWoZv8cTPxMbKwUL4F9e30NE8mmRc9tFMQ1roZQrhjSdxpcvvicaG3fse4zutuyC+spCS8dYEPWJS0+pUOokPB6dTHQbPHlaQ9hT3BXNisyAkefcVAU6HyFJfCUzkD5t/bGO09NjwNE+QFp663BLe5KGsbYTCLb6Jx2cJtoC9e3i6v/BfpOJhSM59S2e5Edjn3YgPo3ccIh5fx9Ehnec6uJVK8JDjGBYztquAVJU6b7Nymd1wgxHW4TyOTmPm9XQ1xnuuyTkEnEKSCjYskLlxjEFT46JR+91lpWI1Qy7ElLFWdoNE4CtG3g3Zd3E973MqcXWeboT+5nvHv5a3YMqI6fGhrPCzTi1hmIxOVAPH/V0tOTbjy8Azlz40mLouyzUTqfZoY7t5NMO0ycjy54SL8PL07n1K7TzSGeaglXen+0j4iYSQZ9P2HNqxGalnnHJ6vjFgz3wvdd6p3Rx42+j268vnGH8/rO0uMchxah+WksH5zTEmllmvt4CvIx9OlzjoJOB+OHyKLRENLAurD2+exvt3T+PpYRvD4/Pnn3IMx9PjfYQJudVBjSMGrJu7bZZKEbZAULa7x+APt9ib0G2pLnCUDsmXyMO2nDOeL/FT9Go5y8HHGMflbnx5RT+FNDNUzI5AY8Inn582b65eow1EGF5ZmRYjUF/xUm62YxPWMJTSDnyY25LBqN1daCV9wHMO07zR4bf0+IdPP0ZgtKLAcWaWSqnvw3T1y+docTCP9+9/M948POUgVxMWyw5jW8tpmo5qmpNSR8qUN+F9CbiT+REQb7gsXvGcw2FrAuJbDwDwi0YsNatTw924gA/vzAZz/yZOx1MifInjHdpKmGdEzTNqgt/Gn++Jawfvfc2SUx5x/8rQK04tMS1pvgbATs8GsNP0O/k3zOj9GiafIqAqT4j9m3YtNhQHsP2teMWNv8FF6oDXXzVnhbuuG7pIvvM7p6L9zXt53/JnolPwNT0ZKFx+0/L9dNiHus30lU9LzdC5+vIYn06f46Cx+ZfdwGBjNxraPs0Dh4/luf3+4bbxxHIR1xd/Mqxu7SOeunRQD/ZEZZNX9eQsMnU41AaVt6uyATIWiY9CHH6MTvy24G/Avmwex9O778fa0VGWtpw7+vnT+Pi+nPo+2IF8dz++fGYCwInkmzhoPd3Vrssy8D5OG6Q6OBce9CG4EdA+MxE2kOqh/MvlKXjyPfBMraj+oQ2Ol6cs/bz9+DguK0ve+/giMmHRZ23A0I/kJ750QvcHpxzAB1jaeJqmxnfxrUB4loc40otvBaN/++5Shnvn727yLU02DRydQcf+6lxnON4/jPu3ZWsrf2NbC2ryVl9LZMknO9iKb+Z9ytT2NSFTtkuQ9pqeX6SJu1690W/kIbTCJj9+5d95826st49js3VI75tAw7b6LjvozuPuWAoY9bai0OXWBrO7TNLhEWybCBrLDnicjGMirhBZM7U01rGFj/KtEB8VEJiVXcPK/Ov0KrRFtPW3Oq+HDmUdmSU7fxjvpuOrNFQLKFP6V/+c/bZAJkQpr5eaanmk7IzyrfB4a/jJkBuXTRD9273q+esd24y4CanTunvXiEz6bxhVzeIso5XGqRtCXHA24e4Pr9nGKi+XoOMxABfncRr/pcF8Z8rShH8+jcNnS3o/D01M7rah9hgj1kTPdeCheqYVw1erftXZEGfqeVe7NZqI3XU4AbyOX9FBeeO2yy1lcyGBiaycu3aI0Lt9w+YlUtngc0laGpQfd5vxsi/hx+FKv335NNY/for25c3D4/h4TyC6jIdn52yxJ9Did4NHXXmc9r+PRsfRAnBEYArbnLuq7Cr03lX1K8ZF4EmnOK5jzMlWyYGXhKUDmzlMltf37PIs/Iov5K48deAPy5Wei9YRlF1JVI+rHKVRHprr5O+2qSAwwRWGUfcbE6jSZnssBPpkPftI1+UQmwrCXXSb0RiAjyBAWHzz9GE8PdSJ3oRxDB5fyk4/PpW+1hbeDN68yueMNDtGimmZwQnwh/1pf8JWw33n7D5Gp1OD4VkQr4ChUczHog3okZ96RC1fA9txMRBo1+1cVkj/w8TnAFA2IWVPpAw2IPAHH+76TJfvd7v18GwS03iLDWS0rTf6rvhJXrQ/Gfi37ytG0dFi4tuvc+9y1LFDwVD19R0tdDxxgpHg5aYB02bL8vtZutB0VEQFizz6e9O7TTnewYu7dD3A68dwDUK7sJBw2mTiWxv1ppa059TqJx8UZPle2iBh9o0pVFedvWuO01j45V365SVGlwdHHToOmE1KDM73vmf5sPzo2O6vznyZyYO4eO8A5inUBObVZmwf1mP9uh2745fBdQ3dhKUhTpX1TRsc7AqN4JjlGnZ0luscbYW/mQg4sFYZ1cY00sFHOli1PPcfV2kZDYavFCvM+7lMqo5ZSpoEFZxOvkVj3W3nvWdBOzZOruazsz28RwMx1ZjLuvDW+QQ3k0emrGs7Fg2Jl3KqasmrbH2qL3abuHdZDcvyboZe+ZTgXhqbmek8mUEe4nTf7Tzl8+epZwnJL59N/O6iKWSrxkcTlwO1q1jsh4UG6tvCwGTCpKFprTYAait3wFLxCRkIZmMYiCDadVaBEDeJutReGXAnctOOGkr8OVDZCp6xhHHcejO2KwPgQ5yEIdLHyZCV27PHvgNYh2nDZL91cnfkhZnUTBpTLgbPGDHbrDOQsB8pIpF/GmASWyo6GwrxIK4OlX81YpiIgwTngFsw8dEwCZKDrbCFYkit6cAolEfDtIRbWd7Dt/c6QwU7hOYsaWovfOf8TPzA2B1zpvCe3Yi74F5XpcnzTON71pLLbDF8TP52F1RiZatz0UC9tBxXHUdcwR0tXO2sZvuuYgw+8ejw3XlY43lPlVwzsMqzBELPziv7+u675Mdjax1quht79me8gh9X4//+8hJXCpvNIbZAGKRDWM2OeYR1ePLjeQqvhseTDQLlnyR+Y5wdNhlPt3HqPetTW+Wto9fGgnOMRMu5XWCkfp9xr3RpWJlr+WueptkyBK9mnPTthLRazibwE+CqGQzuxJgeSGiEKq0lOKHbsJ+PC6PSfre8Hx0WpV0iBJWWL+TgXEfC9+tz2f2t+ZTZ54BktGwXCGEkAyVbN+nPd9kgwbbKdmI01/BZeos0qL/GHqEIapvjgyxT19EOjWsw6atRuE2tXn7P2XDXwYG+ywDXyu1+bjjPtvA5ALSAlEONZ5+Hs86v8zKYet/9EVyG/xt+i5GjZUGZTReJO/uSPtPv3busLse7Dj0M9G/3Lk+3Ch2k7UuoW8ZbPjedekfbAbYeTBqGzjdb1Wf9Ow/fuh0IENLIw2WQdXk2Mdu8KU/nGZqYYiSvNqso4arT6sdcZWiQbkv2eQ2L8pf4aHj+3F16ofHuWT6dV+dvLEgc7biputjUk+CcvUzyHPfGV1wJmhzE3vNez6M7vpuJYXnyl/9+dxhv3/LWX0fQ4MeEIO5s3rxxjJSJkb60HavdKn7SLny+MQ6neZge4sGwtiN30RaeLclhvODOVB+P1eW9I+yx0SE0OWw5aCit62XiWbuj0WivFhMDeWtHdZDWhCl4qrlE7fQed+N14iffJk2DRVji2/cOnpNv8FXjFRgyZcoer1vbSCO+vDrf5bsTH3ozv87fvdu2NbxorN91fpVumepf/ly2Yc73e03Pq12KNfmzTOBPuS6C77UeU1DnhgOtp6/UwrZBRyJIaiQizFoWMOsv6RWzr3U+jayx7V5zZlYKa8Y/BaY4SqPGih00pkLinrvAMnqUMVgQdWurhdBUyKEhaYQ3Qn2RTkWyo2zBEMTp7Dpdo7nTe99BPpCUdPN9xxPHtxDLjONbp/G903WezT/9Tlq7T+ZymnTe99336qDVILaZdn5lk7Uel5UtrNUpdN4InxOuzAA5RPwGji7b3YazfM/EoLQOJGkt4qqlxPkiMafANI3Xm1H71PkucbLL2rMxlI9ugsQl6+Z2GLAPs+08jtzmbCYaL5qn4z4XA+swX04/LeVdzjFWVm6IdPMQY7+jHReD7dK6dpbdbcY+RP04dsNMcxOthelf9Dx4kRnVPM4BzMFHBBhxaqCrJUk7HO/Gnd0SkQrQt92ZXK/UEpt2qcGz8BYJKMzPdgOd7VKewOVsGUEb2X0ymZP00bDBu4/Zwkygb4E5yM+/ilu0xQ1Ayp6dOu02maPIlrMzN22atrw920oZ283bWhI4H8dxsHmq073NvM7H1/RhRGLiA0eWHM2gaQ3Zd9w/1tEvpwtVfg26RQv6JSmRcOrQy0sEWzhH32DGyPEP0UIfNVJc+7j3fIwpt9tH3nbo1EA/Z++xreVPx7rtpHeCQJaGbsK4MrtszIxQ25qrwBz6rEnFlGATv9ME5olHtJKg3dLOxVdSl/kt7TInfOLf+uZMm7p0NpPHYsvRLBX9yWMZ8nv21SsMywizbb/91r8DxxwYPdvbZSRu7aCnDFLRMV7GlqY0tC2eitKEGsxtIosYlfSRWtU7E4oS/fAjy3clyBACG2cMV24T0G/A/6M/v8XFzyNOwWzY9YZHpSXGfZzza3ekWO1PU+Q31G6fyo8OvkK7emZygA8HPry4xrWIKVn+qzrQ16ILNpUm+SZfds8S1GmgOaysDXa1QxusGfOy86roP8oIuJ8XmNUx9rtQabmX3dTceJAl8qmR0Y/gmq2oMQIsQt5PxKTNp01SykdK2i7NWEJA9ytxle3y7L28Mmmav73vaxYRDfu1fzZSU0zl0fl1/L53PnYfJ6Qb1ZSz2o9isJQZ8vg2/Nq7b+P89/xmO5zyzgeDeY5lyfEn6be1iazHZ5pw5cK1MVfo1RAT9I2s9tMY08drJRcMzLxMBjKNUEVzZCCKO3fanxKYio1VFTofjXf/8BjmSwOhE9mefclODGy+mFqzFyDKh1Y3RnZ+x3mk8qekOweYrtj91g6O6ujKRZRRMsdgi+qtcy/Yvv3fsPa98XCNFyFH/lOL1ctOmPcCT/pvNXJrCkrYWjZ8E17Drozn568zHc1cdXIjKk1ZtGVtY0QbOIU2I1ofqvjzAbWIc1mXEmKqIzQqkK02DWxzOalwV7Wu58JbVNJXZNSDdIQc8dZ8ZUQ7idhK28UTrlbQIe8fn8bhyG8RzVSpqS1j8S9ZeKD1eBmnw35sqNOdAbR1DAGYqdoMjKdojWxR5fjtZXZw+HrYfBjr9T5LcfIXGGLWWvrg2nFqg5pC0Vz4SuA/HG16mDMLHscN53OwD92bAarPFExKaCrBUzwMQXp/GWjQtk43mVccoAUqy2YlvZrJpG40QAtlg3SCez/bHtvPy/cZDSIwra8MMoknfaZ4xvZHBvqEHUum5XMkJ3zH43MVXu2d1FdGWr/usomiyi2tarS9GUBqtv/24T6CLabOJ5ogvjzh77ArOunf+MiV9gYbxu/yO0LzNFhdfl/GDxObWvDUP8uoZQMh/8ZT18d9OcDgBY1DqPa9tbrfpl3WY/lNms4/caYm2XN/CxdqoWoy4Rrgq1+YVNTvwpW0QpFMwdhlwMuy/B4AZ5LcxO334nZaz3BJE+F78fBa+hAn7zOQ3XKLME9YChuzI1a9SqA1iZaf5Uz3DlU+7YqyCdKTD4ThFE133G/v0nZ7e+5LPM/VJWC0xg/vvVMX33cXe0GLz+tXpiqr9UNcBfgufH3ZjfPqMt6+d97nY020Le3fO17pYRyOeBNnwZs4lCV4YRK7w2v4EJtF5iOUBJv4HSsNW+AGT8AzLOv7ZfsI9zlCiXZ9aq2rbio2cZcJn37F6JxNofrbil9+SUrbV0tvXV/0rNxuz/BHbQ5kYzINUHCl/OJNcNDxA9d0A+L5z4WCufCY+N8IXZ2+ce1359t374o2mu9Vft5FLJhw/FoeLYN3Of/Su0krvhu7Vku1J97z8HSTgdvuz6LnG/1ZIQP/w5s6CxP+KS6HUx4aKVlKo3qLVscAU1uNVS8ZYkBzG3Ok53WUWDWznzVZVtqrEI3V2fhcIjXXaGWWE4HDGvtEsnLaSDdEeO00P5eMNX6IdQ7cjhZhyCekYTLnL20NN/cdlg3ond/y6vp3vGUdCheFSHE7eHa14FLsrnApzuyr6Zwdt+89OKRcg/GVUUxt2jxBGXzZ1prOV8s3fE0kxHRmFQNkv8XtqyLU/5oB0ldPDcsU7OAvM8QcNpgcksABlALGp+tRTdfvnzPlLmu1KaM5HmLRk3YOhNGyXMbXry8xJOYSgLR+tDtvfTecRWcL++7187g48JFDtjm7CmkwsD5b6mmjv2KUIfTgoDQMnz99Cf7K5qVU23ZaGMDBY1DAZNwbz+rjnfYIi82Aox0IJ6Vi6cHluKlt9jyuW2Yj1UY/hWk7RiGCYGlLcU7ML7N5ArZOaaky7as33Qb1IDUYXjCt4iMhnrYdYoqYvpI2Kfpr3MsjdoQe0v4c7NVZhepBwMAsXu16O5QDSrgneAoM5p93Lxl8/I6/KM70sgRf/o3u36p/LeMEjzmgEu0XPjkdbc/oDN61GbzCP1p6WPSv0NxC26oepR9yAuetnwa4+U9fkc7dETLaJQPkpHfGphVigHN9hjfc+DCXrNMGmY5VlLR9BuviE94u6aNxTNMYbePs+8s4OnkvYVf+k0/M/izPCM7Zr+mXPljlGzS7jM6zphO3vuz9L+Is854D4jX9/CaNdwmzM6kvngqX8FfaabOWtkO6KYUkNfzLg8yD199x4Kg+vekByREEpgf8Ri1abd4Bjn9J+LX413pciue3sJZ6OEx6txuXlWnhOrua79aOWLLbr5Zk9/vXGFJnwMx6TOGlV0sYr8urj4WhQKBdYq9DC765f5d6M/0g0KB7Z11uJ/0dd7zN3zZ2pMZZrg9BxQzl3Mv3c/nXqkHaFS8hjB7161M8/GuNg3GJdvCu/JzpS+JrQwG8+Fk08NGUFO3DAt7UJNZx4dAEUh6Nz8Oehr+Mv8Xr94Fr1i3vM1H09OsBT+ggDxc4wSivq9o1iGkBrnliCZ6drvNxl1YeczhafvoXPWfcgRV2qRbgLBgg6ukVBj8RUv+ri6BNTtjwzgYYeA7ODSxv1k/XBLbRB/i+3zkV3jlitWRVTHJd9keru7GJQWIh6VroLDwAZIZbSzU1AJSwpEnLFoo0nuKlSufU2F4hDUgjbatfLs/TgZ0KuGgcLPkQmMRHU5GycySFJaHOv/LrX2lMZcw1eHl51++7PraPC773u+UdwSRdiQnRoFXdq2LYU4fOP0x/Er1dWlVm4Tg0xnEaQr3Y5SVchiWRC01aBrpSpyqn0ZclpXytf12P87HOxUlXI+TNWZvB3G6zOMqsOUkS9gBQC+3hsHkfupidwXPjC4MhdkTsnc7VnOvGNsVyyOZyH9skyp8YSDMKNq6vDjmGYJejUizdPkb4I6AZgAm6Bvv9PFomdc0M1rb6rrXdL2WzxK+ROh4ZlB9WY38uJ4qM9jLQz1m2ysjrKkjFKaR3mCbCQ880XHOph2aTloDpTvB9UwlpDgcyWpoOfRCgtqVhOvACzF4EMYaFmSyY9RUT0c7pT5YYJnNonHbbgbUOg7z1MXFcLdBh1jpR1M5TKNUnWoDa3x0GVxiYY2jLUsKxGDLGFhvD4OM+/fn+zWo8PfLyXUem3D8UkwZLa2h0hYZj9XRfRw7NzQrOoUu+YVJloO+3C/4I7gbg7fy9+1JuI/p71w286sitSOPH8S2+4wnycn348OEKi/jLS9zY1k261YiNW2mrzOIL/T7EPnmP9Hhfl9Xfql3q/bE3yoCnbSCiQexhC72Ie4NZf462PssV9R6N6kdCtAVT4AFjh8YReMDrLt0SvmU9vEeDgvcpYw5m3skPvjp9eIi+PQtEuXal9XcSV5w6ZpC8DYq+8+cFcHmuVlPDlG7afXVm+is36YUuxx3uhbaRdRC5fgRe32oZcDXWb+cu4fCgctp64JDyeMrk+z6uEDZxESLf1gBlYmc4clwKumkeZuzjQBjOaCD1pax8zAk+X1UOPOcg8m41vtz9lLMewIUXBraJ27TF1C6lv8fulvKgJntsGY1rhExsIk4sMRrnwJX3rJyU0fjRfqHJeQqDMm1+yfe2P46QW31DfBMkQbtI2zRECCh8FB01PYnbNOROQO14mThkCC/6U/7jtKOqdr+Zr3Q+vUyN5qUv7VrBrN7O1fxjoev9x77/97znGLNWq0pBcHe2yYcwzUF0rZApx0X9A0dwA07vDsfjePO2Tj3Y6EyP984Yq9BanWl9lpcPbCjCIaszZDnBME300zm0+AxhGVdGVEBkALP10iwgBEu9WZ3DyNT4CtC9O25WQLa76Zrf9yZK925UO6mWwXvEqeId3/eO3/fru3PB1XlU+qprYOrtqi0xz459jb+eauo4NMNQ5sAau7DLeNqUQAoWMMnTYCDodHZzVChhrWdQ4Egdpjoc8VsOCUxTJe47u46Cs/Ddz/KsupT/jhD03CIds+MpHN7FqNhAUgyq13FrwfQ03s7tp8rqztZ5e/dqSZcQYKfUfpe6RbgjiK5WY/e8jx+Tv/j4Yfzm40dK0AhQu5cv4/mnz+NT+xfJkR134+v+EI/X/KCczpt0SOWBGa2cQjtlT5T3GwOrM/kYLU31NgGflnt/GZ/3X0s4mu0MZjgqfK7H+XkOCOQZbjW2q1zRmK1W4z1GA1cROGopDgF3X+Hde+0QYNt1z5exPdY2ZuVsL2N8efk88VYuDs7UwnMZBxxcbDRNdtuBrRnQ6lSe2hvnaEeHdinTWUixFaIZmwKTWRVjR1qm3Zrgpr7bGK4SWPgRMxBm1vkEryWgulveZldFmHNwa1h3aFGfqsEjg5Uz8Zzl9/lT8CuvCJuWNsA/nZmmL2YJuNKqq3TxebNa5YzDpnU4E3yHA6FtLPKjvy12Pm5p8RQyB4XGobxcdbRH9YXjoZghvM0k43CYTlkX/Vt+nad8O88/9v4apwWeBf+SVrA5gfZbu5bNaMHs+7WtDdrwkxRVLiPrLrfh6PLcMwjN+N/GEx+PRyu+ee4+7HeHhkH7ERKIaOg7aaZjU7hsgVD7XyyFLdpLHq2V8vwvCeI3DMln0ojy+7fnblO8yWBb/UQD4eEGQhpd/HVEqGaH93J4Hqv7p7EhGE2eCA9xlsvW6bArhUA2CRW+CFX6mfzjCBktbu6jYUrrxF/TZmzs0ptnjYW/075NNxvVztXXv8W1OnX4Y88Nq/GAINbwwIG8aZ1eX1/Hlm1DNJlz6XbiDOxbpzjclydwaQTldXpx5Otdv+9nd6EdT9/SlulBtwdcNkydR9c9GSz+dd4E337uchbR8vjH3n8b78/9tku6xOGaiOC9QuV/W97s8tQr7TXxBEfwrA029/d/fXVbLkE3Yw+aEu7nWU2+Y4pBhkZLZ61DYn8V6Fnw08OU1rHe+S6Evy+Nznlb6sbMvOfUJoPP9BeSdeYpbChH+ZHE5yxr9/plFm8gJMc6fM+UQIeyPDIznSNcmcQmp9T35Qs/I9sQoLeHefRI7FF4PJ4aJN8amX33bjsdbcFHzwrIkEG6d8fymkwLlkFlnOPwb7Ndj8d3D+NhVcd2hHidWm9AnLMVjA5jwGBj0LjoaMoWbGSlXWOQiHkaAAgqyspxMeuncsAZ4j+PV8uX03dLHHPu6/BaeNUuAlgETN6KXHaNTCHPe+1jIHOt7+pwVfWVvut9dyhqeriYBW3H6fXTOD/eDYe/0utzWpj4LCfHeuyfMYXzuK/z08eaDRch7lL0YbAxysXmd2oaaaAe1/cR3vkPssTIvwjWfczuvNXY2EF3Ku+xOZvN2gHVUMbv0/hy+ecaCE6bYfZxd7DMUMwF43x9qAFLvW0lxqgIruoJD1T6vIT7rY+cD+iQTQFG9zJ2vMXGV5kczGB02Nsg+W5dZ3n1YCYfNKCDyv9w2k2/T1PYdlYe7ctknOfFWUsEVzBsLEvMna0mNgwWC+7StvmmHPTlyJ/0x5hN2LVpUCUcOTLglEGIXQXtG1pMm6F0gmvcONQxQoxX2UY9xu/RMV7p1fjsmJ+rHQ9GVWu2jhdio3d55CiQcXb513q8f4oTQQ40hcv0Q0V7UVR5ozG2c6fLPI38eMqOPlqa8AiDosnEubRbdjrdOYtmCt9wCwdnA+X5Ltuv4ZVg6dueH5z0gWOE9d1xnyXWrQOIlXXYxT/YAzzw7WO2/fiQI2kIjA7vhqu37x6D5xytY3nRPNbMmiZVWzG2z18JyVUmLWRpejjGJdv0hCa01UIWIX/vWzP5JAN1aXzH3di/EqqLb9PeEnrRmkv50eRGuDxm4kODBH9GgxLs6tDokQkHdw/b1J1T4HdchWSywD6uJ1S1/K3u6ItRNXpSXs4+m1oSfobge2cpTX3WtOgcaFpKpqGKHGTWEy0JRcn+SDtq1eDN2MZv0mYcV9+N/eF5nI8vOUJtvWLcbUJaWq4zDX5sBfdjdT6Ndx/epV1eePHersd5VzzvzZt3aW9LvLQPBCHPm6fTsFP8cnoZSGL78GZs37wdr9uH8dOJ9mIz3r19N17ws+3dePuhTkuwnf/4+jrut0WP6qhqgUEBAAAgAElEQVSd9GsjhZMhjAnru++yU/mwOoxPezvy7sf6gWbjMDZ3JqTqw42KY6K+poHR29fDbty//zBOzy/Z4buiCYyDYP12Ne4cGWTbfM6tszGDBms79ud9fMXxkeXIktVDCQ14bQzip/CUvoGf66/b9fjp5Wva7zcfPo7Tp1MmaY+b7fgS6dQO+zFWdhqe9rW8fofSa4e8urswDbZBy52fLcAE+b/yj+f1a7jJ+FdZ5frtjzy8HuxmpNnmvoVq/DmSE55DO/fF8ivn1hfjJ6eVLa8ULSJEsKPnjWWZLjls/DogT+FpdsR0oPkNIrvxg9Q5UwlCrpLbDfp+702nk5+0gqW6MOFZlvd9dfxbbj9/Wubd+V3rk/zB+vM03/7qgaXzApvgtwtsHRqu/u3e3/NtlrVQuuW7fG44rJmRdxjK01NpOOTTeJAvuErAKlz1t4ar4RTvlvfNN0fnodd02hgvGiiyxFeqytNi9imNvDpvdcq6eJacSlDyDtMtA+8SGqQTGrb5M+0YQ935ojvH1U5tLhM0fgzeHRrm0i2VsCReh5Q1d1l4B2awLYPfvczs2cG6vULWquIsf0zbkryThpg9/dfYXt/5KnP5bBBoOL13ffs7W5wz/BTs2TkHTvFpQeeia9et87nWQwdO/JLxsiw2Vfvafh9tUg2aBuINGNOv1aLwIq/Odwmj98HjAq+/gH9qPRqexkHHW+ad6cpCaPaNIPFt6DLBnyUPAhqqvOMDq+ywyui/NFGVHq9SIwNsCU0OM1ammtIomjBkqIfqaNyctVWaBVXMfF/7hk7066KXqO0JhBGUqx8ykocrgqbBJEtq6RsON3WIqH6yGXu7RGffpb6Hl14G/pYmu43dfXMnaLh3+3h2CT+//5z2EmFqrZbpO90yree+ln274ian/Ks0hZOCp8YHz2347Vnouk191IQVjN1H1Y9gbkKlb5b5hckgzQ8tdGb+cTmi38hXS9Z2+xYMxS//zc4d08b86MiLfd4h+cB51a/qUvVQpgGSQHvjuWIkbmyibgb16NT7rt+Vvp1yoD2MA0jG/cjGqZabSYPiLnEiD7R9it3QYsCf9CburRyOQwnPzJ3QhT5Ry/zJ884Sd41j2RCDz2WHevHe2JddnBdYvCerB5a9p01g+FiWbavMcH+80ASJ/WEPmKnBL/9lfLFcOFc6lnX1HAebk/d16owN+ooGm7Suvq0wmbPVjv6vfK+2YTaBpor1uhPMc6BatPGodna78uweraUzU5u2OHUNBTSBF9xFeLcOZpDVKNVBasirOOIXwv2+Mp+fZ3dlBIn9DWK9+1Yl3oTk7jJz7XffwtZ5unfouP37z90x1GYi4iKQZTlLhl/1/HmODJmFfMNfGuuLaCE6nX0KY8WES0vzeldGySl3vYqGxCGqzZCU76rZWg0U6ohYXd4r08zF+4Zf8fIIQWemP2GzQw2z7mWfN3Was/jyQ0ineRSKvM0ku3wzwi634mbt82f46mrf2oGW6pjLO/kb1NijgNuMQ16ee/mhlyXzbp4llPzMWiKsqX/Bov3E60v5XbY7fHSo9xW3ba7WmQHTO2qHyiu2Ls7su4zx8vr1artT+VRfiNZlMlh47qvh6N9vaP7mFl7fOvSzXRvqT/BhQArH8N64Fq9x3kvlqUcYZ22bhk/1dD1sHaeyjTpeua99qCjN7LRnkZ9QwsTPB+z+1nD2XZmFv3rjWdwaMIt28JNKPwWRxYSj8dJ5+A0+dm4RqluIYaNIIEp/4Wm3hWgwN/4w4oJjHaP4iEIR7lNOyLI0SMf9FABmH41mTNlgM3OfRq2rx6dxeUAvU8O0e5P64niEuvUxLkKLnlYG/Cq/cNgw1js4UDfBc/C0GIy9bzxEcF7g1vvGVd07LgFEW8l31gl9z4mCuJ2nZ8G9BtuiefTRsCTCAg6CSNltTEFjfjOAW/LmY4iAKL0lsdKy1t79grPK6Lp5pzyG/3Chb7d2P8uI7HY267iiKByhL33VBOFaxWgxSUq0mew65eXZ3rjizTR5eMoiUdY/Cs7L5TicBzjWjsoqo/XCYRonlkLwxiklmA2iBvrwB/xm77xGdkU59CyHFZ/3+7FeOdpoOy4L79v6l7xczZfWi0kd3iecpwE7LfHpsh9bWj3mBJZMiTBxZgkHOkFNcE2u7OLL7i0a4vQtrkKojog97BXYCa3Hmq+FTfENZ3lG4Kfdnj7g4C9t4qBu51jGZjwziupWaDCtXLZVzjANbc3lwbgR6THnwdFSaG3yEVrjaXbg/MzepAS3BFhthoS6fzQd/mvd1Q3sgTH1NO8Ch/MAd+OOaUH+aM3KlANPAx/63fEJOPvTtGq9gZqM5+ATwvR8KeNViaqyP2cGjjIJMm/Z/Ow3T8++V6co5rGMrzGW4VruhKM6aHX+Blz85bPf1zyLVyRL7xZj1LKY63MPItf0U9Do/Pt7J+j3/XuadQSenlwh5g7tePI28xqZtTJihM9vCce745yle76f+LUMSZDSiGA1oLpe70rwgCfxwQtGv93lT+MlvWfpXSkXA5oCiEH6sCsbJGn9JoTdYU0L7VfjSd51aQu1xbCq3h3Hu3IMWe3/moORudKhgi97Ckb84rswtobdb88EFgG8xqCGvduF4CSIKw0cdPAuUg/osqtwbjaYnQgjiabATD1qwWwZrdnHbINyKTBrthDe1a3KLNgIwZgkuNz792Ffh9OCqfGo3cAJ3ueX2qXW7eldt5MBKruY1mwWKm9MUxlsrODC8qoAFmpmd3+WpX1j41A40fcK19oWLMppPMpD2a7kcW3fm8DW37ougXW2eaVvgb5oz7vG041GqkkMxGZ80SzR4GiTDILSFgwUjuvr0RqzT80t2WBM3mlDDFEayp+KZ3A00Fv66HrFHiuDVNUz8Fumm+2aPjGXS/hq8d0cdJVl5DrRQLmx6dxsUxGuLOzuhGM4bSemxjphQl0/Jg0oR975Lr96qB6kEvPKwJZ44mjn2geFmIOjYOAmPAYl15Jgx7IWe9MQf4StjhNeFeBmeYk9NyYAntC6yKtpUh3hAN+nhVPBphfRu17ZXazPRhNXfCe4i88htIpK1+P56+fZPjVgo/nSTNHA3o37N2Vjq76ReLLYxnRh2vXcgYGzWPRdS5lgkHfQuL7UcUkmZjHzK5vO9MV5pptn7fdtPdQ5/FuzZlfsZVwcgP66H6s7Z03WCFz9q/iAvJSPB0i/WZcfte57vnnW3wke2bhHLiL0pD9oFGMqoYhdIA1dmVG0zyv2wE4iEPOZr7SYCbAb3IzN5B/GkEyiDf4RBGmVLHtmoezKi9g/yqfbrekjTS8vfASvmB/ATYu9wlfsQGVUjx79rbhJueR0h2xQEm+OcXCR9g893/jMgsT+dR5jHqGCNdGgaUq/yPIvO5VtaS5jk818gmOZ4o3akomH4HmDCqIJnaCqUHUTWZZVezGvYkZTJ9ljUCR7vKSRXcRQBCNLvxnCLt8reBmayUNoIxUcgjtNRD/73d/k2c+J8P/hn7xcXU5ntSyjy/rFPXskKkUaAg4XmqbYUSX/noWXYSGHiQiaLY9Bi53J4/Yp95o9lHBpO/gNrmoHMFS+q3jc9r1h7QFQHM/3b6rBr3WM8EOLUQP26zxjqAUk7SOtu86xWt/wz4YFh/S9r1R2ln8to9CR/w64RYtggWJCT2mQqOYr72Y4zoNa0kDKiLqa4Iceaobc2fsOD01TypeXPAgTvtOQJh4YMaZJ45m3cVvw8HSti3jyqPzQsTYghNahpBHWpoNHmgjl2KXVMDfO6k4oOY3DvnYpyruvhi1lQWnO4dtGuIQnzLaFr5zdNIWA4Dcy4EK9PWmt2IGdbLUbJDg6s+m6zXq96/q5C427/Fj8A+sydLpfe9/xAt83falx0+m6PPfAkEEunf26rGDwg6OsqEwGleWVRKt+H/DuLrW9u8ba2DjRVqWNJ145EgrVoomcKVaSDIFB+fFPRegO7VyuGtlsemDndbcNT4zwMnckOUB7c3+XpaXzHXcZRTdobWMWfjyObbvImP1Fu7agCl9NA5ED5mDSOPLdc65GbqSFcJgMrJkBpGbXCL/6AP+CusrP7+B9lnF7bgpS7hTOrEQpgxBD+8p2zyAZDXVpl+NEY0Er8us8lbuPhq+8Wdv+H2M4/Uye2mTTu/DW0/ZOv6p+Dq+OLEIrtCMlAhr0vfOztCardX7MeC0sVV1NwvRVPFXfCE+zrOcEg7kLUv74xrVNJu79Pp85xDVjO9VuK/Dsd+NAYNmcx9223Kos66zejevbkmXxbhitPmHSeho8CtCSWm7rdqKBupwJSw9je/8m/tP4GIiGCH45i500L6++wKBcd/VxOZEhv/c1AWY7yCqea5Hj6jgepg1uCg+Giy/0b+0bubB32zn1IryVSxu2ogRWvo1K8EodaMsJYlY4DiWghpav9Fe5f4uzLvP/3zvaQMgYZdF4STkmj84creV8ntXvLpvqVpf1YG2o4eG6wwaiW35RIaHvKtPMDeKFEO432obWEInfafo5aRadupH2s3smBUXc4ncenhuWZXzvfy103KhSZ4R+92vx+53ylsFv6fp942CZ18+eF4k7J/dOj1HCnzSVb81EMOjOp8s0SBKcWmCS7uGpjAg9J95kwFS4BgC7N8Aor8xaFu2Qd6ZVk+mwV8K0D7uaneUMsLkLS/59blpremiCymbkNthfq5tKosFmkO7RFyRK1+1oKzLbECYAxzJwNtUrZnThDCyBEGWHSXXG0oLJg+PDaJYyU6J9KS1U35vRdHndXpXPoh11VoxkGiIqlK3PSxwrTs1VDJvLwFm7Cb95/y4w+d1LdmavxfT46aht9H5rn2s7zfZ+fLrtQm0Y5dt96fu/KE/EvnWeKXj+o6Hl2gLzkX80A/k2tWk58FNdmA7XLsHcZ382E5dO6DuDT0F5BOcOYOjLu5TXgs2iPy7jZ7PGr3zr9FPPIcYsv/lEweSsspxBaNmf9iBamooTXMYTc9NY0Zuq9RJAhCG4ixfnSEFzkhalQzRMDW/8sPBgPrVB6ufYjNjJRetYmiLxCV3oWX9BpJasCNlgdTwPDYoBlwZSf42m/Wjlp3YPmyXI/+5U2jz0A9/q1G3tdwbwXxGYMiCq57SrMoMP4zc/9pFQg0dnIvFL3t34j6Cg/acgSe1SmJdNaceivQm9yNdXk43JB0+1dFv9oSZhFfWYSVAvuTSOm8b69/3lTerNfQkzgGhN2DZFG7qOkXTTnLugb9iVagJ12tXh48l32jgyDBe4MmAL1ZO4aJhC65NPXGhjbd438TYwcnyr/iVMSFqnNtXkVJ2rD8rd8xirLb80ZfuYvkeDcj6M4+5u3B1O0fnh2+Bbtq3f6sEGq0INvI1Xft2y4eJE1NinrlnCqoXDmodebLQq/pDxIrak2idWqHOTC37IwWj1c/CHB56P44FRuzqqsc1Mu1MMswmiGfiNKYs+D+bgedGfXxnH4z3ZQTnGibBkxyGByyoEMrS73dJr9Hq0sjRyNSZZyVzmWW1c7TwR8696oxlUWrpMNKcFT3zgI3eq+MBoGZO2KVOAoAc9GWONJeh/k/TTKryJFfTVJB7YEGEacw1zVg1hhKhnR+waLxF+RdLqZmNSxFhMWRplLg/rXKb3TXy1vT4HpFujdh7uc0xI3PrdbMGvPx+W9f+12Nf6LIQp8XpdPmlCh3XIaucBT67ujBkEGtjpu6Y7mrPVNI6e2uXRQn2LF7BqQPe7bTleM5NQjviYsDxdn7/+lPQYvbPE9q+7UplioIgphoZFFGBWVvKdzAvzLFgMIF2riuf9elMvl+kqfsVVJ/khvMNh7nRinMwokfZgLqlROxeebrsx/X56mnZFc8B1NpEx1bZm+freZaMXz12+OxFOPeXFIZylACGdm83Pm3ehM1oDgkSu++ogyO/w2m4fqs5pv8mw5VOw3MpM3otZ3+uxNCnBwVwO1caEgwgIu5/7IRKv8i0Gu9lOmjCsU7lEaCrhLwzcwKMJEl3Pp1Ce455t+aea4clziSe/0Ukvf6RQMKn0QqAzywJTX43fG45/PrGpfFo4qjK963p5lhYetckG/yFEqIMBLQzOvHzOA6d7Dj3NjNCAF7ucGAevqk0xa+494IZ7i2lrB1drO4tmUG5WXsEwNUy71+onEbDN9ePmwqAA10ab2jmz2syz9faHEpKOJTzdrQ2INcsnUFmugDODqHB8rSVzeE0ZE5e+LX/Dz7e4FafwRsAtepjsP4bUvveunm4f7wyn8gIKoQOe6/fPeS+YfCtKnJ07zlfBVgLe7nwYm+1DBMSz3aZ2V5l/O/uMMJItybd2XsyPgTIeHt4VzmMjtR0X/tViIzQNlRNL+vPQt9kS2YF4nILmG4a5Bl8UQQMQ1wG4Uk2qcrhqhFF5NN2VewF1JoaHF4LXbqiucxPCgh6B0vTvOW1Cy4SHaC8Cr6OqcrgvDbmJXy2/KwvdWR4TUmbMKzJc513+TS16hDGC47kEMv32jnlFlufWgyQiz1Mmm5az9AjtN5cHJ1/Ltnm8fl/8ED+PFvB8GQ8P9+P5eZ9tJSbJ5/0hOw6rr8DoZRxyjuRtuUyZrqYnO7Cz/BpefRpnS40a2U5RS7JoPGd5ltlHDOQt51pZyrJ/0/CCRibOb0j513syodcjstRGlohAwfSiNM/GICsdJ7uC7/icrPEKnrWcNm2cZArdBFIdswDvCO6YTjOgjus3gghSF3VtJHvV+ZmJCdL2u06is/b7lDU/eIeZEAo4wvvvCZ13a5jqdw0+fyq9chsG8brunuXR+f6xPGIg2JLELA6yuz7qCFc5FsSHORgZyn1jWySu58ar2a1ywUWQsBTWhooFjyUZywgk5DLExKDFt9W/O+u3PmwaFnfWEOKfjrvYRqXMuVyWoUoH0XEW/ksaH+6NJ9tIl+8bb/19t6uDXWnOMGbs2fq2mbv6vnu87RJs2y1wVd1rlldoM/uvzoxZA4+wqi7K6jQNGzi8zx3aF4KUOG1AaSAkzOJUBlHM0cB7yjEm62yzx4gbp8kwDKFpq2BSVuEB3biUbQv5/bXsaHeVMe2OpKHhcHe18bN8WlCJCn0uyakr/MWZImN4ee1qCQpcqVf77QpzNSEp41v5q4N74zZ0MJc0vV8G38RXiL7Yg3tgmDivNIWHwDxHy86qy7zCNnmA99f8g0sOJo0UNRhgaoFxlp8ZYGquP2jvGkDky/cOocFxS7QdlgIOi6ODPnJzMMsLPBEQkGLBHbX8rDrmWvVoOrtpTMGz1Kb4jabSD9HMxFdgmQiQFxoXfC985We11a/YkInXQfymshJqbt86jjL6Wr6Ttsvr5+Q3edAyjecaHir//pY6LgQ7+add9OPp4TuC7QLmTttlG6/0n7PTC8x/PRNi+Ety2DNbtszcyv4rXcMylTHAxgQHkke40SecdbiqpXzGzXf61muW+SzjKbP6UGFCM6RdLsrjAqTo6roDdrZ70k0tfeOwceUQ8fjJDY4iKsRZcjb7sGua7Su+/lK4rIHWb0uOAroFy40OSgg+nRy5gp9qR5rrcnEoH0twuzgGPmWJF7+rTQ60ZIQAisaaJBCSjLX4Olsl7z2HDQHA5g87MgfNVp2FV/SMTsp2M3B2W06S2N7hgQ/Z+LA7li8vvIBA5E4gr+Beky1lp+tezuPJCRBzEgZHrqI1OPk5z5kZ/f96g8dbOeDDL0srTEsdLTE6cVQU4XFzitBUHe8Sf10ByBDxV3/1P8Vu3ouujPuyYSE94YqYqmQBYcB/vAHUAsbcVQdYuLoRyU1w6kpon0aocjynISYDMqC0INHfQ0yT+NZz8Ckgb/87f3E7/Nq7n2mIJh46vvvdKgrG1DH9NtN640gRx9PDYzoKGNUzaWaZyrMd0x0chY9K1zg+rkrgkE69eTZuuxgCz19+99fxEUPAIBQpB45olL5+/Tq+++673L3XEfgO+e0//zD+8Ic/pNz9PK06db+24Y150/C1tqrbqdsjMG7mLFQdJoNXD8zAtZ07b0gw3reDUhxV+jp+pRytiY/lmIWZEYHJMpz3jRv1dCbZ6+trDO5I/kL3Lcyz4dRBqbZT7mKHinzlCZ8P0+5EHe12gl+2JnDp+/apzj+TB+YSPPG0Owe4tqvyvt9JJ/jNZ4u0HcRLHpOW+DXqdPDal/jisY/yPXGm0NPaj+RDw5Gls5rNLWew3l/Oz9cdg7FtiF8RtFYC1GXUrq9uY/gFrzrAUYeGsWGXt3gMVFPOrL938hKv0t8YYufR8X1/XD9E69ntIW0H8X7/+ce0BYGaTyD5ZmllRlKeCQP6NrCie8KopUZ1MMP//Plz3j9sC5f719fx008/Jc0TB6hzM4SdMdp4s8WUyjD3+PypziG807cs13GOuhrHXHfj4QGelM9mw2hm44AjbffjdHcYd6MGxMap+qmXAB+cifrmqrpV36t6rcb5WL55gpe504igvTdQ8gO3wEPn470rv48lBHR53sOLsuHMkpB3AmEyITveii+9pyxIPy2bjQglDNmnluqtAXZzP/YHm1HGuH94Ew0RJ6AmHXwnoUnwBs8rA+z9cFQRXtR++AKLHWfxrky4KR5i991u/3q179rvX1Mvxvr43+a+aFR92us3tMKXd0+PVY/d/jwent5FI8OXEYfHNGOPL1/jxfu43oyNc03tDKO9Yopgw8um/Acd96dx3tUyI54Q/39oYGoYIuZlklaHTdNEnmm7t4+xPeQIFp5tAABXlql0wgNNz0Nwob085/vlEh43tk/jct6Pd/ercb8e4/3bx9AzXAe/h9JAbe916MN43X0K7W3jU8xZjQ+lIXHu3cXuPWeeEYxq2/x5XxoTvuLwPAKY9sQH8JmNXcuTltBGw9a01rwocSZ/tBHJb23uRAXcj3H0w2Y9DlZE4H7S6Nd5Vi1tlzTaVD/o9jtOr+rK9v7fPBCaFErgXj2Mu83bsdp+GHeb92O1ehyr83PgtlKygbR2/S4NJPVdp/Nb5fNudrqot64DRPmLuCJ8vkcsHZZI6PyT37WsydjnQCO+qxusG7Dfdb79vWrbb2/3Lst9CcMtxqzvN230bXzlC53fMr18MQl3OGg8LOPWDOtWSMcJg7Rkcr5pAOSDEbkcmfL48Cbldlsg+Ialy/vxxx8jMNlNxgAPk/ry+VMIv+MvYf72GRzyF5QP9obffZPJx3qsecFeDAQ1uzHuzFnVTAcfQnbBeJdfhb/kPZfWlOXqui3LFq/x1LORkEvWkOH6ZsisvIbfvfESGNbr8d27aUO0tiR4GO/evctGgs7/y2s5SEyZUyvTbQam6S3xihfpGma0sdksNERT8JlVzg3DFc+V+v+sblT3N0GMQBq4ppAng9j0zLYBT9Nj39lxsB+oIU5ZZn+1ZBJtzNzlKK284QscyXu2Veo5abzr5nulKYE06sy8w1RdhBbG2TcBUZpuO2ldrzTEeP3G3HjEfULjEJ/4i7/4i8AVOpyH+tKmdvp3797me/JeFaMlUDQ+/+7v/i4DDwE7/n3UbzrlBAvHema8BnH4KKGYbUd5Sn9a8/q8HVsNbSKw4q+rbETZPBlgsgC0eshk4ASHHLpaqiYMlSwSeLW1q3GnDg/RYOZN4nS71QaKRL2+Z1tTbXOrn23k14CNhAY47KxyAAufgvK0n7t8kte0RfLMsahJRsqeGhknMRACacbECbdjVDyXTL/SQK/rnEfavNcdg2ErMspYjdPu87h/W23Es/TuvBsvz19yTiQ49tGaFHxgU3/HycCTAdeErXkogdjQEauEu8t4MNmYA3rGnYkIbegy+dqsHeFzHvf3tYEDXAY/49rxsItwTBsSXMwJufa8G1wCqC9+pT8wZi8c0jYcj2hBqeW6gWDOPlrMCEs5Vmg12LTLjYBHaFgxMA/9ncpVCE/ia4JS8W60G4eVOd7kflzstmT7xifSNPxOWxJ4uBdY6cuWjArGtK22M3GktTrif6vx8ObNuJw343R4Hbv95zgAhUsTWmE9D0TeTP9+8OE67V/yXb4dGlf9+8/dO69lvM4DbELHQatdVt+X6f69nsFSF5vf41g7humyH7uvX8fWKsh6NTaIli+MW+QbYXUFMfFUeKqrJ6+dBIhzVkcLgroR5uwk6WIjlZ5e+cTYrxi2cq9y2OzwOhSkdvl+i7cMKWsSf++0qrIq32+fl2n/e547f3EV3bBkaSzbYqn0Ci+97NVMa5lWegPL8p26+I15SPOwfYq0La4BHf96fd6Py2SEu81LdQy2ZEcMvHz17PYvEY6ctXY47pKWfdLraxlJmoXXstCfrjEaaCYuJtiWdVlR9WozAztmHRuZEiIxiqM2n/5R1M0A784IOXX0/RsQfO8yrwLB3GVB3qcBco0cW9Ez9FJXR6MkP8KTmc3cZk84NOg2/D1w7HavsaFQJ4xZ/qmf3+dzBKiGJ4xY/acq3/s+6iB1mnA3TbrTPvS3rma3d7XzjZZ9V7bLN1ep4m/9ofByoxm4zdJe2hM9lkDqXQV40WailZ1NCwPaijalhSTlddkNaw9i6tCh6lUDmSl4wVnfPZcNR6ndd7uagXnvkp8gD7T1/sN3mdl22yin44n78YMBbyE0Tps5dpP6w/PLl5/BL728fXMw5u9+97sITOrVAhNfVN0mEWrAtrHLCWSWJvS1ojHewE/jEF8465x9CL/lByp58F5sSWccx+GyHoeL8/fusL2cwwgO9ekgjdD4WH5vmHxTh4YZnipRvav2LJcP6EPofN2lraUEzAn/ngN96NFgbxm8+od4RvrsULN8g8gjNhEVnOVV7RF4fSLYmwiEvFZj/eDEAFmsx/3mnvgQDVO5UjiP831NGl+/fB37Sdfa4W7azr3uyi0NeHRpsKNHdXanOIHKmFKwM9KO7GOmZsyyCUFMnlUlgvd5POSsR7ZiH3DO+JZ7uH8al6mhetiWNuPNu3eD9kl3yU6oSTFBwVQAACAASURBVKf4gOVuXrF9zNKi/kig4REdL2OTRiPqbE/p1C87feO6PMII42b97PD6Em3i9vEpfSBCzN16HBmuO/5q2i6F/jLbpGnfjp1Vb4ecswe6nMZxS/PGliuccDw+aO9j+px2y0Yfu+iO5TYD7KU4LBOWjMe+5ww9GnjEUbQQJIQH1WpGaITRedPU7JvK+ZamxcHJmw5DRN/Eu6abOJZHNkcYD6rnlS2cCWTGiki9ndW/zz2T8Fm05f64udnVUcgRxHkKX2ej1AbDys6FBbO8Vnrm0R0viA+ClsgshHSa6oqVELIgNx1gNsjM8or0NMKC2XQ+7r7l+xxu06Fn3P7W906X+LOxvn3X37wXlgQxX/3iJk6cns212ahZ57NZjO86Wu6TQYWZTcKr9zfi9LvL7jQMIG+aoFJzfv36Mr58eU7996+1ywT8QlzuW37bbDJQYMi+Kfc41eIEJb9fX19zUGQS/pF/y4Gso0SwCFGfx/3aYFGDcw3elt1qmUjb3vHVlGrp4HbthHtf7RIss2DCYAyci04pveEJHSqzaM0bAoXZ6Bjr+1ryoI73PTO9qRKmaaI5CB3PpSL5CN6Zwf7z7393bZ+ooBmbT2EO0363pdovA+QWmKRPXRbLvdqr26/xpD6WhpbvPWuqvjO6FK+D9315Rz0evMDRjAROcQTGt4I4iTfpzDs13V8nLG3LZHBg9FpMEn2gBWFZbv9GI0LTbcOato1wdJvAwKmr2qnSfPj4NrTYAmuWY3JGYgk1T+/fpW3lq21oQC2h7Z7rjLx/+L/+W8qXJ1ygxzhRnDDZMq6dtLsyGk794A8/fo5bDhkoVx7KUU/P2t+MWkCHDmgWtK14cMQo/i6D8WHkGJ/hKIoenMc4rbbjcDmOHY1anJCbJNiCXE4LHXTceA3uuny2ZPHm3wJ/tWfKn/QAH4QBsAb2CdcxR6/UEmwbVTc9yDM8p7Z3Zdt9BvFMRGc7Zkm58GAwhz/aCwdCC46j6j7j6BWkRisHDzqd/B2BYunltL4bX7+85Gw2XZvw2Ge3OTj7Lz6+rfbR/6Y2zOYSQs+rZSLanlXjvfoZGNJGaysYVU+/TQYc60NI5J/tfvswXl8vY2Wt6nIIXRNEwP72qbRa59Xbcbrbj4d7S+xUgy/jcncajxwSMljfrIMjWpzgMMdlyU//sKRd/Kph0ob4QQZOtqM65WkewjuXNMvWiEuE2hmmj+33x7F7fRnrl5fQ4sYSDnrmx2iesYm20TBnqTlE3uaXtUPGp53UFAq3dmWGNxpfD9lxhu5pAdeOgsrkmvH5ebx7/zD2L89jf3itw83nmGv3qTY87eG+8L4mMPNwbeKYlZFZzlwlScaLsTH0PPmQb/ndkeY9OJ307Dm/f5YG3Wvbuhp3xaeLHr/J8t/lp7oRMh3Fc3acVZjwYYz1w1jPCXwEJj5DVLIZYSo8QV4iiBQs1Azlytqvu47EjcFd4tyYs0FNY8s3QM2k/bz0RItIxHNJ40LwYSaLQafSllBwY0P/7/Asr2Wdl89yrLIbdgR3G0DEXcLceXnf30pdWx1FXAGxqJuAubQ9DwbfF81Vnl/fZ92707aA5JSgLLnM5QeapfKJwa6stDFU1X8ugFloeD13e3E6d+Y7cQ7WYazUuAQjdgCH8/i4eUx8J8jjvPfaO4bNpW2iVu/jV5LvFCaUo07v3rwJ7RlIlYMOm7GAaTONomspgbffm3NIwsTxMF0VzDo0rPJeav+oVM22YcRskXhi19mnT5+ujMBAkfIXQon4jZsWLsW54ame/e6y1dPltzSCPIT+ZhDznXDsW773fe5ME7+Oluj+VmU0PL6fjtVnPDNmTF4LQe+yugnU6G4Jo7jg677vm4Cpv337NrZk99u3yVOcMPvpWb3j2jHV6btu6JYg5vrx86csGaNbZYGB7Z36y+/do4GuhKHgYGpwDWjib7acb5atEk1U8n3ZJ48//PTTePOmNg0EF5wKEq5mvbzbTIEbjIzFLbfwgZa1n5yN58wtWoBaCyKOsBXRxMb/9YmbiRpYctB4jT9jT/PEj9c8/FRZXf++o0HdXNO31kg8uOu26CUp73tS2v1aPg/bshHtPDvdFf8LgatpzbemEQMpzcLhUJodmvHwEsJKjOcnr0J7c0mqje7h7GiAzVJU8TrLRHZNPb19Nz7crccffv9PoZX378pWxlZzda55082PUuqt103ahA/584StbiZ5yK9gv9GhXWJv373LUhe4t9sSjH/zm9+EF/z9D69py/unx7Eax0xnCSPO/Lu7X4/X/cvY7y1h8iV1X+eQ0mk9jHE5rscxnvzncTmKBV8E6zrag32R1/CZQR8y4pNpEx5CKAM4MshB2ufDOOwz3YrQRcBTP0t2pfGHA9pb/Ybmj7aQRusUFxTHY03gAgpBKtJwaZHQETtVy3GWUu0YfcsthvPhXqxKEIQYL9cu0LhQaFqIr6e20ywNnzrdzwPZq36Fd23Voemsf39773TidVzvBL/Ra8fxLrQ3v32b17/P7xqTazJlZDN52KVN8TbH0GR5thx2VsVUqCvZFe0OiqnVu59Xp5Bj9CvELBE2VQ4/T7D41XHrXsTY5fe9yvz1Ruj04izj97Pvnn/tvkyTOLPxOm2D2b8bRncCIYZaHbyEQATReXYaROHK78kEpBHkg6m7pMXkzGg8U71ibjpS+crhTfcYgSmJZ33l22XokLbry7cd/vHv0ar8TvfH7g2//KquJYh2/iGaMJHQUNpb+Twqm71vVgQoFWt/HLRGtaWUgNI4CXwTCM8oTxmb+8cwzovDSm0tzmBWJ4FL6+DQwIVRXdMbnLSxgc5OtII96t8CJWpU32QXGw2D1yzTMrS81R3zwrwFN7OMxol3gWe2m9/SdZ3EM7D27+IThL5qn65zp0k9Whs4l0Lt7mlc6zfiEOaaXjLDnbNG+djtQ8tANS+u4xTQTMrKUqJBIyqDwCWfblvP4lW9S5hr2PqujgYy/T47G8NDw77TrQ14cN95PTxOD+RmxHMiEFgmrraOfDBAHHbZhRI8W1LZOhS4DNILPv1FXyBIag8z6myrytKF2bXDjGmWXl8YGDuE9Wkcj6+pX/CVGXTVT78KfibzjvST4xAwyIjBIBznaCBICgaukeW2VXz61i6jw2BIXt73uaXITk20aDUhWqoaZJSV8sJydYZyIspr87eh46Yd5gQKzgNAIt8E7tRrZqCNui07z9X0qWUw7qrqRwVGtbFyjKLyMnDDDc2WAI+tteFvKr6ZaKtpXQ80xtPInzhyuYwctWEL+3oz3jr89TwP6CZvot+7bQ7BlbeB++5Cw1rCQh+nEqNr241Oh/F4/6GMu7dzE4Im1yc253iz3z0foqWKuxz1Z0d9Oo8duC2THp9Dp+tNbfPfrOsom402jMbrPO6ieSr+aA4ZgTQHYhvbJj1kl1r1m7JrKiGXYTeco00adnZPEViiuTuP1f5rytE2BKfQkPWyLAOeAptl8QifmSTZzu7AZ8bS3FjsQ/MErzN3Cvu7wVmxWPrZ5d5x5IR9/aLoQjvWWHGqJWsHruNLV/tQZ0ricZyBlkKEbSOfdzGhgAr0PicnTVdNa+jzT4Wm38SbbPnX0njHeB19gQ0zzsrB5PM5E+9PFfRv8K0cRsxxamqg72y1yPjCTcT3xS+zSDdnk0F297Y5ODQCrgsFaGkRJ89wcFVTBiXFpCcS1bcatxi1PL8ty2DlnW9dZt+l7+dl2Y3Hb/Pq938u3TLerz13WZ3/bUs/gKpyGUIWZwbJR8eqzlX1Sd5zxxVthwAfS4Hp5fXLte7f4kr8h2lDAha46Ls89nMmb/aOCSnbYMAYV17irxkV/olQxrA33BcTR0a1VHh+3kc1b/BUtu/KxpALllLh8+0BNfYPKTfXov0xDPFhr9MBSx1iLDmXyaRrHCqHnUUH7YApG+8uR8ISIQfOe8fXZDIpn53KMczY4G8gkDd65isHPBmkiMBTuCXgKbP9joFT7Romd0F8z3BReTSE9a3zFo9Q4N5p5G/AarzTwF6/z8HTYJV2QF/8C2WgK1si78VPndRz9klxTO0D4+z4oHp+rd2VyhPAJj0Y4D3pZj+70sy6djqp/9fnT9d0x1PN7sHQ8F0+1YAqLjrUnu5pOwM1YaN3Gk1B7Ondhwwk6vD15UvgKbiqjpiq/HKtarfYl89fxu9+9+P48pkNH0G3Bq6Dw2+nRtAuOWlqzli8ww4w7xIMxKG/ddk0seFhpHs+xhXBYVzG8zwkLhqQy3qc9qVbP573w2lykZUu88yvhU0HvDfMnvu6Li9yiTF5ZTQpWTa9G09vH4Mv9af96vaQl3fOTFM/woYJinfX+tBQ72+49l65nYe4VD1+ay8WOt7RitmBlfbmGNZANvtZFGiWkSLxnbirCa4JYQQZfCBCx9QQ3b/5kAmTvGqn1Db1YXO0gacVzTEtwyX2dCY5x5yfaCDHTtmF2b7Nq3XxhvuHzbg/n6NZeh2fxsf/4fux+fqQySpcvLzsxmW9Gnu7XR8vY3NPA0Mjz6dZuWoxoTBQbx7uxvn1OE6Hu7GH+ExUso885eeYkQyOJnFwZayMtBve4oBfdkGZbE0XJM6PY4ZkQhaLqmPxghory/1ByEi9V/OYlLV8S3jZ3q9LownWaC/vMwE6rxiuz9120dJbsiyeYzfl8bgbp3XRiD6lLZ+/1NEy8VUVQWgVVw3o/XQ4D/7lhOjU0Wh4w7T1jIxX+aMduG26TaL5r9+hEc/fhv6+/Nbvmo6lkb8rdPcr+Xyb77/F72wwSeuWhjfTfwOZI3cup9gu5Ygp2m7Am7EKKtZIW3bK/VxjbuA7XiWS520QMfP1vW0ExClDvwjfabYYzoWB1YwIgSfN7OjL/Bu53gnLb50mH37l37Lx+nPn07+/vS+/9zMYet01u/+mczTV1vAdr/NSrvfXQWXuAimhpmZ5/T3382sIv8pRT4Ne5ZsO8fxlLkkUo2xCNMPg4E0eLqG+MVwrJqtjzk8N3i/uOp6gfOUZxFx2k9mC/5/vn+K64OPHj8mfke0//uM/DrvzXl9fx2d+mCYjxzCs/afuqUPhqNsidWxBa8JLhW+rOEbhMuCCQx5whqsFttUmSwHrTdlfFL7W4+5UG6/hQF2kd/fbsTNdp820fyEouFKG6eD0Ou53a8RsygWztv3y7CynGmgaT967ul7u4O008u80BOXGrfTeg63z6DylUVdwON9PHHEts2lDGkf5aC537gqSVwvwYfLVlzm88U24f/wuA5lnecpfcOe+4fe///2NVmcaeKfJEWgkOr5BT9nq2nTz+fNL8Kk+0rm6bHduHT68e5c40omHvoIj2i8DidPrI3za+mzAAHsty2NaYPnhh99GYLK7iV8YjK40EWXjJj3YBEsTjV+CFfbht+9lhzfGetp+GaXJMYXvOrsv7eOA2fN6HF/AeKwTPbarGPrydnPc17lZhAT1VL57P/vterLVfX5LvpNuxBP0IbhE+xRqBFtCNvxon7IXKv4nvbi9XA/X/Bg1zad+Cz7ud525VjsCGwfeOykAblbxaTbpreYi40wrOJchN6cxbEnf7/bjbrMdj0/vskNOmWzR3v/m+5T/+vU5tjive5qQMb77zffjb9+/H//0d/97YMDX8KMo0ga7paKl8/ExAtjbdx+iIVc/tkEMz23wwFPAoq3hjGuEl91rJmeH/Wm8+4AWLIftxvPz18H+xwikjgRMQohn5VX76FeWW1dlc3XcZFmMJNxCY/hvWoeWs3YCn452WKKF+1qrbX9neJVpnb4a20taNkKBVYR9TSIXKwraVFujCe1Jm7Vqm7lMZPRdjqicXbgaL18drYS+pqsJisjQGR9P9xGI0AE+GlcZeNt0Q/J63I93b8tGUnnO3AsNRlt1m3w3XfhWeRdtev/ngvgdOu0yFdw3zxFvmefyufP497iDI21+rYpZQmlgCbmneRrC3f/41//5Egl6NnQqdH0mKNwGha7IEkGJP3eBFVF2Yy60BAwF57JVI07DCJiCGWLyWXR05XbZHJVh2ozUEEZUyraznosxlx8U+TEWcFfrfuavq2bWneeyrDzPARxM4ExHW/iZeZo2EL+o9yQmHRTzaMbXdesOAeY/FTrfvjd8ffc+M7fMPFogPV3LPO9tW7XOWkKCZ2nAAb8rkp119Jy6bjP03Xh0Srjdi+fz+H77Lr4/vnv/bvznv/nL8ebhcXBQhhG+ffdx7L78Ns5D5Wv57Mvz1zC4z89fx3/5L/9l/DYaGTYf5SAQHnI2mtnxFIbc+dPC6DELW367vtv7xwwSSR91udnmYwZV73Q+datBob3S3ATVHS+zk07NKN88PmUm+/XzlwgDsQGYHdVArXyXvLV1jrbQ6TOgsnOwPFMCB7usx/UI3E2P0rjUSX4mBL75LU/BswDmh6fb0SfXMmf7aCP2Dk+P98OZceLvT/ssRZzXl2xpX/OUvDuMR7Pb7OCp78NuGum/luZSecYFsK2ngz7P+5dTGaGy6Zhn68En/NNOccqHVv0GXwszXV8zcN/EUS9pXU3fjF3RWeNVeuV2IAB5RxCQv3TqKS/PDwstF9SLo9X1b9///h9+iOCLruSrLHhreC/zaJ8u79s7P2DiSmewas2evL0Hi7ouYZb/tYzJi8QRvO+0VVYPyDc8LuPdxV/OiCF7aRPLqD0Cn3LXN59gYOy+DjY4+vT6mq3jbB1jHxRHUUT6OfjQIM3n0Ne0+czkhVuHY9mOZXksfoCeYl+kDrRWh1cxo1ead6IqOi7D6Ms9G7LHsbp7GLyia09Lzm/fPo1Pn/8wPnz/N8ErvBCg4JMfue+//z44/aefSiD/7T/9MD6+/xA6ZxCufD7qjD+EdpOmN28e4z+Lhkn95cOflrt8tRHY/v7v/358/PibpHn68F3MA9AHdwYMqvFkEzcwvfvwcfzTP/8wXnancf/wNA78P+EZ24exQZO7H7MRIXzJrsznL9exh++dh1WNVadoeAji63G/rY04hJjVXdlegld5Ls9NU6+nl7hBoWmMIJTDiPmpqsO6X48vcSmw2Vq6PhRvuttk048yLQU2jdJ86XsOvm06tq2aGxoONJWpbTa8kV94S38dj5lcTBFmLsuGgWetf0wXNvfJly2h/A/H03i4L3cpotF40+jhjSbj9zSNXLuczuNLNHBV93dvHiOEHvevtZvPhGA6u+z+4+7S/uplybcDvP1HC8f1eaxXT2O1ejs2Idqsgd8YXJa/A3ghYclIVKYr3hXrJTXvm1AaKeKkEyP0OXv2TrmCvHcHHXLOOCdBIDrpvLeFWVgi0/Ptd0vFLST5VvljBHfT0+oyj4YzGU+PpWBJh5wGox0HHN0ReqAAf3eMw/419fFNms6j00j/p4I6SufqPD0LfsuviStrwRg3Z1tzgOsBAX7FxXSF/n53X+8Njg93D/EL8/7hYby5fxic3D/dbcZvPrwdH948jadJ8PE/8/x1fP70ZYxt2Vm9vuzG60+fsmNmn8MVT2P99GY8HoqR6cx8fqzvyy5FZ2Dz0PVqfLgL4BXgTQA3ZiR03K67u8HufK6ObebW+SgT85CeZgGuTscakKuMn8OgvNaepNyH2wBsRpc0Ew6wf3z/9AuBqWnCd/YMmG3D0LStXcGc40xmfeXtSrrZxvE6OwdH7iHgccWu6rKK8z9zAGr1exqmsRl7HdRS4cTt/X0drhzERTtZSz8WGGhOmh4YF1NGwZvyBb0e3HCivfpq+Nx3L7WLrvL/5X9aihZ+4HVZv8qnHJXCEZzAnfYUxD18+VJMmrHwPA7DINDC2e5Qht6WhO5Xt9ly083D9sZwfwld8Ziub2hjTooahit+FrPrjg8+8dxdgt/q4e6yFC7AK5jEk6dv8iH4GuSr3kXjJZBUfveWjKYQJj2hg9PZ1iKt5oSNLymqEankFZgUTECa7Ukdoj0smRHIxAeLgbDEqoA6+6R+od3LIShNP21f6rkYt7q+281jbG8IfTQecEC446jwOPn3W9oTTmmPx/GP//APacPth7fxg6VuwcvdanzdP8dZqIGfUyf18c1B2O/fF3/gTgI9Bofn89huHhIHjxDPe7DReJtMM6J+95Y2/GMEpsPrbpzOx2jCxQVvB3X0Dkxr9lXTlYV3qX/310vZk2JZd9FUoQf8F6/XBjUZzWYS7UMrF/vRynuPN05XJxPzs//daIZRurwNw5fpM80uZAIggYkNJxs68MNRnK6Gv9cEJt66GYNPvk9ZgM61N/zAYePX76q7smrSSbPSvBSM4uBJQvARiivo/9z/xp10ncyz/OW7DImzfPEf9Lk2L9QSbkZWCO2BSoWzaTXMoYhnicxGSN/VUWN05ZfvffPespE7hCEyQZ4u8e/Z2JjlHiaz0WvnadX8CjlaQnrXMn+/K9xU4cBOg8exoffLM5Qr9jIPb3Lg4dXHDUJHiLfjRX5adNqG273Lb+2GvODCpYwcBZBTzKvcP/ZfZxCqfpNhUQ5PBs2eRseOTQVNESa324ehYtakfXXusg2AngV3Ejx4La0e97sa/O3MW71kJr/frsfm7jj2z5/GP//AnqEOnDSR/fGnz2O3XY+379+Nl+fX8eXlOUsEGANPuOuHp/HxzVN0emDUUTkqxPQPp2O2+qrX8gpgzZAMmLFHKQ0GZizwLdX12U+tlAHX7KlxDz/B81wihUeqaAzlclqlngTnFiy63G7Dhok63Tvw294rtPdwzzQYBi9lSQPXmJNnMH3/m/8hu4R8lwehwS4w38QzS/210PDTYGKGsWlvdTslv1PhTRw2hwgtnw6fKj+71O5XEaj2Bgp+IWd/jUDQmtfgpzo6WFPvXpaYS1SBeV+aHGnF8a76UAkEr88lBAUvC8GhyvS2BANlCH3PjzDgTXAivm99dfqtAdYSn6XdKPqIrZVPJj7zJIFwpknnnUeVUQNsl/ftveFRN7xOKFq69ZGUP+nXd/VvPNjhKXQ+/V7bolFakc7bN5f2lEfgvDohVavyRWQgp52QLo4g28Zrpk87zkmlPLrM3MWJ7MTwocYl74Wm9TZ7AIM+4V4xa9BiTKwMeeMvWC6W0cuVlVvV+bCnOXXGVsGL52gX9Rb+8Icfs5xhVyV88C1k5ymhT3hkuzSNzL//+F3qQlOW/q3gcRnbh6dc2em23YT/vux5+X4c9r65v337PvkQIh7fvItA8cCWXR0IPqu7q3Zu9/o6Pn39EkHN7tvHN0/jnsf5gz6VIiPMOeC39AVWLAp/xkL1IwzBa7QqjLhN+COc0/MaqywZOny7luzF1e4uQf0i8KXApmfNoA+YKNpOM/1vEZhjyHKKNvESlwi1c482rlqtfDCt5hJ5+BVJ7mxCWy4E4KImk8rRj9fx0Qc231qI8du31O+uNHH5Pmm/5/iVpqghz4v+63dfYhSNVT3R9WUuWSpDSPo81b9vfy8+/Yd7NFk5rw5jA2gNqyMX8m4CUwtRKi/09188d+edDHOJoG/TKq/zaYbi3gwCLAhOHHG9Rx9L5Obb3A2TvJwWHhjlrR5NXhgWZ4/F8MT9BewIxxq5gVCZ1Zey1BEWg3FaSzbgOMTSriykvfBErMMv81aG+H1dqTSl//Lfsm5L+DpPRoFAB31Wi8yIrKUrd1UzM3iDxyXRygv+nLYtvbO6Eme2Z3Bm2+qb7VhvCRqcc9kSjCYmznk9fngYO7PCy3k8Owji0Rr+JtojAszDuRiipVIul/hNenHQ44sjDsBltm0gLjoLrYV9o7WbB9y0ZWuYpoO7xpZ6lBajaaHotmgnEngGi7uNM8kmw6OlgYOFvdASR/KG+ywLMH6M7RD7A52/BtPQw1wCKQdslHuk+6wdxtdM5+kuv/6tTVyMcqtuJYgYzNCaFtV+I9vTDzlCJoyGAOewa6eN80I96jwjy5hsMiTd+55lE9h0FtXsn4BHq+zHWEAwnl6V1o3xc/qjTRaoKTSN9osRRyEx+w54Y0x/d9NYNr763vStjy1D17Xvh2/OgkzeEUiK5+z56pmwhaan0JBl9WlDZSmj+ok6GKxoDIrhm9z8qUDboU0EdCQYwMEhT/cu3/duQ22XYPJVTwVD2QOn3SxmrTY0eXfZTalXimyMxFPky8B6iSu77EpYMnG8DE42s/MueAQTOKXVpusy+g19Fm+jYwJzCuo6ZQCkKek9KeWoEs3as5r4s217BSF1ngKHMl3ggatkv+D54IcbV48LUNK03nfv5NsaR0tpHDDySt4TA3Een54iaBDwaKi4ttkcj+Prcy27ctBLbGajc9kfs10/k5jYNB0UPL4+78b23sSv3GAQgi3vO0fwdR6/YbJy+VR1UhbYwN/4A/cJL8/GCrRhix5k144/m+uEtF92bZrQFS68RyPyKpzNCdyk5cZBIzPaqLnBJPmFDzNQR1/6UB1ALS92aUWjt3HEbj2bEpRZ3Zy/MAo6cINL3apPhW9pT2dHL1yUpM1peyI7FdzRmFU1J37KjhKMhaf5sfHws7GtcINXiC+kbjOO38s8PH/7+5b7f8ynu+zwtIN2PzZBYBBeFVbZPpiQalegdu1KLu/9zPaikbSscr+zS6Di0spUx/QbXbqszSMCUrKQwWI21uP2vmXwfOuOeZlamc5Ho+vsymymqG5+3y+W5Bo+7xPcV6TysoeS1qygpffAPfPt+vS98woBz/yk73I7Xter43977/Qd310eHaLiTr40TYi8llG0S4wo58ApfqdtGMDz+3/4Xd77Lu0WcYfp0j6txz/88Gk8717Hb96/jXfeeLn9/HV8fT2M59dd7GjQgnVsg645Oi1WZIaeGW9qcMEgP/7mu8FuJ3FzblH53lFPlzYEZ9FEwQw2MBdNoLuKox0ICeJjQJiO9K1pkubhvuwJonl73Y3Pu5ccXaDuHV/+ypPPso0KZ7Oza0MC3jT4FjcX7rIYPCpN5QO+//pf/2tsKRJp2i2hIe3TgqHZWQAAEDpJREFU9NrpC/Zisp3/1m6bUbYmx/OhDh29nMf7+6fx/rt34/nLT+MvvvvNePju+yzv/d+//e34xx9+GBcCw8PDuDzfhEeMV/3MkLtsNlzw5L3l2+Ah8lK97+3lDU/fuz7y6bbqd333nh3MMkjfwTNaEb7Nt39bwqh8ottOXBZ3NLRC1adgLRqoduz6LctLgm/+dTlee5bH67SH6n7i3pd44On8LXn67erQz/KzsUDwDFbfGubCeWujyzZOXAMboVx/cHh1w9HldNm+v7yWVkxeHZRVu/Uu48PTuyuskZzhLBNA5cFVTQT9h2FlVeIyTDYwl9qleI68/XVfBIN38FZH4cDFbSAn2O93L1kGE1d7f3j/NpM7vpK+PDt94DUHfNP2CCbFtNWOfXl6wxM3Q+/7YactTdW4eze2D4/jzdu3Y3/Ielg00WdH0hzP4/7h7Xh42sWtAfanDtYS4OjTp5fx8uVzeLjf6kvje+CXwDb7xzpuin+/+8fHcdpZEuOU1C7CaneTLBMa9d7zqD2dwNY8g/f/xlUtjdPimQi1ANht1Zo+dW5BUxvrIsy93dOWmeD4rW2KFtkH1YaqmpxFA5WTX0vYV4b45lz6uxMH2Dulv64J4ZVPYJv0S7BJmN+UDXcNr7v03ebJ69adk1SaZei+sHzXz+J2XuIlv8VExbfedNZp/sPddbQsUZ7ZvN1n/bQHqCBjLnH0O0hcIqWf+85T9RKJy+fEmbNf7/ub9y6/+96NljQLrNXvbwatBfNCLMKtMZD6Oh22s+mymyk2g/L++Ws5LmxYpPHchGN9vEOG8jmANJwGuUztrpHUbdy0CD/72JFudwO9EAX75Mkt9Qc3x0Nmq+Kcxi5HjmQ2QXuxO40vr8Vwr/BMm6DEZ1RreXOezswYmEGtjrbTMS9jvI678Xm3i6HxOh2PYHQ3LPesqMqpdQ+HzJSZHdPY7WZbmsHuYllT7UnlbTmN7yLGoWgIo4iWSWfmywQEIcBUu3x0zFm+mbWgk2sjNLG+rwNVtUmwFLVzMUJx+IKxdIspMth0zlMEJcwPjU36q9JKMPMMXy4CoiCeNk8pk2mxP6JoaGEcDH05EVwAswGhmY3vNDxw5pmmwV3oMt0Tz+Ghq23sXHaMNzFA9gjHMd5cVuNxtR4fPrwff2lb9f0jZdR42e3G9nf/PF7NFDE+a3IYutmus7imiqMcIlieLG2SMrfqN8tuRsXuq2GDr2byDbPB908FbdDpO560nZ5GqJ+/rb/3HCq2YMvAXB10KMK9ove2o6V/6xzyLQEEvqN5uskxXfzP7piycgWwuiyx9u/+1jB6753f4jr8GV30VXUoH0xsh+wgqzLgtpxZcioIPtfdvsqK4HJWr9a60jQSVm7Lc+Vr5ybUK6vhn/PXOtT1qqU0obWT7sZPDawr9YSr0GjVo3Zw6VN1kr16gqnbHG7rKv7XLDZ9YtJ048i9L8KPiYNJAnjFNwh7x5ib7dP/09yZLElu42AYqSWlzNravk14uY3tiPb7v0iffPe4e8Zd01W5apfj+0FkqsrtmaObEaosSSQFgiAIAiBIR/Id3pGHKNh3afHTt5POpkMztBpG20q7wu6Fxp73B9vc3ulbBKyeBxzfOfR3LbNcTUiDyXeRYTpm/PddKwFuaP0QX/ya5A82mDRQCisA/DpJYLIRjRN+R5heM8IE5JyXrB1n+NTJUTvxMfBJgEn4mkSeRE9OE66ppN3gBhy4MOJzHHkcZy7ogGvheHTcqA+TAAW+yEti84Pwlp7h28hiFLMmebAOMIcAFrtLyctF3CUXvq5hNy7v2PmlXXy4TbhJGfigjfguvzzTtxWzygVvAbX4Qx6RzuIZ/1Jedciv7spDAg/8qmxSfrwq/sXcujaONcZAOJpV8s9wpqJGiDhojBN32GT/qgURW0SNT5mWyJ5zd/jifTBXmABJDCWdCA2hkYd3dBJ18D7jKAsRl3ce7zCLkVQnsS0wS2CaS2plYPKJOrPdzm3p1BcMk1/uSXXlA55n1McV8PM+YI0yUY8K47QsE4GXo+zrFMLP6+dxH3BwH98XkSZY+qSm5h348AHpAgOrCFb4PA/GCpyUj/vtTLTeyUadN7bS4hI/LTfBzDaXle271vr90TIGJ0q3ok6xUThwcrKszKyqKzHhYSqlbeq63sq8tL5xkyersnPT2OPTJ9EUTCrXsSPe79FOtTE1nmf4O8FYgJsBy//bzdUHBEEo2iOzX2LI5KONMEpW+VwIDxwHEFqT6LPAK5+N/qROrjQfO0TJFHcJVjmiofSYO9RLfVwkqBD/O8wN1K9naULgG9EmmNaLti9ojOdzjzNsaSMO0TjzUz+T8Gx2t661y7HETMMEwAq8qrXzBZ80hLK1Du3EnwL6gWEiIQIN9A2d+DiWwQYGCB0lWiP+DuM72gU8tEVwpfGSXwLX+niJd/qCmOJVYAo88C7+hz6jDM/iir7hLC54DUmLB5mJvE6vJ62aE44D/1EPms//lehjvk+Kvo86eBdw/lUdCALkoyx5owz3/B8X5amXPuE3Lg//4DilY3jOIs/B7mzQLipvf8AZdXIvQYfvFE5TOBEzrlgRks96bx9CvWshENqc11EexT3v3GQDD+GsOHilwwJapX3CZychgXY6LNeDZ8tiYwSFFOWnmG/QTteyQ8vNyPAmFliEJOHQYRYSzdl36bFAw2wGjPg3oo0mTMv+EU2T76IEN/gAuhDmmqGuc352PrkvLMMD2IjF9Py0s2PzLIGs6xods1IWrrnDvxL0kMhPhHBpxtM9jZWQh8sAsgXmZ80jTntq/4g26dr3CEtokTTYpCOaDL8r8KX+Zv4BiSwEiKWGQ7sWiI5ZxqdIUWEEfCz4AbuEOFjZuBovu8uA22nT5yXGM4sF+VlCQ8w7om3oSbmTVtZXGpSFRsEXsGl+hZoSLaM18fqFIj0nH4m283/Q/DKf506wiXZ8QUZ+ysngvxyrAgfYXZjjN67P1Rv1fym/mOQU2d0GKyBod0JbML0kLtK5JA3KBD0NfZ0wydFw8i0RwT3Pz2wxXAhBlI98dGKu4GYE+KvUqbEyZ8IRM1988DWCdQ9I+BZB3APnp7VahcAQXA2aHOsW9bxoE5MKAeM4qFTHDED8EBPjYpb2gqJ8i8vb4syS+3PrBB3t5dnn8LT4/It/aWPk/9wveKBuYOwV48R3rQEHTFA7VfoIWum7zsjPRX2lAuRpuOmcNwZ0j1OjBjcOl1vrW1fxc04U5Qjs2A3uX5Dt99ICYYPz7ayE4p/t2HF2kZtS6QKENgm4rHCpY+3t4lkMphcNTzgFfvqeMjBjVPI4UtNuhK4P79+rGHW0rR84jNaC91z0O+8oXmT4a/k9haStSAyWe/DBRR9FCvzrXUzc8h95SdN8I64oz2/8T3naSoo28xubAshHG73fkjYLJpKGFOU5okOO3ma2qWr76uGNffrwZPlMDJtKTvab1sMZZByBIAbH2GXKS79yUhHPFiPN7BpWw5e03vKAhzu1fTG2gZFn5GGMkqKdy/95xg4sErhZ1sP/JCboeB7f5Jdn3m9pVku7diiDqQZcka/pvLzXxerc4aLvgfP/CUzLPqOvqTPgCBqj7oAx/ueXVBQesDXg4VnUwS+mnEjgKvBFfi52oamMJs4QDsGNt4M6oi3ko01M7JQFdvm4wIsQdBUnyQUjdoUR1LAaXeCF1hBGSImkvHzpfenPvE6OzPAJGOHKff0i9hXficT3h5at7rmO/uA530HQ4AKSh4c7CYnglkULPmVZdms1vo422e75bKuytP1ur3xsCnnaPds3338n/nFqzhKgEAQOx6M973a+cUNC0dnG4SiTN4LUxTxqmOZGhTgp177YAoeYd3H+ZpcsuGIHbYcgxQYNxbeqFIA7x+cHP0zGdIpQrrPlWNwrKCnYSVpsjujJS19oeLe5IIZPa9KexngHP/RfttiRhxUgz900FTgHx7gVkPfc4G/oJxIAJ3Vx7h+/AIdLApp86Ir+sMRP41vD3NnKfA5GUaBy0JZ4DWPId3lLkB/dHMqcDY2RutYXvMBC9cBA4luihYtzuKD3Z8rx5z8qu6Af7kVpqc5l3fH/n2v58p5IFMIX7OHrf8yGSekVQ+Q+GoSDs3eCM3mQCDIZ0BBpRCJdDjTKRnncW8jr5bxDEWYieTAw6uys7Y7WcnDjbIrF49tHPXYKWlAmRTq66RuZYCBYzjNTSlvtkcKvadKqA2LgItGWIAbgmu26rZ/3ASvwk6/K8EXBFHK4ONcC/3aDqnhlbbdzb+xc7pVeN47QRij6DMrTNxEMqBPCD1jASbfNtOKjU1j5xQUSmEzn2ictGFTAHX3APRoH3uFcCVarynfJ8Y5v9ah8cSTUJMggZDBdVcbdMQVWTAIqDA3md8THAA1ON9gGh0pMb5kHO0SFfR7cWVOnkqMhkY8MofjRQOF46XRVlR6XCBhgoAxchBrqBr56c2f4PL19+9bQWv3zxx/t22+/t/f//mDv3r2zX3/7Rf22qbaK4fL4+3/t8eNHOWvjn8ahqJg1/Bw1x5+EZUNjU1ozHOxmW+l0emDkQMw2mUm29a129fEB4OF5XbmKGngR2Ai/QL8BN8+0Sr7EBOOcvLMRYVpjIdE9+YJ+VrXHbGo5AV3uGAjABEjM5GtS576zEPRgLs3n2bbF2n7+4Se7rSv7139+kw/FOBU2Tn6QaNOdbNd8sqZtrCBGTmJw9Dn9y/dhisBE/JlubGy9Bt8IW4Vxovp+5/FhilWjCelwPAs+jtoATxIkGS+o+9MCYs3hn4xlNgYkh/C+O5nlpR2JFcXupY4AegiKnK/FFnKvC9jG9H0OJKXvGedFdq/JyU1tBLVi/MZlNhWZedBAxn4hDQbmB3YPMQ7a5CMpc4LMEoXMDMAPntnRxLe5h7fwK7qr2eWVSeAJngANwF/Am+DVpNVLQ5vXhaLY7w5Hm7rZtpt7q8vKjqfHNIlg3k0reSY6CfRrG/vdRdstJ38ZTaGPJDTOjn+N6eQf6DuzfIxMgwt4yzEPvXJPP8M3gZ82aYt5vEv6oi5pSKBH8tFGtLbEPYJvrMsjBlBfXM5oA9FF+vl+bBpg0wltIe/DwxtpjTCLgUd4WjM2trl7sPcfn6w3F0gZi9nQGGfmNi38ll1smeGTit9kdfNgz4dWIV9u1qZddQhDjDd9q/WNEtSPEOi0gj9cacfDwe7u763tiF+UaxElei8yO+92HmJhGuxmW2s8NVmvzQ+bzY0dT53V1Y38mabR3QbYVCTeKgtWZ21zsqlrDa0uUbEjLE1PKJPVIEFwVYDLXvHOzjufW9LmNWl+LmN/Gu32bmP780maKHYwndlBW1Zygt9/erL7Nx74k6ODRJfpZAD8vRhjnAVJ+7CieB/6AoJntJ/+hVbh/TwjD2MjaHk87eVugHY+J5BxNlkfc36+slvzyOyt5henK8yVqgeBJ9uIXzM+JdhZrwOFCXUinkXgT0zTaFYRAteldi2iRUQL+ibzIJ1yN0gLaWgXWmzZkJUW6TwjxVgMGqfuvzMtRBX7A4FerWq+TL3d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edg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diamond(in)">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wedge">
                                      <p:cBhvr>
                                        <p:cTn id="17"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rot="13770025">
            <a:off x="4913313" y="3960813"/>
            <a:ext cx="960437" cy="192087"/>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n-US"/>
          </a:p>
        </p:txBody>
      </p:sp>
      <p:sp>
        <p:nvSpPr>
          <p:cNvPr id="6" name="Rectangle 8"/>
          <p:cNvSpPr>
            <a:spLocks noChangeArrowheads="1"/>
          </p:cNvSpPr>
          <p:nvPr/>
        </p:nvSpPr>
        <p:spPr bwMode="gray">
          <a:xfrm rot="20856083">
            <a:off x="2924175" y="3508375"/>
            <a:ext cx="1009650" cy="173038"/>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n-US"/>
          </a:p>
        </p:txBody>
      </p:sp>
      <p:grpSp>
        <p:nvGrpSpPr>
          <p:cNvPr id="2" name="Group 9"/>
          <p:cNvGrpSpPr>
            <a:grpSpLocks/>
          </p:cNvGrpSpPr>
          <p:nvPr/>
        </p:nvGrpSpPr>
        <p:grpSpPr bwMode="auto">
          <a:xfrm>
            <a:off x="3862388" y="2182813"/>
            <a:ext cx="1609725" cy="1855787"/>
            <a:chOff x="2433" y="1234"/>
            <a:chExt cx="1014" cy="1169"/>
          </a:xfrm>
        </p:grpSpPr>
        <p:sp>
          <p:nvSpPr>
            <p:cNvPr id="8" name="Rectangle 10"/>
            <p:cNvSpPr>
              <a:spLocks noChangeArrowheads="1"/>
            </p:cNvSpPr>
            <p:nvPr/>
          </p:nvSpPr>
          <p:spPr bwMode="gray">
            <a:xfrm rot="-3205350">
              <a:off x="3175" y="1380"/>
              <a:ext cx="376" cy="8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n-US"/>
            </a:p>
          </p:txBody>
        </p:sp>
        <p:grpSp>
          <p:nvGrpSpPr>
            <p:cNvPr id="3" name="Group 11"/>
            <p:cNvGrpSpPr>
              <a:grpSpLocks/>
            </p:cNvGrpSpPr>
            <p:nvPr/>
          </p:nvGrpSpPr>
          <p:grpSpPr bwMode="auto">
            <a:xfrm>
              <a:off x="2433" y="1401"/>
              <a:ext cx="1014" cy="1002"/>
              <a:chOff x="2016" y="1920"/>
              <a:chExt cx="1680" cy="1680"/>
            </a:xfrm>
          </p:grpSpPr>
          <p:sp>
            <p:nvSpPr>
              <p:cNvPr id="11" name="Oval 12"/>
              <p:cNvSpPr>
                <a:spLocks noChangeArrowheads="1"/>
              </p:cNvSpPr>
              <p:nvPr/>
            </p:nvSpPr>
            <p:spPr bwMode="gray">
              <a:xfrm>
                <a:off x="2016" y="1920"/>
                <a:ext cx="1680" cy="1680"/>
              </a:xfrm>
              <a:prstGeom prst="ellipse">
                <a:avLst/>
              </a:prstGeom>
              <a:gradFill rotWithShape="1">
                <a:gsLst>
                  <a:gs pos="0">
                    <a:srgbClr val="33CCCC"/>
                  </a:gs>
                  <a:gs pos="100000">
                    <a:srgbClr val="33CCCC">
                      <a:gamma/>
                      <a:shade val="24314"/>
                      <a:invGamma/>
                    </a:srgbClr>
                  </a:gs>
                </a:gsLst>
                <a:lin ang="5400000" scaled="1"/>
              </a:gradFill>
              <a:ln w="9525">
                <a:solidFill>
                  <a:srgbClr val="000000"/>
                </a:solidFill>
                <a:round/>
                <a:headEnd/>
                <a:tailEnd/>
              </a:ln>
              <a:effectLst/>
            </p:spPr>
            <p:txBody>
              <a:bodyPr wrap="none" anchor="ctr"/>
              <a:lstStyle/>
              <a:p>
                <a:endParaRPr lang="en-US"/>
              </a:p>
            </p:txBody>
          </p:sp>
          <p:sp>
            <p:nvSpPr>
              <p:cNvPr id="12" name="Freeform 13"/>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grpSp>
        <p:sp>
          <p:nvSpPr>
            <p:cNvPr id="10" name="Text Box 14"/>
            <p:cNvSpPr txBox="1">
              <a:spLocks noChangeArrowheads="1"/>
            </p:cNvSpPr>
            <p:nvPr/>
          </p:nvSpPr>
          <p:spPr bwMode="gray">
            <a:xfrm>
              <a:off x="2486" y="1640"/>
              <a:ext cx="874" cy="601"/>
            </a:xfrm>
            <a:prstGeom prst="rect">
              <a:avLst/>
            </a:prstGeom>
            <a:noFill/>
            <a:ln w="9525">
              <a:noFill/>
              <a:miter lim="800000"/>
              <a:headEnd/>
              <a:tailEnd/>
            </a:ln>
            <a:effectLst/>
          </p:spPr>
          <p:txBody>
            <a:bodyPr wrap="square">
              <a:spAutoFit/>
            </a:bodyPr>
            <a:lstStyle/>
            <a:p>
              <a:pPr algn="ctr" eaLnBrk="0" hangingPunct="0"/>
              <a:r>
                <a:rPr lang="en-US" sz="2800" b="1" dirty="0" smtClean="0">
                  <a:solidFill>
                    <a:srgbClr val="FF0000"/>
                  </a:solidFill>
                  <a:latin typeface="Times New Roman" pitchFamily="18" charset="0"/>
                </a:rPr>
                <a:t>QUY TRÌNH</a:t>
              </a:r>
              <a:endParaRPr lang="en-US" sz="2800" b="1" dirty="0">
                <a:solidFill>
                  <a:srgbClr val="FF0000"/>
                </a:solidFill>
                <a:effectLst>
                  <a:outerShdw blurRad="38100" dist="38100" dir="2700000" algn="tl">
                    <a:srgbClr val="000000"/>
                  </a:outerShdw>
                </a:effectLst>
              </a:endParaRPr>
            </a:p>
          </p:txBody>
        </p:sp>
      </p:grpSp>
      <p:grpSp>
        <p:nvGrpSpPr>
          <p:cNvPr id="4" name="Group 15"/>
          <p:cNvGrpSpPr>
            <a:grpSpLocks/>
          </p:cNvGrpSpPr>
          <p:nvPr/>
        </p:nvGrpSpPr>
        <p:grpSpPr bwMode="auto">
          <a:xfrm>
            <a:off x="5139404" y="1066801"/>
            <a:ext cx="1524000" cy="1371600"/>
            <a:chOff x="3295" y="816"/>
            <a:chExt cx="614" cy="543"/>
          </a:xfrm>
        </p:grpSpPr>
        <p:grpSp>
          <p:nvGrpSpPr>
            <p:cNvPr id="7" name="Group 16"/>
            <p:cNvGrpSpPr>
              <a:grpSpLocks/>
            </p:cNvGrpSpPr>
            <p:nvPr/>
          </p:nvGrpSpPr>
          <p:grpSpPr bwMode="auto">
            <a:xfrm>
              <a:off x="3321" y="816"/>
              <a:ext cx="549" cy="543"/>
              <a:chOff x="2016" y="1920"/>
              <a:chExt cx="1680" cy="1680"/>
            </a:xfrm>
          </p:grpSpPr>
          <p:sp>
            <p:nvSpPr>
              <p:cNvPr id="16" name="Oval 17"/>
              <p:cNvSpPr>
                <a:spLocks noChangeArrowheads="1"/>
              </p:cNvSpPr>
              <p:nvPr/>
            </p:nvSpPr>
            <p:spPr bwMode="gray">
              <a:xfrm>
                <a:off x="2016" y="1920"/>
                <a:ext cx="1680" cy="1680"/>
              </a:xfrm>
              <a:prstGeom prst="ellipse">
                <a:avLst/>
              </a:prstGeom>
              <a:gradFill rotWithShape="1">
                <a:gsLst>
                  <a:gs pos="0">
                    <a:srgbClr val="CCCC00"/>
                  </a:gs>
                  <a:gs pos="100000">
                    <a:srgbClr val="CCCC00">
                      <a:gamma/>
                      <a:shade val="24314"/>
                      <a:invGamma/>
                    </a:srgbClr>
                  </a:gs>
                </a:gsLst>
                <a:lin ang="5400000" scaled="1"/>
              </a:gradFill>
              <a:ln w="9525">
                <a:solidFill>
                  <a:srgbClr val="000000"/>
                </a:solidFill>
                <a:round/>
                <a:headEnd/>
                <a:tailEnd/>
              </a:ln>
              <a:effectLst/>
            </p:spPr>
            <p:txBody>
              <a:bodyPr wrap="none" anchor="ctr"/>
              <a:lstStyle/>
              <a:p>
                <a:endParaRPr lang="en-US"/>
              </a:p>
            </p:txBody>
          </p:sp>
          <p:sp>
            <p:nvSpPr>
              <p:cNvPr id="17"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00"/>
                  </a:gs>
                </a:gsLst>
                <a:lin ang="5400000" scaled="1"/>
              </a:gradFill>
              <a:ln w="0">
                <a:noFill/>
                <a:prstDash val="solid"/>
                <a:round/>
                <a:headEnd/>
                <a:tailEnd/>
              </a:ln>
            </p:spPr>
            <p:txBody>
              <a:bodyPr/>
              <a:lstStyle/>
              <a:p>
                <a:endParaRPr lang="en-US"/>
              </a:p>
            </p:txBody>
          </p:sp>
        </p:grpSp>
        <p:sp>
          <p:nvSpPr>
            <p:cNvPr id="15" name="Text Box 19"/>
            <p:cNvSpPr txBox="1">
              <a:spLocks noChangeArrowheads="1"/>
            </p:cNvSpPr>
            <p:nvPr/>
          </p:nvSpPr>
          <p:spPr bwMode="gray">
            <a:xfrm>
              <a:off x="3295" y="1007"/>
              <a:ext cx="614" cy="232"/>
            </a:xfrm>
            <a:prstGeom prst="rect">
              <a:avLst/>
            </a:prstGeom>
            <a:noFill/>
            <a:ln w="9525" algn="ctr">
              <a:noFill/>
              <a:miter lim="800000"/>
              <a:headEnd/>
              <a:tailEnd/>
            </a:ln>
            <a:effectLst/>
          </p:spPr>
          <p:txBody>
            <a:bodyPr wrap="square">
              <a:spAutoFit/>
            </a:bodyPr>
            <a:lstStyle/>
            <a:p>
              <a:pPr algn="ctr" eaLnBrk="0" hangingPunct="0"/>
              <a:r>
                <a:rPr lang="en-US" sz="1600" b="1" dirty="0" smtClean="0">
                  <a:solidFill>
                    <a:srgbClr val="66FF66"/>
                  </a:solidFill>
                  <a:latin typeface="Times New Roman" pitchFamily="18" charset="0"/>
                </a:rPr>
                <a:t>HÔ HẤP NHÂN TẠO</a:t>
              </a:r>
              <a:endParaRPr lang="en-US" sz="1600" dirty="0">
                <a:solidFill>
                  <a:srgbClr val="66FF66"/>
                </a:solidFill>
                <a:effectLst>
                  <a:outerShdw blurRad="38100" dist="38100" dir="2700000" algn="tl">
                    <a:srgbClr val="000000"/>
                  </a:outerShdw>
                </a:effectLst>
                <a:latin typeface="Verdana" pitchFamily="34" charset="0"/>
              </a:endParaRPr>
            </a:p>
          </p:txBody>
        </p:sp>
      </p:grpSp>
      <p:grpSp>
        <p:nvGrpSpPr>
          <p:cNvPr id="9" name="Group 20"/>
          <p:cNvGrpSpPr>
            <a:grpSpLocks/>
          </p:cNvGrpSpPr>
          <p:nvPr/>
        </p:nvGrpSpPr>
        <p:grpSpPr bwMode="auto">
          <a:xfrm>
            <a:off x="1447800" y="2844800"/>
            <a:ext cx="1744663" cy="1790700"/>
            <a:chOff x="912" y="1651"/>
            <a:chExt cx="1099" cy="1128"/>
          </a:xfrm>
        </p:grpSpPr>
        <p:grpSp>
          <p:nvGrpSpPr>
            <p:cNvPr id="13" name="Group 21"/>
            <p:cNvGrpSpPr>
              <a:grpSpLocks/>
            </p:cNvGrpSpPr>
            <p:nvPr/>
          </p:nvGrpSpPr>
          <p:grpSpPr bwMode="auto">
            <a:xfrm>
              <a:off x="912" y="1651"/>
              <a:ext cx="1099" cy="1128"/>
              <a:chOff x="2016" y="1920"/>
              <a:chExt cx="1680" cy="1680"/>
            </a:xfrm>
          </p:grpSpPr>
          <p:sp>
            <p:nvSpPr>
              <p:cNvPr id="21" name="Oval 22"/>
              <p:cNvSpPr>
                <a:spLocks noChangeArrowheads="1"/>
              </p:cNvSpPr>
              <p:nvPr/>
            </p:nvSpPr>
            <p:spPr bwMode="gray">
              <a:xfrm>
                <a:off x="2016" y="1920"/>
                <a:ext cx="1680" cy="1680"/>
              </a:xfrm>
              <a:prstGeom prst="ellipse">
                <a:avLst/>
              </a:prstGeom>
              <a:gradFill rotWithShape="1">
                <a:gsLst>
                  <a:gs pos="0">
                    <a:srgbClr val="FFCC66"/>
                  </a:gs>
                  <a:gs pos="100000">
                    <a:srgbClr val="FFCC66">
                      <a:gamma/>
                      <a:shade val="24314"/>
                      <a:invGamma/>
                    </a:srgbClr>
                  </a:gs>
                </a:gsLst>
                <a:lin ang="5400000" scaled="1"/>
              </a:gradFill>
              <a:ln w="9525">
                <a:solidFill>
                  <a:srgbClr val="000000"/>
                </a:solidFill>
                <a:round/>
                <a:headEnd/>
                <a:tailEnd/>
              </a:ln>
              <a:effectLst/>
            </p:spPr>
            <p:txBody>
              <a:bodyPr wrap="none" anchor="ctr"/>
              <a:lstStyle/>
              <a:p>
                <a:endParaRPr lang="en-US"/>
              </a:p>
            </p:txBody>
          </p:sp>
          <p:sp>
            <p:nvSpPr>
              <p:cNvPr id="22" name="Freeform 23"/>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66"/>
                  </a:gs>
                </a:gsLst>
                <a:lin ang="5400000" scaled="1"/>
              </a:gradFill>
              <a:ln w="0">
                <a:noFill/>
                <a:prstDash val="solid"/>
                <a:round/>
                <a:headEnd/>
                <a:tailEnd/>
              </a:ln>
            </p:spPr>
            <p:txBody>
              <a:bodyPr/>
              <a:lstStyle/>
              <a:p>
                <a:endParaRPr lang="en-US"/>
              </a:p>
            </p:txBody>
          </p:sp>
        </p:grpSp>
        <p:sp>
          <p:nvSpPr>
            <p:cNvPr id="20" name="Text Box 24"/>
            <p:cNvSpPr txBox="1">
              <a:spLocks noChangeArrowheads="1"/>
            </p:cNvSpPr>
            <p:nvPr/>
          </p:nvSpPr>
          <p:spPr bwMode="gray">
            <a:xfrm>
              <a:off x="969" y="2152"/>
              <a:ext cx="982" cy="330"/>
            </a:xfrm>
            <a:prstGeom prst="rect">
              <a:avLst/>
            </a:prstGeom>
            <a:noFill/>
            <a:ln w="9525">
              <a:noFill/>
              <a:miter lim="800000"/>
              <a:headEnd/>
              <a:tailEnd/>
            </a:ln>
            <a:effectLst/>
          </p:spPr>
          <p:txBody>
            <a:bodyPr wrap="none">
              <a:spAutoFit/>
            </a:bodyPr>
            <a:lstStyle/>
            <a:p>
              <a:pPr algn="ctr" eaLnBrk="0" hangingPunct="0"/>
              <a:r>
                <a:rPr lang="en-US" sz="2800" b="1" dirty="0" smtClean="0">
                  <a:latin typeface="Times New Roman" pitchFamily="18" charset="0"/>
                </a:rPr>
                <a:t>SƠ CỨU</a:t>
              </a:r>
              <a:endParaRPr lang="en-US" sz="2800" b="1" dirty="0">
                <a:solidFill>
                  <a:srgbClr val="FFFFFF"/>
                </a:solidFill>
                <a:effectLst>
                  <a:outerShdw blurRad="38100" dist="38100" dir="2700000" algn="tl">
                    <a:srgbClr val="000000"/>
                  </a:outerShdw>
                </a:effectLst>
              </a:endParaRPr>
            </a:p>
          </p:txBody>
        </p:sp>
      </p:grpSp>
      <p:grpSp>
        <p:nvGrpSpPr>
          <p:cNvPr id="14" name="Group 25"/>
          <p:cNvGrpSpPr>
            <a:grpSpLocks/>
          </p:cNvGrpSpPr>
          <p:nvPr/>
        </p:nvGrpSpPr>
        <p:grpSpPr bwMode="auto">
          <a:xfrm>
            <a:off x="5203825" y="4105275"/>
            <a:ext cx="2012950" cy="1989138"/>
            <a:chOff x="3278" y="2445"/>
            <a:chExt cx="1268" cy="1253"/>
          </a:xfrm>
        </p:grpSpPr>
        <p:grpSp>
          <p:nvGrpSpPr>
            <p:cNvPr id="18" name="Group 26"/>
            <p:cNvGrpSpPr>
              <a:grpSpLocks/>
            </p:cNvGrpSpPr>
            <p:nvPr/>
          </p:nvGrpSpPr>
          <p:grpSpPr bwMode="auto">
            <a:xfrm>
              <a:off x="3278" y="2445"/>
              <a:ext cx="1268" cy="1253"/>
              <a:chOff x="2016" y="1920"/>
              <a:chExt cx="1680" cy="1680"/>
            </a:xfrm>
          </p:grpSpPr>
          <p:sp>
            <p:nvSpPr>
              <p:cNvPr id="26" name="Oval 27"/>
              <p:cNvSpPr>
                <a:spLocks noChangeArrowheads="1"/>
              </p:cNvSpPr>
              <p:nvPr/>
            </p:nvSpPr>
            <p:spPr bwMode="gray">
              <a:xfrm>
                <a:off x="2016" y="1920"/>
                <a:ext cx="1680" cy="1680"/>
              </a:xfrm>
              <a:prstGeom prst="ellipse">
                <a:avLst/>
              </a:prstGeom>
              <a:gradFill rotWithShape="1">
                <a:gsLst>
                  <a:gs pos="0">
                    <a:srgbClr val="9942E0"/>
                  </a:gs>
                  <a:gs pos="100000">
                    <a:srgbClr val="9942E0">
                      <a:gamma/>
                      <a:shade val="46275"/>
                      <a:invGamma/>
                    </a:srgbClr>
                  </a:gs>
                </a:gsLst>
                <a:lin ang="5400000" scaled="1"/>
              </a:gradFill>
              <a:ln w="9525">
                <a:solidFill>
                  <a:srgbClr val="000000"/>
                </a:solidFill>
                <a:round/>
                <a:headEnd/>
                <a:tailEnd/>
              </a:ln>
              <a:effectLst/>
            </p:spPr>
            <p:txBody>
              <a:bodyPr wrap="none" anchor="ctr"/>
              <a:lstStyle/>
              <a:p>
                <a:endParaRPr lang="en-US"/>
              </a:p>
            </p:txBody>
          </p:sp>
          <p:sp>
            <p:nvSpPr>
              <p:cNvPr id="27" name="Freeform 2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9942E0">
                      <a:gamma/>
                      <a:tint val="0"/>
                      <a:invGamma/>
                    </a:srgbClr>
                  </a:gs>
                  <a:gs pos="100000">
                    <a:srgbClr val="9942E0"/>
                  </a:gs>
                </a:gsLst>
                <a:lin ang="5400000" scaled="1"/>
              </a:gradFill>
              <a:ln w="0">
                <a:noFill/>
                <a:prstDash val="solid"/>
                <a:round/>
                <a:headEnd/>
                <a:tailEnd/>
              </a:ln>
              <a:effectLst/>
            </p:spPr>
            <p:txBody>
              <a:bodyPr/>
              <a:lstStyle/>
              <a:p>
                <a:endParaRPr lang="en-US"/>
              </a:p>
            </p:txBody>
          </p:sp>
        </p:grpSp>
        <p:sp>
          <p:nvSpPr>
            <p:cNvPr id="25" name="Text Box 29"/>
            <p:cNvSpPr txBox="1">
              <a:spLocks noChangeArrowheads="1"/>
            </p:cNvSpPr>
            <p:nvPr/>
          </p:nvSpPr>
          <p:spPr bwMode="gray">
            <a:xfrm>
              <a:off x="3457" y="2672"/>
              <a:ext cx="959" cy="931"/>
            </a:xfrm>
            <a:prstGeom prst="rect">
              <a:avLst/>
            </a:prstGeom>
            <a:noFill/>
            <a:ln w="9525">
              <a:noFill/>
              <a:miter lim="800000"/>
              <a:headEnd/>
              <a:tailEnd/>
            </a:ln>
            <a:effectLst/>
          </p:spPr>
          <p:txBody>
            <a:bodyPr wrap="square">
              <a:spAutoFit/>
            </a:bodyPr>
            <a:lstStyle/>
            <a:p>
              <a:pPr algn="ctr" eaLnBrk="0" hangingPunct="0"/>
              <a:r>
                <a:rPr lang="en-US" b="1" dirty="0" smtClean="0">
                  <a:solidFill>
                    <a:srgbClr val="FFFF00"/>
                  </a:solidFill>
                  <a:latin typeface="Times New Roman" pitchFamily="18" charset="0"/>
                </a:rPr>
                <a:t>TÁCH NẠN NHÂN KHỎI NGUỒN ĐIỆN</a:t>
              </a:r>
              <a:endParaRPr lang="en-US" b="1" dirty="0">
                <a:solidFill>
                  <a:srgbClr val="FFFF00"/>
                </a:solidFill>
                <a:effectLst>
                  <a:outerShdw blurRad="38100" dist="38100" dir="2700000" algn="tl">
                    <a:srgbClr val="000000"/>
                  </a:outerShdw>
                </a:effectLst>
              </a:endParaRPr>
            </a:p>
          </p:txBody>
        </p:sp>
      </p:grpSp>
      <p:sp>
        <p:nvSpPr>
          <p:cNvPr id="28" name="Text Box 114"/>
          <p:cNvSpPr txBox="1">
            <a:spLocks noGrp="1" noChangeArrowheads="1"/>
          </p:cNvSpPr>
          <p:nvPr>
            <p:ph type="title"/>
          </p:nvPr>
        </p:nvSpPr>
        <p:spPr bwMode="auto">
          <a:xfrm>
            <a:off x="1037978" y="152400"/>
            <a:ext cx="6886822" cy="646331"/>
          </a:xfrm>
          <a:prstGeom prst="rect">
            <a:avLst/>
          </a:prstGeom>
          <a:noFill/>
          <a:ln w="9525" algn="ctr">
            <a:noFill/>
            <a:miter lim="800000"/>
            <a:headEnd/>
            <a:tailEnd/>
          </a:ln>
          <a:effectLst/>
        </p:spPr>
        <p:txBody>
          <a:bodyPr wrap="none">
            <a:spAutoFit/>
          </a:bodyPr>
          <a:lstStyle/>
          <a:p>
            <a:pPr eaLnBrk="0" hangingPunct="0"/>
            <a:r>
              <a:rPr lang="en-US" b="1" dirty="0" smtClean="0">
                <a:latin typeface="Times New Roman" pitchFamily="18" charset="0"/>
                <a:cs typeface="Times New Roman" pitchFamily="18" charset="0"/>
              </a:rPr>
              <a:t>SƠ CỨU KHI BỊ TAI NẠN ĐIỆN</a:t>
            </a:r>
            <a:endParaRPr lang="en-US" b="1" dirty="0">
              <a:latin typeface="Times New Roman" pitchFamily="18" charset="0"/>
              <a:cs typeface="Times New Roman" pitchFamily="18" charset="0"/>
            </a:endParaRPr>
          </a:p>
        </p:txBody>
      </p:sp>
      <p:pic>
        <p:nvPicPr>
          <p:cNvPr id="29" name="Picture 6" descr="MC900434750[1]"/>
          <p:cNvPicPr>
            <a:picLocks noChangeAspect="1" noChangeArrowheads="1"/>
          </p:cNvPicPr>
          <p:nvPr/>
        </p:nvPicPr>
        <p:blipFill>
          <a:blip r:embed="rId2"/>
          <a:srcRect/>
          <a:stretch>
            <a:fillRect/>
          </a:stretch>
        </p:blipFill>
        <p:spPr bwMode="auto">
          <a:xfrm>
            <a:off x="7661565" y="5791200"/>
            <a:ext cx="1219200" cy="1219200"/>
          </a:xfrm>
          <a:prstGeom prst="rect">
            <a:avLst/>
          </a:prstGeom>
          <a:noFill/>
        </p:spPr>
      </p:pic>
    </p:spTree>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www.themegallery.com</a:t>
            </a:r>
            <a:endParaRPr lang="en-US"/>
          </a:p>
        </p:txBody>
      </p:sp>
      <p:pic>
        <p:nvPicPr>
          <p:cNvPr id="51202" name="Picture 2" descr="Kết quả hình ảnh cho Hình ảnh người bị tai nan điẹn giật chet"/>
          <p:cNvPicPr>
            <a:picLocks noChangeAspect="1" noChangeArrowheads="1"/>
          </p:cNvPicPr>
          <p:nvPr/>
        </p:nvPicPr>
        <p:blipFill>
          <a:blip r:embed="rId2"/>
          <a:srcRect/>
          <a:stretch>
            <a:fillRect/>
          </a:stretch>
        </p:blipFill>
        <p:spPr bwMode="auto">
          <a:xfrm>
            <a:off x="228600" y="228600"/>
            <a:ext cx="8778240" cy="6477000"/>
          </a:xfrm>
          <a:prstGeom prst="rect">
            <a:avLst/>
          </a:prstGeom>
          <a:noFill/>
        </p:spPr>
      </p:pic>
      <p:pic>
        <p:nvPicPr>
          <p:cNvPr id="51204" name="Picture 4" descr="Kết quả hình ảnh cho Hình ảnh người bị tai nan điẹn giật chet"/>
          <p:cNvPicPr>
            <a:picLocks noChangeAspect="1" noChangeArrowheads="1"/>
          </p:cNvPicPr>
          <p:nvPr/>
        </p:nvPicPr>
        <p:blipFill>
          <a:blip r:embed="rId3"/>
          <a:srcRect/>
          <a:stretch>
            <a:fillRect/>
          </a:stretch>
        </p:blipFill>
        <p:spPr bwMode="auto">
          <a:xfrm>
            <a:off x="143183" y="381000"/>
            <a:ext cx="8848417" cy="6441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edge">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diamond(in)">
                                      <p:cBhvr>
                                        <p:cTn id="12"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txBox="1">
            <a:spLocks noChangeArrowheads="1"/>
          </p:cNvSpPr>
          <p:nvPr/>
        </p:nvSpPr>
        <p:spPr bwMode="auto">
          <a:xfrm>
            <a:off x="228600" y="1447800"/>
            <a:ext cx="8915400" cy="4800600"/>
          </a:xfrm>
          <a:prstGeom prst="rect">
            <a:avLst/>
          </a:prstGeom>
          <a:noFill/>
          <a:ln w="9525">
            <a:noFill/>
            <a:miter lim="800000"/>
            <a:headEnd/>
            <a:tailEnd/>
          </a:ln>
        </p:spPr>
        <p:txBody>
          <a:bodyPr anchor="ctr"/>
          <a:lstStyle/>
          <a:p>
            <a:pPr algn="just">
              <a:lnSpc>
                <a:spcPct val="80000"/>
              </a:lnSpc>
              <a:spcBef>
                <a:spcPts val="1200"/>
              </a:spcBef>
            </a:pP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Nếu</a:t>
            </a:r>
            <a:r>
              <a:rPr lang="en-US" sz="3600" dirty="0" smtClean="0">
                <a:solidFill>
                  <a:srgbClr val="FFFF00"/>
                </a:solidFill>
                <a:latin typeface="Times New Roman" pitchFamily="18" charset="0"/>
              </a:rPr>
              <a:t> </a:t>
            </a:r>
            <a:r>
              <a:rPr lang="en-US" sz="3600" dirty="0" err="1">
                <a:solidFill>
                  <a:srgbClr val="FFFF00"/>
                </a:solidFill>
                <a:latin typeface="Times New Roman" pitchFamily="18" charset="0"/>
              </a:rPr>
              <a:t>nạn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nhân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nhân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mất</a:t>
            </a:r>
            <a:r>
              <a:rPr lang="en-US" sz="3600" dirty="0">
                <a:solidFill>
                  <a:srgbClr val="FFFF00"/>
                </a:solidFill>
                <a:latin typeface="Times New Roman" pitchFamily="18" charset="0"/>
              </a:rPr>
              <a:t> tri </a:t>
            </a:r>
            <a:r>
              <a:rPr lang="en-US" sz="3600" dirty="0" err="1">
                <a:solidFill>
                  <a:srgbClr val="FFFF00"/>
                </a:solidFill>
                <a:latin typeface="Times New Roman" pitchFamily="18" charset="0"/>
              </a:rPr>
              <a:t>giác</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nhưng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vẫn</a:t>
            </a:r>
            <a:r>
              <a:rPr lang="en-US" sz="3600" dirty="0">
                <a:solidFill>
                  <a:srgbClr val="FFFF00"/>
                </a:solidFill>
                <a:latin typeface="Times New Roman" pitchFamily="18" charset="0"/>
              </a:rPr>
              <a:t> </a:t>
            </a:r>
            <a:r>
              <a:rPr lang="en-US" sz="3600" dirty="0" smtClean="0">
                <a:solidFill>
                  <a:srgbClr val="FFFF00"/>
                </a:solidFill>
                <a:latin typeface="Times New Roman" pitchFamily="18" charset="0"/>
              </a:rPr>
              <a:t> </a:t>
            </a:r>
            <a:r>
              <a:rPr lang="en-US" sz="3600" dirty="0" err="1" smtClean="0">
                <a:solidFill>
                  <a:srgbClr val="FFFF00"/>
                </a:solidFill>
                <a:latin typeface="Times New Roman" pitchFamily="18" charset="0"/>
              </a:rPr>
              <a:t>còn</a:t>
            </a:r>
            <a:r>
              <a:rPr lang="en-US" sz="3600" dirty="0" smtClean="0">
                <a:solidFill>
                  <a:srgbClr val="FFFF00"/>
                </a:solidFill>
                <a:latin typeface="Times New Roman" pitchFamily="18" charset="0"/>
              </a:rPr>
              <a:t> </a:t>
            </a:r>
            <a:r>
              <a:rPr lang="en-US" sz="3600" dirty="0" err="1">
                <a:solidFill>
                  <a:srgbClr val="FFFF00"/>
                </a:solidFill>
                <a:latin typeface="Times New Roman" pitchFamily="18" charset="0"/>
              </a:rPr>
              <a:t>thở</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nhẹ</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tim</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đập</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yếu</a:t>
            </a:r>
            <a:r>
              <a:rPr lang="en-US" sz="3600" dirty="0">
                <a:solidFill>
                  <a:srgbClr val="FFFF00"/>
                </a:solidFill>
                <a:latin typeface="Times New Roman" pitchFamily="18" charset="0"/>
              </a:rPr>
              <a:t>:</a:t>
            </a:r>
          </a:p>
          <a:p>
            <a:pPr algn="just">
              <a:lnSpc>
                <a:spcPct val="80000"/>
              </a:lnSpc>
              <a:spcBef>
                <a:spcPts val="1200"/>
              </a:spcBef>
            </a:pPr>
            <a:r>
              <a:rPr lang="en-US" sz="3600" dirty="0">
                <a:solidFill>
                  <a:srgbClr val="FFFF00"/>
                </a:solidFill>
                <a:latin typeface="Times New Roman" pitchFamily="18" charset="0"/>
              </a:rPr>
              <a:t>   - </a:t>
            </a:r>
            <a:r>
              <a:rPr lang="en-US" sz="3600" dirty="0" err="1">
                <a:solidFill>
                  <a:srgbClr val="FFFF00"/>
                </a:solidFill>
                <a:latin typeface="Times New Roman" pitchFamily="18" charset="0"/>
              </a:rPr>
              <a:t>Phải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nhanh</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chóng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đưa</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nạn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nhân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đế</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nơi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thoáng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khí</a:t>
            </a:r>
            <a:endParaRPr lang="en-US" sz="3600" dirty="0">
              <a:solidFill>
                <a:srgbClr val="FFFF00"/>
              </a:solidFill>
              <a:latin typeface="Times New Roman" pitchFamily="18" charset="0"/>
            </a:endParaRPr>
          </a:p>
          <a:p>
            <a:pPr algn="just">
              <a:lnSpc>
                <a:spcPct val="80000"/>
              </a:lnSpc>
              <a:spcBef>
                <a:spcPts val="1200"/>
              </a:spcBef>
            </a:pPr>
            <a:r>
              <a:rPr lang="en-US" sz="3600" dirty="0">
                <a:solidFill>
                  <a:srgbClr val="FFFF00"/>
                </a:solidFill>
                <a:latin typeface="Times New Roman" pitchFamily="18" charset="0"/>
              </a:rPr>
              <a:t>   - </a:t>
            </a:r>
            <a:r>
              <a:rPr lang="en-US" sz="3600" dirty="0" err="1">
                <a:solidFill>
                  <a:srgbClr val="FFFF00"/>
                </a:solidFill>
                <a:latin typeface="Times New Roman" pitchFamily="18" charset="0"/>
              </a:rPr>
              <a:t>Nới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rộng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quần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áo</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thắt</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lưng</a:t>
            </a:r>
            <a:endParaRPr lang="en-US" sz="3600" dirty="0">
              <a:solidFill>
                <a:srgbClr val="FFFF00"/>
              </a:solidFill>
              <a:latin typeface="Times New Roman" pitchFamily="18" charset="0"/>
            </a:endParaRPr>
          </a:p>
          <a:p>
            <a:pPr algn="just">
              <a:lnSpc>
                <a:spcPct val="80000"/>
              </a:lnSpc>
              <a:spcBef>
                <a:spcPts val="1200"/>
              </a:spcBef>
            </a:pPr>
            <a:r>
              <a:rPr lang="en-US" sz="3600" dirty="0">
                <a:solidFill>
                  <a:srgbClr val="FFFF00"/>
                </a:solidFill>
                <a:latin typeface="Times New Roman" pitchFamily="18" charset="0"/>
              </a:rPr>
              <a:t>   - </a:t>
            </a:r>
            <a:r>
              <a:rPr lang="en-US" sz="3600" dirty="0" err="1">
                <a:solidFill>
                  <a:srgbClr val="FFFF00"/>
                </a:solidFill>
                <a:latin typeface="Times New Roman" pitchFamily="18" charset="0"/>
              </a:rPr>
              <a:t>Đồng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thời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moi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trong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miệng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nạn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nhân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xem</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có</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đờm</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máu</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nôn</a:t>
            </a:r>
            <a:r>
              <a:rPr lang="en-US" sz="3600" dirty="0">
                <a:solidFill>
                  <a:srgbClr val="FFFF00"/>
                </a:solidFill>
                <a:latin typeface="Times New Roman" pitchFamily="18" charset="0"/>
              </a:rPr>
              <a:t> … </a:t>
            </a:r>
            <a:r>
              <a:rPr lang="en-US" sz="3600" dirty="0" err="1">
                <a:solidFill>
                  <a:srgbClr val="FFFF00"/>
                </a:solidFill>
                <a:latin typeface="Times New Roman" pitchFamily="18" charset="0"/>
              </a:rPr>
              <a:t>để</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lấy</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ra</a:t>
            </a:r>
            <a:endParaRPr lang="en-US" sz="3600" dirty="0">
              <a:solidFill>
                <a:srgbClr val="FFFF00"/>
              </a:solidFill>
              <a:latin typeface="Times New Roman" pitchFamily="18" charset="0"/>
            </a:endParaRPr>
          </a:p>
          <a:p>
            <a:pPr algn="just">
              <a:lnSpc>
                <a:spcPct val="80000"/>
              </a:lnSpc>
              <a:spcBef>
                <a:spcPts val="1200"/>
              </a:spcBef>
            </a:pPr>
            <a:r>
              <a:rPr lang="en-US" sz="3600" dirty="0">
                <a:solidFill>
                  <a:srgbClr val="FFFF00"/>
                </a:solidFill>
                <a:latin typeface="Times New Roman" pitchFamily="18" charset="0"/>
              </a:rPr>
              <a:t>   - </a:t>
            </a:r>
            <a:r>
              <a:rPr lang="en-US" sz="3600" dirty="0" err="1">
                <a:solidFill>
                  <a:srgbClr val="FFFF00"/>
                </a:solidFill>
                <a:latin typeface="Times New Roman" pitchFamily="18" charset="0"/>
              </a:rPr>
              <a:t>Sau</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đó</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xoa</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nóng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người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nạn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nhân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đồng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thời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khẩn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trương</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đi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mời</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cán</a:t>
            </a:r>
            <a:r>
              <a:rPr lang="en-US" sz="3600" dirty="0">
                <a:solidFill>
                  <a:srgbClr val="FFFF00"/>
                </a:solidFill>
                <a:latin typeface="Times New Roman" pitchFamily="18" charset="0"/>
              </a:rPr>
              <a:t> </a:t>
            </a:r>
            <a:r>
              <a:rPr lang="en-US" sz="3600" dirty="0" err="1">
                <a:solidFill>
                  <a:srgbClr val="FFFF00"/>
                </a:solidFill>
                <a:latin typeface="Times New Roman" pitchFamily="18" charset="0"/>
              </a:rPr>
              <a:t>bộ</a:t>
            </a:r>
            <a:r>
              <a:rPr lang="en-US" sz="3600" dirty="0">
                <a:solidFill>
                  <a:srgbClr val="FFFF00"/>
                </a:solidFill>
                <a:latin typeface="Times New Roman" pitchFamily="18" charset="0"/>
              </a:rPr>
              <a:t> y </a:t>
            </a:r>
            <a:r>
              <a:rPr lang="en-US" sz="3600" dirty="0" err="1">
                <a:solidFill>
                  <a:srgbClr val="FFFF00"/>
                </a:solidFill>
                <a:latin typeface="Times New Roman" pitchFamily="18" charset="0"/>
              </a:rPr>
              <a:t>tế</a:t>
            </a:r>
            <a:r>
              <a:rPr lang="en-US" sz="3600" dirty="0">
                <a:solidFill>
                  <a:srgbClr val="FFFF00"/>
                </a:solidFill>
                <a:latin typeface="Times New Roman" pitchFamily="18" charset="0"/>
              </a:rPr>
              <a:t>.</a:t>
            </a:r>
          </a:p>
        </p:txBody>
      </p:sp>
      <p:sp>
        <p:nvSpPr>
          <p:cNvPr id="8" name="Text Box 4"/>
          <p:cNvSpPr txBox="1">
            <a:spLocks noChangeArrowheads="1"/>
          </p:cNvSpPr>
          <p:nvPr/>
        </p:nvSpPr>
        <p:spPr bwMode="auto">
          <a:xfrm>
            <a:off x="2286000" y="228600"/>
            <a:ext cx="4648200" cy="1015663"/>
          </a:xfrm>
          <a:prstGeom prst="rect">
            <a:avLst/>
          </a:prstGeom>
          <a:noFill/>
          <a:ln w="28575">
            <a:solidFill>
              <a:srgbClr val="FF0000"/>
            </a:solidFill>
            <a:miter lim="800000"/>
            <a:headEnd/>
            <a:tailEnd/>
          </a:ln>
          <a:effectLst/>
        </p:spPr>
        <p:txBody>
          <a:bodyPr wrap="square">
            <a:spAutoFit/>
          </a:bodyPr>
          <a:lstStyle/>
          <a:p>
            <a:pPr algn="ctr">
              <a:spcBef>
                <a:spcPct val="50000"/>
              </a:spcBef>
            </a:pPr>
            <a:r>
              <a:rPr lang="en-US" sz="6000" b="1" dirty="0">
                <a:solidFill>
                  <a:srgbClr val="FF0000"/>
                </a:solidFill>
                <a:latin typeface="Times New Roman" pitchFamily="18" charset="0"/>
              </a:rPr>
              <a:t>SƠ </a:t>
            </a:r>
            <a:r>
              <a:rPr lang="en-US" sz="6000" b="1" dirty="0" smtClean="0">
                <a:solidFill>
                  <a:srgbClr val="FF0000"/>
                </a:solidFill>
                <a:latin typeface="Times New Roman" pitchFamily="18" charset="0"/>
              </a:rPr>
              <a:t>CỨU</a:t>
            </a:r>
            <a:endParaRPr lang="en-US" sz="6000" b="1" dirty="0">
              <a:solidFill>
                <a:srgbClr val="FF0000"/>
              </a:solidFill>
              <a:latin typeface="Times New Roman" pitchFamily="18" charset="0"/>
            </a:endParaRPr>
          </a:p>
        </p:txBody>
      </p:sp>
      <p:pic>
        <p:nvPicPr>
          <p:cNvPr id="9" name="Picture 6" descr="MC900434750[1]"/>
          <p:cNvPicPr>
            <a:picLocks noChangeAspect="1" noChangeArrowheads="1"/>
          </p:cNvPicPr>
          <p:nvPr/>
        </p:nvPicPr>
        <p:blipFill>
          <a:blip r:embed="rId2"/>
          <a:srcRect/>
          <a:stretch>
            <a:fillRect/>
          </a:stretch>
        </p:blipFill>
        <p:spPr bwMode="auto">
          <a:xfrm>
            <a:off x="7557655" y="5576455"/>
            <a:ext cx="1433945" cy="1433945"/>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500"/>
                                        <p:tgtEl>
                                          <p:spTgt spid="15">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ox(in)">
                                      <p:cBhvr>
                                        <p:cTn id="11" dur="500"/>
                                        <p:tgtEl>
                                          <p:spTgt spid="15">
                                            <p:txEl>
                                              <p:pRg st="1" end="1"/>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ox(in)">
                                      <p:cBhvr>
                                        <p:cTn id="15" dur="500"/>
                                        <p:tgtEl>
                                          <p:spTgt spid="15">
                                            <p:txEl>
                                              <p:pRg st="2" end="2"/>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box(in)">
                                      <p:cBhvr>
                                        <p:cTn id="19" dur="500"/>
                                        <p:tgtEl>
                                          <p:spTgt spid="15">
                                            <p:txEl>
                                              <p:pRg st="3" end="3"/>
                                            </p:txEl>
                                          </p:spTgt>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box(in)">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www.themegallery.com</a:t>
            </a:r>
            <a:endParaRPr lang="en-US"/>
          </a:p>
        </p:txBody>
      </p:sp>
      <p:pic>
        <p:nvPicPr>
          <p:cNvPr id="1026" name="Picture 2" descr="Cấp cứu nạn nhân bị điện giật"/>
          <p:cNvPicPr>
            <a:picLocks noChangeAspect="1" noChangeArrowheads="1"/>
          </p:cNvPicPr>
          <p:nvPr/>
        </p:nvPicPr>
        <p:blipFill>
          <a:blip r:embed="rId2"/>
          <a:srcRect/>
          <a:stretch>
            <a:fillRect/>
          </a:stretch>
        </p:blipFill>
        <p:spPr bwMode="auto">
          <a:xfrm>
            <a:off x="228600" y="152400"/>
            <a:ext cx="8763000"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Kết quả hình ảnh cho hình ảnh an toàn điện"/>
          <p:cNvPicPr>
            <a:picLocks noChangeAspect="1" noChangeArrowheads="1"/>
          </p:cNvPicPr>
          <p:nvPr/>
        </p:nvPicPr>
        <p:blipFill>
          <a:blip r:embed="rId2"/>
          <a:srcRect/>
          <a:stretch>
            <a:fillRect/>
          </a:stretch>
        </p:blipFill>
        <p:spPr bwMode="auto">
          <a:xfrm>
            <a:off x="214281" y="285728"/>
            <a:ext cx="8871851" cy="6572272"/>
          </a:xfrm>
          <a:prstGeom prst="rect">
            <a:avLst/>
          </a:prstGeom>
          <a:noFill/>
        </p:spPr>
      </p:pic>
      <p:pic>
        <p:nvPicPr>
          <p:cNvPr id="1032" name="Picture 8" descr="Kết quả hình ảnh cho hình ảnh an toàn điện"/>
          <p:cNvPicPr>
            <a:picLocks noChangeAspect="1" noChangeArrowheads="1"/>
          </p:cNvPicPr>
          <p:nvPr/>
        </p:nvPicPr>
        <p:blipFill>
          <a:blip r:embed="rId3"/>
          <a:srcRect/>
          <a:stretch>
            <a:fillRect/>
          </a:stretch>
        </p:blipFill>
        <p:spPr bwMode="auto">
          <a:xfrm>
            <a:off x="214282" y="0"/>
            <a:ext cx="8858312" cy="6858000"/>
          </a:xfrm>
          <a:prstGeom prst="rect">
            <a:avLst/>
          </a:prstGeom>
          <a:noFill/>
        </p:spPr>
      </p:pic>
      <p:pic>
        <p:nvPicPr>
          <p:cNvPr id="1034" name="Picture 10" descr="Kết quả hình ảnh cho hình ảnh an toàn điện"/>
          <p:cNvPicPr>
            <a:picLocks noChangeAspect="1" noChangeArrowheads="1"/>
          </p:cNvPicPr>
          <p:nvPr/>
        </p:nvPicPr>
        <p:blipFill>
          <a:blip r:embed="rId4"/>
          <a:srcRect/>
          <a:stretch>
            <a:fillRect/>
          </a:stretch>
        </p:blipFill>
        <p:spPr bwMode="auto">
          <a:xfrm>
            <a:off x="0" y="0"/>
            <a:ext cx="10313816"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edge">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diamond(in)">
                                      <p:cBhvr>
                                        <p:cTn id="17"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857232"/>
            <a:ext cx="9072626" cy="5498328"/>
          </a:xfrm>
        </p:spPr>
        <p:txBody>
          <a:bodyPr/>
          <a:lstStyle/>
          <a:p>
            <a:pPr>
              <a:buNone/>
            </a:pPr>
            <a:endParaRPr lang="en-US" b="1" dirty="0" smtClean="0">
              <a:solidFill>
                <a:srgbClr val="CC0000"/>
              </a:solidFill>
              <a:latin typeface="Times New Roman" pitchFamily="18" charset="0"/>
            </a:endParaRPr>
          </a:p>
          <a:p>
            <a:r>
              <a:rPr lang="en-US" b="1" dirty="0" smtClean="0">
                <a:solidFill>
                  <a:srgbClr val="FFFF00"/>
                </a:solidFill>
                <a:latin typeface="Times New Roman" pitchFamily="18" charset="0"/>
              </a:rPr>
              <a:t>PHẢI THỰC HIỆN ĐẢM BẢO AN TOÀN KHI SỬA CHỮA.  ( VÍ DỤ: </a:t>
            </a:r>
            <a:r>
              <a:rPr lang="en-US" b="1" dirty="0" err="1" smtClean="0">
                <a:solidFill>
                  <a:srgbClr val="FFFF00"/>
                </a:solidFill>
                <a:latin typeface="Times New Roman" pitchFamily="18" charset="0"/>
              </a:rPr>
              <a:t>không</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được</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tiếp</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xúc</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trực</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tiếp</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Khi</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sửa</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chữa</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phải</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mang</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bảo</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hộ</a:t>
            </a:r>
            <a:r>
              <a:rPr lang="en-US" b="1" dirty="0" smtClean="0">
                <a:solidFill>
                  <a:srgbClr val="FFFF00"/>
                </a:solidFill>
                <a:latin typeface="Times New Roman" pitchFamily="18" charset="0"/>
              </a:rPr>
              <a:t> an </a:t>
            </a:r>
            <a:r>
              <a:rPr lang="en-US" b="1" dirty="0" err="1" smtClean="0">
                <a:solidFill>
                  <a:srgbClr val="FFFF00"/>
                </a:solidFill>
                <a:latin typeface="Times New Roman" pitchFamily="18" charset="0"/>
              </a:rPr>
              <a:t>toàn</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lao</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động</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về</a:t>
            </a:r>
            <a:r>
              <a:rPr lang="en-US" b="1" dirty="0" smtClean="0">
                <a:solidFill>
                  <a:srgbClr val="FFFF00"/>
                </a:solidFill>
                <a:latin typeface="Times New Roman" pitchFamily="18" charset="0"/>
              </a:rPr>
              <a:t> </a:t>
            </a:r>
            <a:r>
              <a:rPr lang="en-US" b="1" dirty="0" err="1" smtClean="0">
                <a:solidFill>
                  <a:srgbClr val="FFFF00"/>
                </a:solidFill>
                <a:latin typeface="Times New Roman" pitchFamily="18" charset="0"/>
              </a:rPr>
              <a:t>điện</a:t>
            </a:r>
            <a:r>
              <a:rPr lang="en-US" b="1" dirty="0" smtClean="0">
                <a:solidFill>
                  <a:srgbClr val="FFFF00"/>
                </a:solidFill>
                <a:latin typeface="Times New Roman" pitchFamily="18" charset="0"/>
              </a:rPr>
              <a:t> )</a:t>
            </a:r>
          </a:p>
          <a:p>
            <a:r>
              <a:rPr lang="en-US" b="1" dirty="0" smtClean="0">
                <a:solidFill>
                  <a:srgbClr val="FFFF00"/>
                </a:solidFill>
                <a:latin typeface="Times New Roman" pitchFamily="18" charset="0"/>
              </a:rPr>
              <a:t>PHẢI TUYÊN TRUYỀN CHO MỌI NGƯỜI HIỂU ĐƯỢC TÁC HẠI VÀ HẬU QUẢ  CỦA ĐIỆN KHI KHÔNG ĐẢM BẢO AN TOÀN.</a:t>
            </a:r>
          </a:p>
          <a:p>
            <a:r>
              <a:rPr lang="en-US" b="1" dirty="0" smtClean="0">
                <a:solidFill>
                  <a:srgbClr val="FFFF00"/>
                </a:solidFill>
                <a:latin typeface="Times New Roman" pitchFamily="18" charset="0"/>
              </a:rPr>
              <a:t>GIÚP CÁC EM BIẾT CÁCH XỬ LÝ, SƠ CỨU KHI GẶP TAI NẠN ĐIỆN.VV</a:t>
            </a:r>
          </a:p>
          <a:p>
            <a:endParaRPr lang="en-US" b="1" dirty="0" smtClean="0">
              <a:solidFill>
                <a:srgbClr val="CC0000"/>
              </a:solidFill>
              <a:latin typeface="Times New Roman" pitchFamily="18" charset="0"/>
            </a:endParaRPr>
          </a:p>
          <a:p>
            <a:endParaRPr lang="en-US" dirty="0"/>
          </a:p>
        </p:txBody>
      </p:sp>
      <p:sp>
        <p:nvSpPr>
          <p:cNvPr id="4" name="Footer Placeholder 3"/>
          <p:cNvSpPr>
            <a:spLocks noGrp="1"/>
          </p:cNvSpPr>
          <p:nvPr>
            <p:ph type="ftr" sz="quarter" idx="11"/>
          </p:nvPr>
        </p:nvSpPr>
        <p:spPr/>
        <p:txBody>
          <a:bodyPr/>
          <a:lstStyle/>
          <a:p>
            <a:r>
              <a:rPr lang="en-US" smtClean="0"/>
              <a:t>www.themegallery.com</a:t>
            </a:r>
            <a:endParaRPr lang="en-US"/>
          </a:p>
        </p:txBody>
      </p:sp>
      <p:sp>
        <p:nvSpPr>
          <p:cNvPr id="17410" name="AutoShape 2" descr="data:image/png;base64,iVBORw0KGgoAAAANSUhEUgAAAkwAAAGzCAYAAADdSEiSAAAgAElEQVR4Aey9iZIluXJgh7tmVVe/hSLNZDQbfa04XyHOZ4yJ+iJJxjf9pruWzLvLjrufCL9RN7OqWz0yPlJIiwQC8B2OJRAI3NU//fO/3MYYY7VaEUW43SJrGK/Xa4vuyu8yx5jgye/0Vtek1/OgLf3raoYXxrIOZ558he2x8NfrdXBx/263v5NbeDIpl3+kr9eQfbvdRiwNYW/K2uy1vl0V6WHc+T0EGNpXOsYY8jbGbfcYbcpt8FPer0nI/zEOdkEH9eCeYN75epkQ1yP9aFNxwG03URfYkoA/gQsdrv1qMy6XS+RTRppy0ufzeaw2KZ/8ZSZ/6W42m4Cn7sA9HA7j6elpnE4nUSKWjjEyQ0M6HRj5NtvVgLYwpMnnPniW7KQJ6kUaHrd10iffvEgU7G6deOqjXMKsV2kneZov/KX8j3LcxWC7u4zbwCbIC8x+vw+5sG3gVN1iMy75Cz9a/VE35BOE217SN+CBDciH9svLyzgej+Pl5UukP336NJ6fnye7AQu/H//wIWLk4trtdkFHPX76y78GHfI/fvwY9Qoe9N+9ezfGKvU6HY5jtbqNy+k0Pn/+GHwup/P4cjyFnsiELyBT97fb+XBXZ/DFLl7b1XrSmTL01/bAHF+eFTXyux3DFpdj0AII/bAB+V++pF3+8R//MfwUfdabXci42mKbbaTXl6y/wyH53MYl6EHrdDqM3f6HuIev/Rb6IRt5+AR6R7tap9+CZz2uyy+4v1wSDtjL9RQw79broEW5F7QNl3X59UjfWa2yXsd0P8Oit7jG0Olp6Wrj9fU2pEDe2KSfjnX2NbvNfjBEaffNJvuO1bp8lE57jLFdr9M/b1mH2ut4Sp8EBvr6MbriM5uVeqXs5CMvV8gzZvuMoW+kxMBUcwn54AFNAv5P+emW/kcefVHoUW0S+tQVMiWt7HOCADptt+N8vu/fLDPetLHKvLv4lnqFf5T+6Mg9be7zyyHaGf0p+chNjGxhixq/kA8c9OMiTd5++z7S4Yvr7Oupu9XI/nq1tq1dp/5rNWYbb0b2jyHTSP+9tDrYbWp8bJ3f7TaPSdfJe+60nm5u1X+QIQliZCesb/P4uBWLwqz86uQLWCTh3ooxiAE8FCTQ4Uib/H4FQFWoMOSRfsTbvA5L5XAfFVKOZmcc9FuDFI58KjQqvBqecgHjBVw6ZToAFc39upwGGoUuq393MTZa1i220pY2ZhTvDsc9cOCGnQun25b86y07YnlQToiyaJjzJEuaxPIHTpxArDJhlNWy742V2Qb7CE/aS/4dFvuoyxI+7sfsb9DptBI+qYlrPMHWaBJ41b4Co9rwZruZfNjOWh7Q2mxykmrHSz1YZ8h9vs7tOubBm5QRttDZrffRQR4Op7FanaNDBX+3exqbzW68/2Ef+v/D5e/DH6DJAM7EgU74559/nswFPXCxGZ016S+fcvLz4cOHwAOHfNoe7fzjp0/hd0yEmDCdj8eYjDD4AHM45ISFtJ05MnAPv9sZvNnu2ISLQHy+XWOSBU8CsisfNAjIwQU8ecBIc/+0C/3J52LSJ86f//zniRcyvf/hKWSkHFj4HA/PMSGANjKs1zkpfXrCPmPcyn+yLPtaaAFPzIBP4P5W+ZFR9YdNoqz0tg7GKvmMyu8w4AOXdL9uf8D2cVpY+RonXNIxj7jDo1fwrvxV+SdwzIX2+2kYi/of2KMmUEGnJgTQwB6DCZh90S15Bf1bTkytZ/POl3PZfbYjdLqMXfZlGnrUJfBc0A3Zy1ee3j9FeZfNCQF51DExNIylwX2385J38KnMpbzSWJd/KBP50PUSzvuuAzi0RwL5wOBPxNzHdb1FHnbYVt+xWe/GtfTfV/9IveFr4DDHgW/I0h4IAaF8y/irHa+JI7+Utz2k/oYBWp1DsfZv9Z//y/9+e61QuNutFJ8aSHO45gDCL+Nv0ddBwRPWmDwM4T1xT0d5rUCYL/8wPDP642nq0CijMoGlHN7cE3NJn7ygjc6XufJZjSLQUIXdbeYGm6XL/0lrmfv9923AeoDEbFpdjbWFej5Aa1lv02+AD5Orkatx6ec0ajrgS3RayHM75aQzZIoBehM2xcYMMpeyJWkGGlcYaIisIHz6+HOuJIz12O52g4F5s9+N4yEb5ofdvBpI77Ld51P66XqJJ/rLMQc4GnIf1JzI3C739aNf4A/a086Ke/CIkZ/8p/c86Z/iwkCUw4eAzut1PlGOelJZrdLXoMHTuOzl1Y1Mnp1tPDkH31wp4UFku9uMl9MsP/y4kM343dMuaGhX7ABd9ENuAvdc4hBPMJtcpZjkqhXjWlgY62s+SYIDbVb1wGUFBVtcGNSrc5MmvA2by36waoLfsDL0cniO+Kef/hJ6nI+X8fzlS9AAjRVjVv1s1+d66tTmTMRcRWLV5nz4Jex8Ol3G9ViTJFZPbsdB03055YTn8Pw8sPF+uxvrTa4qPn/+Mk7HeRKIzOiifbh/+vA+9M6BolY6VvOKwGWVK1zr1Taexf/v//P/GufTdfwv/+k/ha1GGTL6lOsqJmgxrsfDxG2sTqeoK+3V+WPP42aMH969m1YOmRAQrqf0k2utGl3P1NMlZLheL4PVt5B5k/WOGJRfp4H5NFilvNUEjdUnbMxKF3g/fHifq33XTbTZWCHbbUOn6D9dAXp6H/Y618R1v8sVAWiwEs0KaOhxzIktfhryV//Aqg18gSGgP/6Db3GxQjv5E/oxWd9m+4PHuibe4LEqRx5tir4lJtljXo0Ahnx0sdx2q91DiGozpOcVEuzuw+W8QkIbhx68kQ09sA/92/v378c4Hsdmtx0fn7+M67gM7MOq39N6O7brzfjIhKnqCv+nHHvc6gEAe9lvIo9tHz3RYX3LCTt8eaCgnQHDPAk65+1m3E7nMU4XevLIY5w7nc/jeEka53NOoLAb9oAWedyfL3Ofc63JKHMGw2qT/Qu6Y0N4cxnwAAN0u51Jn26s8tju4A+/S0x8wdtsngId2B68ZwXpewLwPvDDD1kIl20+6CDzt0b6QEhDzx3q9zD/LTAq+AhXQ1Jm2vgRfM/r8vd809KxEsNwZSxgKDeYdpHYe8v/I8bWW8QrZ/ush2daW3XbLO3W76HTadKos7HNE2dokcdloFnEXRvQ6fA7bWHJMz86n8YTGGUgFk4cZQOOPP1GWTrchM9kqdxIeiXtRL/LZloexMG3PTwIk7aZJ0kdB17KS4ys/V4ay1gdyI8JpW3Ap/Mrr7JLofYAAjw81BFea15ZKH90atRv68To0KqvA145nTRE3tTus7PdrrbxqhbdN/XUSVre8icmz7pRT2jS2adv5kRGHOB5ekXvGHCro4/BQgIlT9BnIsKsF1/j4TKVjY49lvbHbew3+Xrt5ZSrYryOgA8BHsF7vRq366pWXLO+sTD+Sbm2AYd7LvTab7MNhJ7lZL6Opfxy/noggZZ0THf65gVQaw/woEx5iA3w8j5gauULu5FvGfDyCjtX/VluLF3i0K3owwebeOk7vJqd0oXcafW0MvSYcmGIkRG+201Ofotk5N/hWfBKLE3oEboNsU1O7bJOWe3pvM/XW73NoB3hNbmKz2tabEfNhx8X7bB76QEdytZrJqD4GnU166i4+N+gjqjbVU5qWMXDvtt4mJ19LyRYoUPyTfrdPmmzrAj75tTbOtcO8u9xLzMd2zvKzXiRBzXaWZuTdRK/OR31VHaEiPxp19ge29WEScW+zcvKJPaaCL+CHoK8UnYn2BswFnX+8P0WbfB6Q+ZeGkuaOLLllvX7wKuC7+Hbafz7TtcEpzqsdTxZ0rSzA/MVsH6C7a41mer2JU1dEazb6LC27Lnhdcf9kwmrDNC6nHgtOncE4DBQvVZHy3x4wq9fyBB0GBBW+TSWbRbC9VZ8NQbbj/Qb/UwdQhF0Wm2jr0r9lfO+zS1l6vdzepZR2sTwo+PqQRxl4R7+yJpyzHILK/7yXjtEftHoq670ntCUV3aiaVNoyrvzlUfmHQOXJ+U//OEP449/+sP4+7//+/EP//APkf/X//bTYP8TT+mfP/0yvry8jC/P53ilR2d/q0HblT3rQ37IlRcrwykrMvJUvrpcx5pXkirP64PreYzbdbAuCP3ddh/6aWNkh570WaUg5L2DyzwhpJPFHw/PuacrnvqZ3PH0zOuLG6/vNrFXIjwrHp7Bz8Ez5Cye2tPJAvFpPU9gGExCjstcJ9xzZT1kuXmqHTitDZg/65V42tZ865YYWVjhDVqtLYODvYAxABP58TpIWeEBhP0wclMz3KddWZ3dbFhZYoWJNK9Umfay8kBbo33Z9uFLdlil+JuGF3SD4Z1s6qYe3Ktnl990NO75pmw9Z6B7D9qQ/Ggr9cowfKomLLfLbVxWl1gsxL83dDu10kIauZk0JVy2PWSUdtSFr4/39MUgYRvqp6Rhcj+Q4TjW+Ef5TtCoqlJG5CSfV2kEXt/TNsi7XnIFnckUMtAOrWv8+nB6DpvAF5t6ARNwylNi9SjrYPYb6X7zPWQn8ivS0O/1Dir2Rnbs/6tWmOT7iKhlj+JJyUeFVUnLokc48u1x4Glw4yKmmXu2xoAGziAtUHoZ+eaZLrJT9Fr+BPAfJMEDbjSyMrTLmbdbdp6YkiVerlharQ6IV3G0Uu2I/UkTQ880DZEn74ijI6aDzadWJmfQYaBZMVFrjTKeCtoKk/VLtcgzqqjwql9NGsIgT70yEEc63Ju3pCmMPpbldpzGOB0+GFLEv07PXGhgD2h2X16Wcw+MchGnHLNdg8bUY0phtkfnLywxtkRMBnlWLyIuG1GOfMhJmGSdJldzHuXCgRfwNzpcOu5c9VldV+NyZb8Rr2JW409/9+d45cPE4d37fUw8qPHT4RCTnp8/foyBh06dSRUTGC5eecSrijWvkngtMcbqkis28I5Jx3YzXmLvFU4ULwYjvtWgjb+ij5fyg+/FRw/YLfXK/F5RmOX5y+eQG57v3z+N7Tb3dR1PL7H+tmYzdmwezhUmbHBb50Rht79/HcXrtDMD2G09zpfV2P7wQz4gYM6Y398Ge2DioaE+OAhD1z/kto7IUo981THrJU68lqt6Z5JBLYeul2u8UuOVKPrHIL25nzAFbdtg+aP8od/9jfTyHhg2LcOPi8HYiXFMjqiHmARLC1mQMPsPcGIqcL2N7Y6VxFwBnPqGsNncALUFsaGnzetyPipf5gFvnjF5MRFh4nLFbrn3inlcwNTkKSZGTJZqhYP6QENEDH2q3ZFHvRPYY7tiFZXVoyd0YcTH4FlX6gEf5KAPin6o/J2eBqxYg2VCx6vi03WsdvRDbETngwDaBnvIchIFLcrwT/Lz/hiv/uAXOiE0PNNVI54tnVIlXrWjwsOXwz9J+AahlLCt5qRQzYJj3ARuz16klytVUbfVvgGlD8AY2j867QWN+9tvcbyH/l3uQuiiFIauNPncv1b+GnNw6CQMNCRoSK/zEEYesQzYGpDlxAGzrPEO8B8g7QPUbMNYOI4nuGgf4XFpCCZNYfNX7NLrIzq7JBCDaXZ+OTCzCmA5jZrOcxutfowrqwZVN9HZ886mAjJ+q+6RoV/X23mwRO3Eho2zEYCjQ2YyV4XQ5xIfXjbkhOGerIrzLv5Lw6x+T7q7oGVh87IpecsraNUXIwGrz0b/M8vZeSavdGpw/EoIGJbHeRWXT/LZFkn3QDtLvWuiVF/LABNy03czABYe+zayT0o6wKxXm7Hd5F6NXz7+dXz89DHsygBDB4dMaz6+uN3Gn/70p2jbTJLoyImZOEGHQfzwha+geCq+jtsp98OMG8P8aWwu7HHMzjz84larHQwY5SuxilXGD/lLWScd4Q/xdI89Z0to7wsrYl8+j912O95/+DBizyNfPsYcDd+tweFyjYl/FKxuY32LlxExqMK384aL9BlA0j/jGT9Wy2JcWewVmSW7T0EnaNlHdkcrPvIi5sEEWaxny7AfqyEBU5McbMcmdeUFRxNNOoXNyzeCX7YvyqFFHUK7T5ayjIks7Tk329POSBe7mjTFOBv8o35bBSELIeQu3cnjUif1DMBm80n2mKTkBv8Ow8QSGAL0Og9oq1eWx3u15MlDJl8d39J3mQycW58yr7JDe26j0FNW+WK3TPNAAjwXE8jUG/URMSZHxYOqBwd6PBTho+dTykvbYkJEGfsBqY+EzfVZ6AWeE76CdfykjEv5ljFlyxA4rKRZUHW2wmfMSzN795viSZZWxxBSJsu/a4VpieT9b5LsAZLC9KKet+TXy8BhUCQs7a0dXbJf0pEf+dIk9gra6VGC/v/xAwvwCWh0+naFVAc2ZVIQtmV6TkPLZc1YaQKWTpcOsRyTjoVGTn1w0cnQ4dIy8j6ZR+fDvgwGmsEgQ2BzKk9q8+oUg2oMZm3CBGSvX+6RB/rZp6TXMABFb4KMueKsdtOgwIAP7+iGatYIHTtc5AxZr7VHJaZxwLMLsnhGXmoQarR/0NIvW/aUJy8eqIGDFyF0aXqyiTfkaHZFRq5v0YdedLxu5qTLpU3QGVce5UxklnYFFx6UGZBjyTM2Gpcsl/hggP09OcGhg+crNTprcNn0n3zSztImjw6cQCwf/Of9Hodcj5eX4zg9H0Om85lVmmO81liNfcoY+lziyTwmM9drbABnNQf60iSNjb3gaZoy7/WD46dfguaPf/zT2D/tx+F0HpfzNdrEhi8Jzye2vMfgzwgFbybUtzWbtEccy4CNuZCBq99f+LqrPiQIe9SKDmSi/ShfmwiEkOaXLjAL32m6hSj1ei8WbmoCjQwMmvn6PfUnjzYDDdLaaZpgVQetjZRBe5mvX3rPxmf03W1zAi3dG/0+vLZM3nIMYAN2tkgmPdXWq4fg26B4DcfG8JCTfgsNueYQNqhb7TGXFs2qZ2WZy8uGNeGmnDpAfmJ1o56wEdf1dBnjQp+QNrvGqzLcYzuuq8s4j0ussqEZkydWjqDLAyL9FHSRkzyCdKcJzeArNrDpaXMymL4JPO3rPDi6YRMumTJBilLsdToh/y4eOK5XNubXZHmVX6qdj/mVXNoqddis+ZI808cLr6zhj4zhIuUb9tyz9UxBa77mGiLPKnYdxwlg8pACMTzvjwXopabjTYc3LZ746x7YvJV/VxIiBOPvQfoWrBVtDM2eXvJYlqVES6j5HmedlLdTWOgATRu5mBOfprO8iKdyEf6DxizBEvL9eHoXjYp7Gsi1vlKgDnjaCLuVTcHTP6K8Gj351FsOiAygDFrs+8iYRgIdwHOB1/rIhgYfllCR7Fv1ZLlyeL+MQ8n6Z1mXH/+RRo8znStNHY/3+4FfNMXpMORxf1+WNsxPxNluM79+gBSdoSE65Et2ouaTJxy0pW+amEAMDoPxpc7+iRLaCivj9XUaX/90HHHlMQ3EdmHwb/XPlzuxMuBZOjVw8NqKTp89P79s1mOz5niE9TjzZdjxZRzPp3jtxqs3dHLgUD/lwI+w9X4/xprZMQMPX9ldVmO94bXFevAFGSME/pYDUn5dGys1NQgF4sK+5HG+D3biQq2wBROf2vfB+VB//OMfx/un3Xg5nQafqa/qPJrNvurqch1xnla0G95dszcnBzf0N+AH1iN8uKhNdA4bHPMcJT675kERWGBSNttG1a200iRTH9nrC77d94KfDwKtDpXPWNngu2XncAXx1YOYiRirwtGYsS9tnMeKWL3NFSb8IOtxnqxKC71TRvsEjk/InhoYAuXAaTvzKDePtDQpJ58LvxO+x8CqB7S9J6+vMDHh+OGHH8I/8S90EY/0idXOsEOuKuGL0JIXE2gH9aR9Gxv8ZMcEehWvmbEfWyVZvQw5mORervGA4eMK7cyQumEXfC1zoe3cERo8aOGrfJX87l1+pDB1LbUCRpvDP6GHblxXNqRfOaqjVriKPlygi60M4Fnv5oUc3e8sqBVuZMQ/lHXWqgH+hiSyzZ6aVJHlUnUByZIcsNcvK0lFfoMsb6KEoK2T5p7Q8yVgmfffE1NBVpK6pMNkJauXTt959DS8xP8evv9RYLClNtRexFwxWZ29MJ+esWN9ctxtKg3tJi0O8DNtGXHQ31anRSdVfBjwDD1t3jKGTr8sV554sqazqStWdGg5da/+0NCHoCG+y9hBd3oVN3ca8jMWz/tlDB8DsMIv/bzr1NNdRuks487Dss6LPO8dyDoPcbSN9x1P/OQ1T/LIt30yFydNx8wxESF7G5zawnywAFceduDRiZePdr3kEccIVCeOv0Q+K1B1AF8QrH/KLB9tDl3LwCdNDG8G/vh8fIzx5dPnKONsJlbOKGeFLXDPHBbpmUi5yZZy60v6xPDD7n6CL4w6Ia4yKb/43hObZ2zeIxjzoAu/Hjp+z9cWlBPEJSZQbpCGMfnA8XEHc5ZYPYoPLniFy7EleaistKRzF/PBRhtPLCNPmZSBvGV9Yn/yvcRXRml4T7lpy6xD8zsM/HilT1nw5uiJsG1OAqM+2djOg2E8fOaDypnjAeDVZMYfmICBDx7+m7p1G5evRb+Rk8VH7Rc85GZllyvkqAkkaW2F3H0ips6Wpy5pNW1orC3fipP+bH9xe/wW/u9Rpu15iFn95//yf9x4WlRRYwQiENdD2QRjvkKfXg5xxgT54FMBGJuLCqRyzcf4noXBzBQax5e2pFc0gnmlNbqyWfYofgwzO8wjHGbCHW+ZZuPp/7tw37n8Wlq8+uj1Ab4yGlsXlGUjybojnyXXt8KOQ8TapAd7y0/6b+ED03GkpUw0KBovgQ4eWHzDhneNGUlykO+SH/nBo14DsXrEPdfLJc8SivLaSKnv4Wucw0QgTxzpd1kpI6APl/JT/8ivDJYBjz/H03zhkIf/E0snNki3jg06lMmbCeGjAAwhX/zNEOabIz3yu4zQD53rCf8RXtLPTZt2fAxGM+xt3Dy7KF6rltyxtJ51cH7O9qs8xODDm8sVIGziZedOvB+cVnyOCQQbeLHXmfOAYk/Kenz5+S/xldznz58DjnOejsfj+Nd//dfkwZ6JkXXL0/nx+IIA43I5x1lQOz4a4ETu02HQVzHk8JqHvFM75Zt7z6iJV701mL8cDtOTZ8hfvscOI+x9vGV9j9tlbDnYdr0az19+GeydYqD/05//54DzhFtfAaMfPDeXfBKHlnVp3VH+w/vcIH66nMeFt9vbzdi/ex9P9tv9PlYAkCtWAq+nOF+JM5OgxWvp45cvUTX4KnbC5tQJ5ynRPx8P9cBTXxBOEzj973oLeGA5A4g65VmBe+S71DlOpOGJLPAw0PxCPtsX6751+Fj43Db7B3SezlSqPk8/od+QPnwJ8Or9SchVr2Ypg15cdcK6tDg41LPCwOH9L/KBAw8v7oNO9Z/kLwPl+CIxNAjiTzSv+RoYWQgT3ZIvXtG3/E6DNF/LxbOZY3LxiFdT4D2l7284agOZOZqCts8KJa+V63w7zqNCX15r83oaezD17PJwBAXy0ycBi88cT70/yLoMRUqOzdrV1XlSrA7IwRlTYbvYb8YxIGVX7MEWivUm+ACDTMgDb66Q7ZbnmEmTmHxjx2/tHgUNBn+2bihDJmDV+7aZDxaeac4T6lUbPsPzZC4jkeY4jdjLTcN4cozmbJSTH4LWE5R8EJgO8uXlJQRfHvwIHHQJ4izTlgdQ+9dxW/Z3JR/RTEN/3VC+i+DfCJBOqiNhBy/yfIp9TR0cm4DtvYSFDr5tPXIvH2EtE2d5D33qIWgVH5bcoUOwrONDA3gbHWng5NlhSQtPGljzvlX/nV5PSwM6DizkOXGErvKUGsGz/+sy9fxlusPBA7soC3VLb0t+hyNNiNjXSPXO3zJ1mOSc9l2ljaS3hIcuuF7KIz/gOw7L/sDEngc+8Y9D/Y7j5XiI+mPAZ7LEwIT9qFNicLjiQEo25teDH2Ws6sjvwspNTdCpCyZF3itHAJcvkccbHcv+7u/+DoVCn8Brq0/wv23fxc+IwD9+JoiDPBmo6qBCB1SeVLFl7LXDBrXHg/lD0Ckeyq3dJ135fKpeVyobeJG+XMeJfjZeQhcf8q75sGBdQtt6MY2PRF4NJuwHmuW5DM68Cj9qD2PiIiMTQGSABjF5BGWM10bdd6aX6AxcI77kUg9woz9KEhM98pc6gCMv+JGWp/xDnvJ17NgDkwFo8Eq126TDdJ493zTl8u28LQ/+7QFKu1KOL4J74OTUN0I8MMXWg7QpL46iT63XjqDie9OsvmjRwsnWfzAp/LAvsYGJduhPvduuYk8dr/XuXw+qI7G26TpJUzj4AJfyzQsP5kVPy+tEJsjIV28F8Qu2YBDYo2eQrvdBZyZr9l28xFned/mhlzRnopzDZZhSSyL9HgKEnse9+d34wJhPmiveTxe+ecAgKBdL4txTZiAtnZ7X+apo5y/sr4nhs+QFvrK6eezX0Py3BNvt+kgu60EbCD/r/whrzgNOG4rT89L550HSegOGumvt/s4H5HD/xFs+Ehu+eUDhjKTJjQNFushEZ8GhgaS7nygfecoOMrIRKF8G8sSzzDzziQ3QJTDICtdl0A6vrTCBG/Tm/kLSD2P5iSfPRJdIxr6tz70As8wSVo9ut+ikywZgyI8OWLuRx8W9FzpDzxgewGCXjJMrX75sbpx8fo4jAz5/+jSOp5dxffkyOHEbetTnS+GxmsQ+Cyb0pyOvs+o12uk4GIJu5/Pg9O7tOlew6H9ZDWSF6Vi/L8frHgMyKr+5ysnmYMrhtdrmiiyrJJQf4qRj9kGdxuFyilOZGY82nFi9zvoPnSVav4XGRxHQXNUGFW2kDOhL+t1TrRwwpLQJCbZgQPvhKffHcA+LDV8v3dbjdMuzcsiTZnwmUXTJg0cOtMw2gXPHC7yTP+U50cz7mDzVSm/IXxMm0j1AnzA9MMQ+paThqikw1BsxcNAmplMgr9M0bQxtYEKHaivdxyiP9laTBCauwEKffO0LPej0cJfXJnsdRpwlzy43aewIjHD6PTzI60GaPQ8YZc1jBKz+wNQAACAASURBVPJrSF4NkR95Zft4W4Qtmjridpryxh/wGwIxF/KxWgoMwThuHtybr97Ae5EX/Z99QNWZnT5wzg+go/6dp3lLW6FXx1EO4y7PEk76wDCG9EBexw17FMDdSAOQQQTue1pG5gcOZ31g2zBwnsQJqTBGa0Pc2yB4+rKj7Xzl32N5GstbGPI7jeW9cK/FGh68zkM+i37gNTL/ZvNdun1NQBuUNux2+B5b0gFBQzqPbTjbVnvbgXB4ICHwmg9KBz8xrQ79nqeTeFQtF2Rw48RcGgIrUXQs6AYOMZe+hwzqLYw8iLNsbhe9DHpe5HeZOk1eMcHHC1htReyrsCXtfv9WWnvKfxk/wr2HmdtP5JfDqwN5pqHFfTZ3O9QcmNRJWGKumGS0wYG86ESLLqtBoQNvathkejqO5+fP4/jyJZbqOYW4w/M6iSB9fmyXwTBgqqrweY4/QFYHBPUAjzSBOukdovk83Qp3icEbxeuCR33UwCzjaZcDH4dpgsPrnhj068MFB382dVMOP2RixYnAK0P4ciEPMQMZf/B0JSRWqOKwxty7BA+/AIbOtMrASoH7o5isN1tBE1vrMz19/2BS9Vx2so1Di/r0FPSQtT6hJ02AJnqGTPGKLLdoxOvW5u/AuCIGrDjiGWMv+wDbUOBWO8Y+lFMmHcqVhxj5sTlpaZFGF17JSY88LgO65Jd35mSsrJ0PJeYLzT1nISk3+dJHr9Btmt0s+hnFqNebcZp8rcJQqVHc9Ix+nvyc+4YI5HH8Bnzga30TK9Pnl88Bi6z+tAm0LedgSiZ99LEhu300MVfJSZm6QRB6/Zp+BLhNhlNmVpdDhHiYieal/1c2dKElfdPSF3sZJ5wTzixVzvRT8pJu8ECCkju+7oxSHyLq4MrXmCrUUojlvfgYWMWEsWKA6QHYaPCsAtQek16+TGso81+7l4/l3ov3KAYG+H6R59XazyP0v/k8O8N0oFlv9aeu3gp0OjRIOiRpAK89eQWib1C+DPAhEFtv3hNv9/MqkF+f5LJ01tmJT7RbgIYyIxc8o2OavrqbB0pg5Q8J+RuDq/rkmS87742lZQxcDDD1JIwc8gEnbZ/6S0Pa3xsjI7jqLN4kQ3yton0tnXU1R3j9HZrZJ6ZP0JEQgpdAcS+F+xi4flkKn7t8aMXFZOI6Lqdj7MOJL9diX9B68AOd4PDKwI38eCUSsWQfNqiHNPYWxWQDPpTXa2VWmPz9NGwV9mLP1J1Pzr6ovAywPhEHrB1+2YNXTuyJYq8c1/5/+jH3aZ4uMXk6PT8HKVbQwM+D/a4hF/f4FzG+gW3gh89w4R8O6DFINrsrH/2ndcegemTj+CVXl6DJp+fEIXv8ltisM3h+5UraSVMJnBFfrNWxBjhE9Nu130kZiCcZqu+0LB8IbKNMTnAa/uXITj2EbDXZIj3NIR60SfzAQDrlTh8137zwmbKrdW4/BSwP7qxCGsCTvvpYtsy/4/HKagcw6tcnbORRJ1z461shJhrs64kP2nDynKgkf75idQ9iHspJO+UhksmIm8KhH35cjLAx8vASF/9BNy5+xoiHBa588Jz7R+1BDCw0SO92ucLcy2HDPTC002ir4IXodTQAfhI6zf2qONXxBA1sJW3oEayLLCulKl9YY3CUFUjpTbxq3nJPM/sB4LvdYoVJwsayhwB5EiL/EQybF3l6igPKXGKrZdow2KJB6CgI/hpNZTBeykF+l0s4Ze730xTYzK/i2TgUqSNxpt926K/I/RvL+Jb0OpN6I/4j276lFvBewnnPCc5LmtKH513nKHKLcVhkxG96kL4DaJRFb5yH67FU7ZEDwWcxOYLmoyBd7fKa/win3bpO8iNvWS7Pmf/8oCENYb43Vhb5yfN78Zdw0On6Qy8mIeUbyikfY+goi+0bOsJbRkw5F9u76VHj3Kza73i5nsYtBv5rnPEJHDw6LeWjk6euY5N4nVUTE6P60Vl5MkCDw8XPa5B/3/Lnts8Ypk7hUpOrxFQ9Pud2oLtcPsfvtZ1OhxmH39qKASv7OOyCDsGzDn50AoX/O2eEJ6tsPBgQg8Mez5AFvOqT1CN+iqTsG7/gzknO/LxL1UNubs+2Aw6rJbQj6IUsi/5dX+fTfvX3PJ2Q3/qt11ydztKHvIcvgYlT8oR2lqK3dUsO9IJvTX6Bp/3HxDFRJhhtAEwP0jAffV2lg5cTF+CUDXzhSYcMU97SS2Y55WUsDWJpMCljBRQZCGHHtjn9dv56n9m9POlDkycxYQ9KeZDsxLMymSjprviWOmpnwJw08qWm+MpGTJWBhw7raFnUHZjFJE6+tk+YlocCXt3Fp3agE+i0+yIRKrB3ac2kMuuQByYn7dqUxgFN9QAv5FrMH7oeQdt6jPMA56NM+CoxaQBQm9CpazKrTwhNkTlozONOTJgeMUrcJIw/TsIHq3Qu8ZJoOrqKEVNBBmG9lx7xssx74w7b8SkXxvzfEvcZZK8UaP0e9H+LTL8nzrd0QOfJuavewLGBfUsWO4LX7EX99QBtL/gqn7Gw3vf6T49MCPPziSg7KHURV1rE5HGBZ7k+qv5LeO6VX5wlDBt8exDePDpscPEzLsqVkzLOG1ImY3G/J0YHLnWDBhchZbYd3teDg2N8qNxxms7KE3RaPUrfWDmT3zwoKFOXEVjwtMG5Pv1mgsHq0vPz83j58jyOz3la98tt3lvxUh+KQNeB//lwGC8vz/EUe8W+baWGwep0rH0Z0WOnTcSNz9Xb4KYeXa+0besDS/Z43csE53gYx9tL7I/afXjiZ+jGkY3mt+t4fjmOfP6X8myb/EniMVZthVS7IB/2YWA7XF6ifrf7Xfw46uayHev6EAKq8cqHASX0yFdw2MdJJHSgF6HXc000so7wUSDy5zlWt9zrhTz6LKXcIxOTW/Jp+0yoyOcKCq3vJw/+8XuMU/tLOvAL3q1t6seIQlno0caRJR/KmUwJK3/uTbsCjhykiZEdGHSBpvDgdD3iPih9/a/L0kvRoQf4AdvzOw94e9/xtAGrhTGDYbLCZKnsEitP9XuawLbmGWRwd1s89PEB6is/qsjX2qwwveeATOoIGdNsuZUBgtRl1W/AVL10edWv56HTnV4hd2qnXr6qZi8gWygIcXJ7CJ0PM6yWuem71xGw8ksx7/v15DT/Vx7xwJ3z0kelbwwMuvUtE981YcLsEFHAWYx0apbu7IBgwKVzyBwc0uT3C5rxfrSICm9MNvQMSxmA+5488R/FNB7lTnlmY6YeM/9H+H/reeiPnthA/bUpeXQybwWensC3ExL3LRzrF/rb+kFH4S3znqfd2JjXe4DyC3itV0/Bn3TXQXzpIaNp4uUlrnDCzt1O+nCnC0/1Bd60MMTxCqNkmwauag/LJ+eZZ6fwdlp5gdIGpNWP/ueRXOR1fjNM9prcB4wrIvUDqJFfNEmv6ycQlFK+2BPZ0BHf4CJgA6+wucceXM/xKf6nz7/EV3FXThje5mfb8KGzZ/8S9KDLYCcvYiau0D3X5l764Pj6xv6J4wQ8EfuUr4/5jL3bgAlD6NzqMvi0FQ/1DDvcbuPjp59jhenHP/1x/PiHP+ZJ3nx2v9mHzPs6lmReF8i6Ye9WyM8TfPMj7MRET92YPJLmOAEGMNobp4WDQ8/0fvMUaeTClKHPLV+RY49N+323HFgdRhOWIwgIwYPBvlaCHCjWt7lvYFClHtj4ru9SF7adOzr6I1/uYb/gYl+KDNkGbV/qCz0mewRpQ98Q+lUZMvQyYYyB3T89hd+QF7Tb6ljHlS52NZDXbs2eYmDFI5O0l3X6/Pwp8qhX+FMOXy5g7jYST5TnBHVICF4V+2l+0CvQ4Fs+0btK+FJn+DEPI0xC8KFoR/hUW4VarbLNQotAzOoPssLLoA7cMwFT15ChcCf8mLhlX8LqUvyMT03mwIu9pq/YERocMdLlIQ+8OU5ZI6Nktty8Lrt1rqz89FWXX5yQLb52nWto9U///C9xDhNAEiAtAdIY3MoVhliCm927qAxgFcxKplIucernvGKxpBVPgadTDMxUJOczgffTTz9FHvzlpZzE0OEC3/IuNzJmmBtbZdxF4LwVZjpvQf32Ms7NkIexMhFzujFBu5G2fAnPvXWgfcZ6n8JNh7hpj1zd2dRhijQoJkfE4HLYHgPUbv8uGhx5BHhwUUdcz3U0fjKZfQcZuT487afBDXjo0ICRk7o7tk2bwOs7lHNd+NHH1hHBR9rE/DQCcMhNTMiBIjeb6j/G8EZP7tFv/4R/KT3duP6WNt8/3T9BA9nlURbztDuyoK/6zBzmVQZw2Jczh7nD9VzZgKkOC9mRm4u2wgbj/CnO2SeUB5qkB78J8UZY1UntsQpQduAhRqxD/Rp5kmi+Gj+18PUDjfyDdyBhv0v+EOi4jg/v342ffvrL9OTGl27Y7NOnT3FuEvaiXrjQ3TT0GEipZ55KscWXL1+Cbvjh8+ewy36fG3ytB85Fgub5fBzZOTIApW+y6Xg38pUJ9QU/6BNjY3hcd+v40pLTlf3Mmqfez4fn8cvnT+PPT++nOgGPoO7cI4f5acN7/92v7x/YgEEW+Cde/tre+t278e7HH8d6s4ujFDgfJvT+9NfwocPhZZxPB7w3zwa7nMfpfBxP7z6EDLZr60c5z6scMLhnQhn+VU/8wF7rFQYyQQOepPE/2i8/HQMcNkZe8mhf5AFzrv47JmYxuOa5QtPE7JyTDviCJ33sBg0mfD0PHt4jM69XgXPiFempryNbTwb669A3nn9dyvzR/pJ6y/rNBZl6oFil/tEWqyNBRnQnZnLz8pKrhHsmKNRv/VIBNvt8Zb9QNjxkJx11f80Hi335JWXYRN/gHvynffoBy0PxA9bMgPhh5muuKH05rQanzePLwLM6GDTaQwFyeiFf2LBiJ87L/FAkdEn/RWY+2Mg4+9jAOd2fYQdtLvghh2dydZ49Lf9yw9j3ZDl5N07pn0LVdX2BSjZtfhng/VqQtnHIWMDz1Ok17Ga8zkRi5J3PeZ5Fksilx+12/vJj1BHp4gCnsRAmOqX2BEGlCkPDEA9Y0uASc2/a/JQh/4v3hm06+L/ZtHp0AdH7tbCEFza6lLBfYk75rZGT5wUdaek0xuQ7IElHPOUS1/JOzzxgzTd+LY988fQF8hgUaKR2JsBQHp1O+Qp50BcGPNLkE5cJSnf9M23BXpLOO25KbnDhA+1l6Po8KiMPGHVKmDYhqbqICUIRUDdxwOezbIJ5pK0n0nY0AfTgn3hdg8hrfgFaws0Tgt5OKdcGE73ynwu/2RaTX6ByoOXwwOORAZ4nX35rasQAQ18AHQYbBpnQryZQUXf83E10+lVvdWBl0s/OEjhgIuaDg5GTdGgtZWR67GfNwCO7F7DQZbhkwOHnC7fAX6/j5Zw/ceLkADj1ppzLQFkPXQ7yT74uo02XnzIhY8UMmrsNe5fuV+bX6/xJEcrfv/8wmIzQ554Ou7GK30rj1VnWyc8//xx0lAPZ1A38/spF2fPFXuJvNvc/fQOucMbqR5n+Shn16VcTcd5R6Ff7lmunjftXoCE95OIiaC/ikHdha1ZFMmR54L3RPxbwr4qUJfbpRvuaZWPfjXITKyPyRmgTPHTFJvwciqubecTC3D8xkQx/WkgIXeWgSD55TMYx9syRv97uY1WINsABlZ+/zJu6mZD6Kqx/xDHJuuDJ7bLMe+O+h5R5X8j1Bh3xiLn6SGbZA/RXs7pNNDnA1AWBr90M0jeO8ld8pdMV/6sJUyckEHkducOEcWrGioCUCU9M43l6l08bloPDxUCDY9A5EqQLDmnKgMHB5E8sfXCA0TDKK4z3f+uxdiE23e2hfr3cPOCW9gCu42M/4cAzrV3laX1wb13SKKkvcXqsDNJUPmCgReg8LJef99HIi5h5PcZHnLRAmzLociEfvLgcRH065b4H8Ai8Oul6nDlYrRqV+fIH3jxpCRu0WnuwvOeTZiAxLxKNJrTUAZ6dF+mUueSuzippZCeRsvSpkBy+joN2a4eJu9QvecLXAw5dTYBi0Ci5EiZ/4NSDJNm3wwnTx8NzrA4djy/j8PwSwqCndUKbp18InTfZxvmaJ/yFgbh8hzzqky8xM9AHsf+BfTOpNzShw7UMyEu5MeX4EvfwCj9lpYZVSb4eqjPjTodDfLX0w4cfYr8HsOAYwONeOuQ/koHy5Wfnwk40N5yOz1EZbDOnz+QVZ6oHPucucRo9KxnxKit+XgXfzv6Y3zFTJ9oqE1H0CdsiY62acE+dEqBjuxGO+7D/QhdkoMyH22V7fMGOkK0fiYYfbexu82+jmXLc2zOEav4FzxnO/kuoOQ7Z59vflEI3gvywQV9h8rfyMl9Z0hfAYUKM+jserEZN5m95VAKncI/Y5J/+GR864Ds8BJX/wBt9DdDksn5of9Fu4jyrtAsTpV8+fRo8mJxv21i5A85XdTHJsR/2IDzohqQzP7bb0GzgZ0AS7pXI8RrvjHw2hMfHCvUKnh8XrleyUS4/CHLUhoQfxKn3WxCzrImeMigvMToQgvfUZya0cHmX/7utxbM8JkxLAAvNlxH3Muh5vWI1noxs9OKRDx1pc08DA04YYi6MTkwZaXGEe3RvnjoI6/3fYqwOxuqw1NV84CwLG1qwiIWJp9oqi/fRpOnI6RWqzjvNCa9wcp9IgAKeXzz0BvbglVCn0dPJOh2cfC50IOAHhm4Lyrt/dBjhoKOPdXrks+Tv4A8879TJJ6g39+ZJ33tj843Blb90HpXFl04NVpi7VwylvzSlB+/eIYjbbaW+li3jt7uje+jOnxL4m+c9/MjrMjChYen8PK6xj4J+ggGdtg+8dUPHT5qLfOhHuva74AnhBXS61fFCK2nkr8IDT5jo1jEAkVl1inwZ5r6Ge3Ad+EmrH7ETASdYTGKAHe2zfmgA269idGcn86TvvTHyUUYIWRf+Fz+nEa+KVvHqhYHwjN0YknmdGvjYlv1/ZxQLWrGqgM9UnzvRj9LklbaZ/R0cJMFipkM/2h2vhuuBVnmxGzS4wlbxtWr9SHQMvhwb0AbnqtugWTor16M8aZfIUWfAUR/CI2vqIdRvj6VDbD+BOdVzv98FX+VCBgPp9PVcSWS9Mr7mrMUAXpfjp8GjDg1dR/+zGZuYJHPmxOwL0JMPPLhnchRthf14Yx2/ucjBrOeYqJSPUncc9Jrz1sCLjfvrzTjXw0bIoOBF21t1EsZ7ylntpDnFq8SYCGOcy7jVRLBabJt49X4x26l0odfT8v+eOPHS9tqJuKeB8f4RH8oIxqQ73FcrTN8j2BKG32OiMwnCLI8yaMZTGo8U+WRPGVcXBIfjYubrRMtyYpyABieuwgefJoR0jVvRv6uktnmklGXdNuRxOTQIs9xsOTXYGjAmvPaFDHSX9gUOXF5LEMTr8ikPZZ0G9wTyorG3AcEy6bHSsMwDh4twOOWrG3xJWsQMZuJ1OchTFmkEocU/cfBtgvfEykb+kod58hA+iCz+UWbHuyiCY2RBHznteKUr30fv6KfHPyjM/ffXLMipFYZIThOJe1B59uJHtut2oTxgeH11Oo8vz59jPwibpDmYkk//OT7gfHwJG8RkqU4b1mZY4PmQ5X79lq920u6bsRkvpzzBGRweoZkwYFNWXdg7FesutoV6WmaPVsJfp3I1Jh/8aWIUqy2beDo/Hzgj6hT7QPAvVmI40RucRxc0sUHwKgamsRVpfiKFKvBZO57yGfx9SIz6AZbJIxvZkT2rNXheV+Ny40tANmSfY2DcxOoacNkHoAsXAX9GdnTkGtuUnTR0gYNulJUXBp/a8G29huztTQH50kQ305td7jHlFWPglBPFalhtGkYm6YJrgMZ2m78/qb2gQeA+bSv0/5hYuyW/lDOWy6pPcKN0ymJvm7KAQ/1G22UlnlepsSqYdMiP/UsrjqGI3ZNxBlJMlspvbg9euUPdOuGd+ykmQzmhO3L46wuvunN69LTbR51iy+gxmazVHjV044E3QtmVNFUwXVla/+e6QQ/CZpsLHvyESOiJ75zO41w/sbOr3/6LesPfG71Jh8qzbhvIN5NLnJQr/T6R50lSJwbcEreXm1ZP7u8mTEtkAY17ec/DUQjkmY6KqE6KihJXPODNZ8C1kVIOLBdpKkAcaQSz7jBmVJ634jnwmL+MZ7hlyb+N+94QlzZQQnTg0nbmE4sz65kua36ucGT9+YkyPNmMS2O4sXmjAjjSASZk86TuZCboJMutOn5glVEgab12bz7xEhb/ISiH9+JoC8otC3lrMJBe+t7XdlJWY+n2uJd120h7WQ5uLyOtbOYDk3WT7UAc6RODoy7RSRVdaCwvV2K63D0995O1khAZLs63jjnkmjGVN2Wd9er3Mdm8Xcfh+BIrSzx5/vLLL+PLp8/jcHyOV0NfPn4KfaEHLvoQc4+eXKSjT8EV4zVGfnKPNNihx8Dnl1+boMWPSxOgkWeUZ98TmTwRtzogD3z5w5PNtAz2fJnGQBBl2/k1sPDky8c0sVfym/8LYz2qJ3KSxxUy81FIX2WN9hhnvaB9fj3HfqXVKT7BzprjPKYRG7Kffngfdr4cDuU39cn2ii+QrrEvS7mdpDHfUo6Xc/7WVxxyeL0MXqvy4R975xic9T/1BI9650KnOO4Au2J/Bmf0i1Wl5MEeIHmpM/JAL/Qve5DuthYHsydc2jbs6pEFs3PPhv+VKespZco+J9PWd8bI3uUDBrkmO6APvszKEYsB+BRfGNeEkhd2F+BrpQyYwe8eVpuWHjEhbMuCw4Yf0z2MLy/P43zC3jnpPcXeKvsSzjnLvoGzuZAr+r1zvhosknfRXJ9zny8A+IbrOV+dX+MDy/ypFl4qcOXqd7Yn7WhdJX0eE9J+QW8mK/lvb9pvY5JIXT7G/86bNOXG97BZZ9JZxtMrOQkuASTWy80Dlvz+e0w891ARTnRwFn5N2AA8jiA9YhtcOAibIOtHEb2HBnDiyN+8fi8f86CBY/0tB3ThUv/XdNGu3S6Bt1jSXflji/W0nU8S2YiBhw42t15IG0x3WbQvuD0IQzllIUubDL8G3/OhIU/x4RGNvWjtnvKzdfmAQ5oLOH1AvSzjvofOl/yZToea05RzQcc0pcopPWMxgSXP/Di9uu6pG/Pp66VrnnjmawdpP4y/OWjoWzCcKcCDYExaOeRvufn9njxsw4uA48th/PLf/xqvh/77T/8t9i+xssQXcF++fJ7qCXxXFKl3+ECDK/wRf7iy72P+0nLNvqJ8GcVsKvYzpcy0+3nCZcfZ9YEfQV9HZmyq7PgKZVdO8eaYg1ue3M4vvwvLg4UBOQnE4BKW/MAjb8qvV8JYmybE5u1coc/2FJOL9XaaNInHnqakwwrTlbloTqDWmxgczzcGsvzKEB3QyzahDGCQpzyxD6qtQADH14ERVz9AvXAPPS7qkD6bvJCgre5C+1qrGbxqIsTruDahwVbgiq9+5nFPWr7KG7Qa3p3zBqfy1+bTlf2rIuUCSd6e1o5s797luoPyAqOt0c3fyks6aSMmNfSqoeslfwMwX3fOwrJ5P33ivl9VHvhQr59++ZRfkh5rcSEOZV3HCdzr1XZczvOmb1aW4Bl6sCrFSmzVj3TDOL3PqJ+W0mjAhdzVH9AuWASN+rGu6mtLeYlrLK+gZeZvjG1zoCu28iXJ2abcK3+XobO+x537PGDuVpg6Uk/LAEKdCfdc/Bo4AcF1fu9ZPWJpUFhpEXvR2MQjT4fjM03uKSPPQB70CMaW9Ri4fw8B/buePa1+6OrVbUU58JZlfG+3Xg4vOyb5kGegjECHQDkX5dKnjLS43PvZbs+nXJylvMGg/WNAEpaYYEwaWQjQEU49hKUM2cl3wytp5CAfdyIdcte5JLziAI+viKQj/Qm27Bt4C1uL08vMM4aeB9GR1pZJH6j7ulryB469G3NIHew4gLdDnGHuU8pnbt7PS+fcy3eebCefsE/5BzAE6Ynz5fklVpX+8pe/xCu4n//60zhfjrGn6VSfIVOHXAwADMDUCe2f8PLykq+QyufYqUHAVpyCHT8FosJRkv+s7ysrJNE+5o5TWVlRuV1yrw30uNQJfNJxajgTgvN17N+/j+M2mNkcGdA4eNTtCI03eE5S2HJA0B7ah7ywbcWk4Q9fLgJ0Nht+xBcfnB9clB8Y/JkvOYElhB74Eucn1USDPF7DaWdlCJnWOakE35UlyrnI2z+9D9mVi5gyaIHPMTDEwKIzsW2M+1utaLCCEvrV5m+qjJrkyzP1uZOr2oN54BK8j5vSt+dleh6rhPutsbKB75lWtDn4cGF7YbgPO7bVsCMTFk73qDpN+dIffDXaZaM8Jks3+/25XcFHfPhQB8/PefxGjpeb2MN0OuVP4mz2WS/wBlcczyezLuUPTOcBL1ZXDZYREyjHv4lZueKICibEyEUgRkcOeaWTBY9VJ/6yNa5ilRNYaQbir/h3jzfXy0ziQbtvcwPxteuM93Vqy3kN1xVPaPyhpDEnf2IoKs9zfFAKIql8kGPjY/0YIz+iypkVWwzCjx2O6/h4eB4rfoySxv5yGu/44mOM8eV4GKun3bhuV2N3roHsWL85NraD96H73ftcxq+Ow0qIDqF10rd1HT0Qn2OybQpHzl8vB+dpvJs0zzl7btvAQBiL318i9goNqzEAU6wmGssEJxTjFODjkImTjTs6jEsO1jot5cJBK4YF+LHKHk9k4YkTG5bN0QO9eVphEgotzqDBWXdZTUETpKii5hBrfiiBrQpbDtLLA8vYgGtHBx0Od+Pzaj515csj5H7/7l2cwMqmQr604cmfJ6scAHKgRo/dPgeW6QDSsGU2Jsp5WkZnLgYov5jSDqs6m2RSONSfnTy/pLiFjMgAHp0DMnIGy+HA2UQMduzLyHNbUP94zDNjTtfz2NTGTOp/vcv9G7FJlgHplvfQzQ2WTBZuY8d+GH5r7JwbJ9mHs1nvYuMrZ9Ps93lgIPnw9uX8NX69lOHKlAAAIABJREFUvjoAnsTbK82on9ofQCeCnNfyXwZuvpgh6ONpLyYFp8Hhy7FXBX5Rv7yWW41TM1V6XX7lhD/SVF8unMxcr0lYwYrfa8u29rTdjU+3PNsJ9U/V+eNj2IPJS/wyJu2Edth8lwdTXtlOPOuAO+Tnyy18ltdvxy+/jJfnn8eXzz+Pd/v9eLffjs8fX8aRPoCJx5fn2m9Eu7iMp3iMu4zr6XP49OrCp9D5lRE25hN/ZIvOfn0b55fP4Q9MrG516OPxfB2Xw3Gsr/RqfAlWP8TM+TdMDOoQS9rKC/tKdjlZihWp8yk3rAJ1u4xj0X/3hx+iXl4uh9AN2fHlE4MA+1RqbxM88aMPT+9Cfr/fi4qtf8jvtVrtxrTPh/zreqzqp1t4r3aqCQVmoffE3md+b68eEN5vVuOFvV+XQ+oZh/1x3MY5Bs/deht7m5jERHuMBxxXGm5jfcmvlOO4SCqVgRourBJs6dPSV6hPZHYyRD+ADTjID3/BZ2mT8HAgBnZzTTloF7wqvV034UesftG3/fEHVquYbJ1i8gkug29sXGew5lytK/6QP68BHyapyIOO79/zYJ39DfJRpzkkZ5/OSfFxYGK0mamZ5heF1Ee90iMZ+iwm3ysOBq3VGMaV7L/mnwz5PK7jabsfL8dD6I/sBOqJ1eN9PHCxEd+FhTHW1N3mNt49bcfHl2zP2IZ+7GlPLdPvHGJP3m7zY/S92OVQfTP7nTi3jHCuc+iifujrYsKdE//rmraPIKwm8TqVFaWo2hrHR4z60IntxzUOur8M1N5/T318vFJN+57OueBxuhCvYowJHrfr4Nyp63YdX2LG2MZkCjtoc/qQ8fUeQOohZEKe+pxyflxwkAuQcaLvrVVif05ou8sxh/GCPgfb4Jf4x9S3Fg9wySfAVx8Ah2tXD26UtxWmeRYZmPWPt83fCjDTUWUc7FPnfGrJ6gm4dJt03KwYoO+vFLpmAgsBVMrsGHhUNiZ4SS4qO1qSkBmHvAVPzpKe0ORn+WxQy4wDRv1fq4D2ZKStkm5VTs3g47wcnyAqJo8Z+1LGsHfjpzxvxdLAYUh3WaRHvuXQMr/TJY8gPRriawGYXxukLx6OrrzkmQYOh/5WkF6XhTQXulou7U4PmPxdrWqu9CqxCfe+vUADWGLpmWd+p2s64OsGOC6COElrpineW3HQqBUz6QEftJigIWMNMD5ALOmFXKUT8IROq8NTB5RZDi51xuDJZaAjB4Yy7M5DBiHx6GeSTnQFURJDzgSftpBarr5Iv5fZMQpJ8+NTdjre/Gw+f5QkcK7UWb22ixWEnBxTRud7rNUt/UQ+XV/5UBZ/0ZXND0UOOMB1fO6hkwePUu/2gejNBA575UMGsMjAJW9jDgaWbpdlot8mAOC8FYJOwKcs3K88ib18W15R1uhxr+1NZ10zivhbXvgJG+jx6VwFk16XS916HmnzsUNMrHgwb6+cKIdep+l5R4FvHdRGZ+Cgg5xenQdpfIwVGWC5z5CDLzhkdX4F8DACLt0jfZGaTn7k3ofgVxMT0qxUMQFl31hMaqHF+MAP7YYMyMEEJG3ApJG5hj1kzDsU/57Vq3chb9mTtOF70h22w/d8dJeH+bONzXk7Tl/KVkRlxAoWssaqFxa2j9HWXxtBOeSUdZLjg3nEW6aVzJozlKMVvb73qCMt04+M0WEQOYwSXwLMy77A1OTxzhkVFhwVMQ8c0j1eu2mQ7BjHqjHyvtbH/sDIfyFL0cmOMAc/6Upb/nRkykGe5cKbl9TvGw8wy4OzhLcDZP+BwUlTfjGTes5yZKcJrHkpw+zI0ulx6jjLzb36LCccIW9NJOST8z06hvSP9Bc7j+w4gE1ZZv25h5cDbpfJdMhRN9rFMmLy1NWYfDqqZZl45BOUZ5nvPeVcywnfRLcGqXO87mCzb/KdOqv4gVImVPMKJbQn/JocyK/HXUbSyIGtepjpaPdH3nxv70f4UuW1AHZDESxEZ4vvyWeJ2+9Jd5m5177G5knPAYhVKp70COTlSmXaLAYj/SSaQQ4G2S9lO8bfENsTf6Wf9ZE0nbRRRho+2pM8cZE1dGdwDzfJVRNsAg6vL8FjRYHBCdl/eP9j5rUJQSjjPwQJYW6x2hK38YPks+/SkSNHbwusHhKAR66wY97ESmzfxwQccnVbJy5bIubXcfRVTArt00Pf8FP6eAyM0vQrXGGJkMF/yBgCtbK+Ikx5wFT9k3bVF/m0O3yZiFC+ijW+EYN6PvzxbSPsXeWav3JklQ46x+q3wf/wd3+aaF1qPyarFdAnwAscLuC5kCN40wZjRTftmyuz8ypT17vjpN2SFv7EOJU+NA0yhTr33SFHTVZY0eV1KCEnMAmeOTnuYQt4xopCfInJ8kE4ZUwmmVAiKfzz1O48Q4uP3+AVY0TYMGUgj2CsLYiRvygHu/SCzMEPQ468/Qo/ysJPCyBVif9h49C53GbyrZQ93SntqDwNPeuqHri67MIkfe9ej4Ej6BPKHK8Dqwz/IGAfL/D0myhs/4RvWa4wzY0g1uWC6N0CWMf5Ko1wdMaGMAw35R2b6KPD40a8EqnGTw3iwLqcFa2gdoLSVUlj8znsi0rnNFzK6JSCNafj8krE5T8QynjiErsnojyqFaUCPo23gikJv1gli943l4zDFjUIUp7DU6Jw/yjERKkK4qkBJyxQXtVoE/HD5osG8grpwNWBom7KBjoZtKErDGkvHUqZyRePNCHsXThBv4CjHJiyBdniFMibkXxoBOB1+Sibad3LFDK0cn7uIQI+2uof6YFlQqQNWK2c+JQDu4qBP8Z+Erz4mvIEr+b88iZGvpCx8VRh+YVeD+zS6dDVcU+Qrmnp9ThgY9wrnFjDmP2QjjavmMFEO5W+dLg3L6zX7BlUdTae0OunPTRDxAxs8Yvm+YSO7XiFw0BCiI7Np/ZaxU570e+wZM+ykD1DSkW9WDfKGfereaURmakv4aB54QyoxUMPzyhOXmyfyIucoTs/nlsduZ0w94So0xIA2Fi1itWrGrhq0Myv676e5IKTuqZ/4EvwwCcs497X/LAy3zT6Odn0p2WmITEmSGjFPhbes+ZXbjFo0hdW14xLxVW2UTf2qeULpWw3yoUMXt0GvNpfwlgHTDqf2BTNl1810PthA/01Yb2t10eMI5GTEwp5/fWvfw3fiTZTffm+ftoIOd69y9eB1pN1H/D4G8fc6K/oXg8OrhrFVLJW+a0H6KLDV3UePplSMoGCx4jfIuPFL6uBTE5oIewdzHpjpTBkot6jr6UUGnMbS3tme4051JW38+kf7Pc7HI4xMT2c0j95ZUsd6RfgJ400IPmTHZJsFETbLBtMxi6bg0OIuPr5SPf8gu0R7ajzoxWwLzOtUA9p0i1EeSW/zOzyd/rfSucDVbZNfyaHh2DoUT/9JYR2WvLyvstFHv7Qe6EtTx1hJj1V45Yzg+Sm3dcEh0k6wNcQIQgrQFRSzWRhEcukIQlPZVRSfm4ZtEqWeOfaNtyGcxaLrlj+4ng6a3Qa19mRwjX1EmTwaXbRSUC20+Q+ZCe/ZlLe9zLSyiU+cD2N45LX8S0npjE7PY2noXC4aOeQD/5Z8XOHLc0A+MY/5QtabSBUJpxCmW1k3IOXfLDF/JQedRX6UJPdnZrNqpHJU17yUeS4r5tHZRTx1RBhqbMdJJuzexAOegT06PYm7UU5neKEU51plNdTX27qBC515ckv4Nkrd+VHUbNulV/a3EdedcbewxMY7gnG5FkWiSqb9w18DSuceJMlpkTMaGMvlvUZE3E2rbJhmPqryZXyIQf6EchTLnl1eaOsPmN2cNGWDDiUU08M/nHi9Go1vnx5H3t8Xg7PYfvjkQkSo4ttkIGUPUfksXKQykAXmgTrnjzaP/nkwQ85kHGW4zA29fNM4LI6EXJHv8WPj15izwzwF76Gq70LvOZ4/5T7HykLnDKCtkp6iMlsi35uNa6xgYO9PQzW7BqpyqC6491JqBrpeF13ZpN3/oaadNHFdkvbgz+BmAt9tQWnQs8+Uj46vYjB1OeYJcTkKXyserRwvzgTPV4rBW8mr/GlJnbJByn4qzswBGPT3hMLSxl6sE+JfPa32BUT86AaeHx+Xk//rGaR9iEWWu/Y51KrSe6vpI6YjGGLjx9/TpzaLA8sV0zQ+aWIeiAKuvX1Vow/1BPnuN39tNesmzqBF3LXBD71Q6eUdZW/QRO68HDGPlMeoid8Rr8YR1Nn+vsom/qhmEmGLEzk+ao0Dnmt32Dj99lOHOFwzPYUDg9uLA6sxp6JW46w+RDAgwhHCvAx1vo22TK1rQUtXLHcklEl5KmVOATpdYiN1SWErH/AcLFk4GpYFtF+kzjulh7WMZPfxIO3XCEDvqeUJUPc5sT6nsJ8R93EhV3jgSCmrilC+0JcDHThmvhXQdcx9NLXRZz3MDkQIHZu+ss6flvQRieSMlQQ7nGO9SmfaJkVhxnjNOg1h4SEgpf64kB8HBQaVJQNBQaWk5YH6ZwwkZf5OFI6aO5VaHUwPWnkcJHw/jSA/VooA79KOGHitsvAPXKwqTIGi2kQLOo8Ybd3yNJd0uFTZQLjA+lwnuJOXpxfUhUcjdeKnCpdSZPOt/4js/aDnsH8qLdadaKMe8qIuaiXnp8DQy59k5917H0p98B20kAd5YF+0KjJA2l8gHIHRWUQFo7KJy5lU3k06iA7/QPegVPeEdeqB4A8OaGrFxMnAnCYAHlIb9e5+RV+3AedidOsG/nA6N/CudLRUGbZe2alA6/MGjTbr9Fzz5UdaNUdHWcdLkfXxKDul3m8kuP30YJm44XO2k9ato9JT2zFK7YznXnuo6HMCQsx+Qb0ZkCML2ePuR8DPnS2ys2AkbLgB6lk7qG9xblgDP7w4OErcGJikBuAyYcefJmgqQMPfCwAx0NdTMywUf0kSK0+qhN1OrXl7To2kx+Oc72ji7CTzeLHs5Vbbac5YNgI3Xu9Q8OBfay2Y7PbxkZ58i2DPjrwuCAvYuTzglttMYpJZnDnh2frN+/i1RzK43uYc26OCQpc8QzeNdCTzofNuR5AUD5j8o6H/C1H9Eu8nAC5Qvb5+DnWEJEq5pCXWnWLvWV5VlQIw7/y3/415nb/FLaC/n6bXxziR/DK+s5JrnXHROqlfocQe+2e9tEewI+JFMcuMKkqGvRf2hp6XMAS7Htc7QSOgyThfVsRA4cPUw+bccXIbHFhEki/FV+Iz30sNMGlTcUqTOjLhLf8udrU5XAZp+MpfgrnyykP7kUuPwaIQy5jEklfnA/SIVvZz3TwC03yX/hAjvJTLrDI1LeOBK/yC8Y/YSak5pPZp8zjJUNXd7NHuNAJGxZv6QL7q8MqH5qCa01q6TOglQ8L6TPK0XkgQ9d1KVPYpQkUK0zcJ5GsWIBUn31Mtwe/9ttovJkMWnSKfVkUZ4snrTxcLc2bHbSrF+TxdcZqxRdw8+CHnP2C+fop98nEeShxzgQK4YAp2r4GMu6QJxp20HeJfx4wNCZwpHtMmovQZeALGTowDE8Dg77l8lzikQ9cXB78qK/UUyg4NAe+wol0NWTSXtG5T1O7EO2rf8jV+YH7WqAMmcQJGzDri9PbsR8TiRpM48mA11T5tRiwBOlP9y2PMvO7DOKQFzybjNx7ASeNntedvueTxkbidZ7yuqsvnabVsZ1lwmfnyOrn9ZoTOXhLQ5rwlacTYsrC8pf6YosVKrq7eLBKvaBjUA+ezAncGyzjft1W4JjAEICEPwH5NpfVuDGxque9+MHVgrvr3QJj5oU8PPTIT5rShTarMueaGIUdGHTcS1QHPQLHgOYnp6Sfn5+br9FmUvYSobr1eVV1zk/dkIm6pc0Zw0c7KTPlOVCgh20XarlyGfXEq1hOHme/Cj7GpnR++Ha9Gc/XHLCsT+WQDyePx4NhtcPgy6pbyZJfn1W/0/oVJhQh23k7NpyzFA+r6MZDa446fFmG/6EXARnka12wAjSt9NZkKWEKz1PNg8LsQ+rBSdSEcK9gG8usWXwbY18rMWRoA3nDZ9JjmsDk8RD4Avrx0Id9ln6G2Lyi5ctGQ9i+/Bba6M1XjQTqhpmvPqkMHz7w48M5idQ2woPPPjTyA+Z4Gvy23TQ4jDF+/POfJptCmwC8uuY4lO0zJ0e0IvjlYBvdI5PS6aDGIBErOxw6GT8xFauAt3HFJuhHmwanHtCgF/qGjqv4WZPjgfEvtwywWuYYijWUL+icyAmHo7GHnZGJVbppFQ+I7BRi8poSzv/RFduHDGUf9adP0dYzRqaAh3fGmddhzSeWnjTM0zG+bv9Czn2iOT2O1ciSnZU16pA2xEpftOf64hcc/CHL5zFQOV6Tu696xWcqtSjbZaj024IuETpDjBD3OEc+3sV9rKJUw2O/yPT02oiBhxJcr4VevuIdMXsPaJNRMfUVTBkoJ31JC9ppsDRe57FMq0/STAP3PGSjzAoQXxhlp1xYYKQHHBfObciJZBgo/IjB9lR123GF/544Oh151VNVx1Nu8pC1yxsOVh0q5cosvrp0GpYRg+/y+tIuM73EkEaHI88LWuKYR4PIfUVJo/+HDnDqbz11mE7PfPG4Bz/kYSCqjtx8nt5zKXqGUy5hwIEv+eYZm8eYCEwMnm2wmGk132t0LI9Bx/Zieasr4RgkYormpBOyvA0rnK5fCLv418vFIca+2hgYLnkSO6BKTj2pO8p4IEv4wuMNxdT1YLtaVXrgw/Il7jzlFfw3rCZlHcRgwwy1JjeMcuxl4SkZGgTkoz5ieln6macNoGtY16sZcAyUK1NMaDndeZuvvoGBDisQXJvb/Eqcsq5H0PErvvINbSw/VpOUS9o5iUppuqzASV8cYwe+GLhqYhny1IRcOPhKh3KPN8BGAa8vVn+yotPXHyvukyf8wPKwSdi++kbaRX1NqT2FRQYuJt+UQYd77QKcOMa0AfHU4+XlJeocX6SMEHaffCrPNGrVm77CXBb4RIn0ZFvGPOeBvB6rSSvwwhgHw17vHIURE0B8jNepGJI9YOU/sSWAh4/VWF1yfxR00ZFLHdAvbNF8VV7GOYkqf+T1cbUBywP/ja+ghSNGH3mrp+XcewlrGTzAJXT+0hLurVhY8KEFTfKwo61Sexsrj/dL+uQLY9nqf/3f/utttc6OwsyvYmYiEWRdce1zuq7mX4SXgYLLFHTKjIWLjFN2nCyl4rQEGgGzauJbbQqMAhtec7ztYgUKuDsj1AoQtH3vnR11nh/CkyXykoeh4UlARuAZkJVdvSgHlut4OYas0WCvOUAw01UHPgflNYRP1KRt3NDtn3bn5KnemVdLPF9f8jXGOc8VQgZocxYRehK67ZRd/sLc2Tyw7BjyHCnhsAM8oAnOZp+nftMhkh95nAlyyHN07CiL5FcRukLzeEw7AUCe9YsNDcpgTP6yHBkIyBFll3mPA3TBFQdYPgrgHnjKhCFN3vTU2CZnlE1XnU0EbMKntFP5Kj+Rxw6Uw1M7cb/nVXSjRx7yCH+onycABztJg3JkvY5sX+Q/osO+Duh1naFliM+Oq7zTIE1Y7bPNQdtgGffkqw8HRXJPXR6f81fv2QPCIIus/M4a9qQj5jcm8ZHnnz8G/s8/5+bdz58/Rlvg/C/obDe5Oou/WjddjusZminHw5gVuzZId9zQd2zjwEzb9+l0CBAmZfD/Ybeb5AHmD3/4Q9QBZeA/n18iRifu9dYYbKqTJz8+lw8/28TvQkTeWI/t7sNU3/y+XeTX6cnIvdnmwY/qRh4w1D91ejx9iZg8VjuwE5/SYyvCJs79uuQry5g4nGI/lXtPMR/1xyVtaJEm7Hezz+o3+ifx6Zwr5/DVZ+GNrYi/nA5TX0S/R37s5Sn5mC+5wZpVDGjGKyn4s7q+y3YTdom9kvjl7Ivvd7mpG7yae1ERSYdNvaf0H3RZb7Rb1lXquI6+jDRnIkEnbHjKn4o5X/NrSO0JHfom9ABuxdmB1V6tk26/1ekl4KEPHHTAg4aBMi/yUtf0BV6vgUN/i88RUw/Q4jrVHjbwCeZLb12vw7nHrtDWvoFTK9TK8nvHfFkKn/CxqjdkZOUSWdh/FXI0xv0+Vuiqb6V+KWMSjk2g+Yfdu2kxhDKmI2F/Joy0idrrBXnuCdKPuOYpLEYEfMkYfPggpsYGY/GDF/zahL96ymQSnH7Dv6WQSxIKT36HNZ8OyLQxsKZ73PE7H2CEM18DUGEG8MknAB+NpDnzIzpUGnjiCiO+A1uW5xMPDkuDAQZ+xB0f/uRDO1/52A0r6RxD3wAdArQI0o2bB/86XPAqGPK9fOXzqBxw8uXbWWjfnvdWWrsDIz3lW+KRL8xSx14GXr8XtueRfiuoH7hewJsWv9tHer2spynnnks6xAbS0BNGXMqFF9ayjt/ztKvly5hBqtOlXHxi4eUnbIdZltFuuMBlUz5jI5Ol4/ElTsbGpyljANV/5cVgYmfIzEr5ibGJ9SHPeNW+8PmgXfVFW3sr8AO/BHA4HDDqEb43fj5iFwfAUk4aWYFTDmRS/lgpXzBCp90uTySndmM1O35lviYBNUBrS+iSZpcjfAjYAj6R3+pK+zIgRR8PfK3Kc3Aje3BC1kvqtxDt7rbT7mmAvDc2TwLmG5svHPahDFm8+ooKkyc2xVNGTYXMZWPScahxEGWS/3VdSjPiYk6aYNz5W3eUkX56en/XBwPLgZyrkROaD/sfpgkVOE5YsD++ejqkfcHTH9CZi/t9G4CDdtkjT97mI4cvJfX9w5/y8ztw8IWfdX53X680O230sh25H5fyEmXiR97c60zZv2sCWQnwsq/hXl9/xCzkKrx4LVnDHw8hvnrsv0Ga28KTUqyTh73yodAvb1/jo08hZcjaXAw5upzcG8gn8OPP4FGWEyYhfmPcmUBYA0JuKVBn0eFMGwPX0+KRJz/SCXPfWCn3wqFv7WcDxCUGN4xVFaeBkmbyJ82vUQOSG/xoNODOT237p3fxJG0DwpH5lJR7Gl/IUBMn8qRPeq6scrp4fs0vD9SZZWrlFleaKV9WsjoJa6xe0jOeaaVM3htLD3zzwCXtvTpI81EsvPKIS2yeeN73MvijL2WWG4NnWrrLvLkJJBfghSWmkyL0PNPSQgYv86CDXAwOPYCrTMR8JRShBMk2yVNUvkJgBRM6dpbAQkMZlHdJVxh9AfnEjUTRYT+O+dLkHrpcbjon/Sj0OgYfOVk5OnIKOKubfLbfflOMnxKJz6tr8OP1ECIEr1ohOZ05qTpfxZ3rFGXkVz5lIeZEdoJ56m2c7TJAvvoXMDVpY/IW+1GqM+c4AFYRGNDev38fqyQQsJ6lv6kOk1W0yKsvb5CHK1aMQ3b9KlcG+I076oZjFzJkPxIrP9MzHCugOSnDzup4JwenvE8TjHpab1+uMUg59gC3DNgf2Yn1PWIu4LGfusi/3+sWlkG/p5E7fNC9mOzLKVdCtkdeFeW1VzPlpY6FLB1qAy/lk/61QVstQ85ixrwy5cp6ynrMtwepJ1hMINL41D02OVf7px7RxXYIPv03K0zkcXEfk6g6owu6+5Gr5cCDTx4Xxy0QoEtANsugpZ9xZID5xKFTDeTAsELNrCe+MowvgutHfPnJH2xeu/7jwYF6ZdJR0yQmExyq8f9FCNtXFaoP8uMbYfevfNP2QqPjVxVS96glJifYsn5bMl4/VnvTPpO76Hc6arO1ds947uM7DWT0PnQoY6Xc89sLsn+XCZPLf1OrLYFlvion8r47RcqWDmZ5KndvzKDtQOSnglgzrFsaFl/v4BMVVnAsC8fF6k59wRavwMrQ8Fc2aJCODq9NcqQNrAZd4kQHUsuUwANHAyE2LT64jwMdSA50NmLglElZ5c09YRmTp9PKXzrkZ1mghmzQQ1aCMp4Xe0jAeV3upLX8r9zki6tc3ncc9RAeGPLM977jkMeFnsDN92kb74kNpJGjh2W5TzTAdVj4AEsfRh0tA2Veyq78wFqmvOYRw2cqpwNkTwRy13J0aFSTdn4IljoTXjm8JyYoQ8/PtBiz/5AjnqXiwcuBA73Z9HyOn2RY5Wf47+KQo1jNicGl+NNvYmp0I58LmmsGRmxFx0cbDVWrjlx+b7bsckU9e7RFddaTvG2gYGBEbnjzswnXM6/jXsb5nG3MtqHdoTvllS9J1zJWeIC5xld++Fu8jBz8KC5fM8WK1TonTciM7rm5F3WnGVPUqbaFP/QJ5vnUnvnV79RrGuCXATwoSAdypoElzQVchHhVQZuhrKiRYHKiv1VBp1OQuUcV/4xt9El7JrOKz9tDl0YrZKiJPFYLIwQF6AA469V5TjI/sk+8jsp+AtJMiBjijvUTPNQVX7bFRvriZR2HfNX32f/ZpvF1Jh67/Xa8f8pVKezuteYYAV6dxk9HpW+ThiYw/DxQ6Lvov+R5m35Eee7joEcAhjOn5GWboQwbx6Si+AePmizlAaHVX1rPQfH3/3dXP7VyGrq19hfylg9RZghcnYU27plx5Sv4fq4Qp99rR/G/J57lS/uG4aodMAnF1tI1hq5yEuMLxDVhysp5nfnsvK/DzAyEUVAEgpkX5QoWMNWRkcYxLCctDWlCgzxpEUf7mlp6QlrO3ZI/+P3qMMs0cLtdPnVkh5sDMjQxNoY8tr1F8OWJgs4f5ybIizLSXwftSz08SmdlgRv6tknY17S+zkHGRzKgA0E76xR0EAQ6nNCzNsx2/tpXeQLhjX/A9XqQlvEbqA9tBh4h4rn9vUVm8hmAkAe9l/L3e9PUu+nOQF+ND5naAAssl+Xd/sir7MJJ03zvLW/9S9AFzjJhiR/lkY/82L7zFh4Z8Th5G3e66tHLoOcrrJfD53F4fol9QAx0/JYWKznHl5dYieL3pGwrmy17enydge/lKg88kJ8YebU5ebS/kLNNItWF+FrHPXSZe3pLp4if0/GteCDPVcHzIU+Y5tUJdSRv0r3OzvElEzbnwla0/U383iV2OPDjt1FJaePXssBlAAAgAElEQVSx2gx+JX7NyuGGwzqrb4yv3aDRJ0vZLpAX/urF/WTvmiwzkWSDubD0MfkFU+aRj72+CnywwO/lVQF1QQA09Znbkm104l04y3v59DqLh9H6nTfyw+9Y0WESbM9Wtggpa0/JPDcit0+W5rGgxIjoNVnoO/mNRybH1B+6sLh3OKSNY/9YEcoPNrJtbPfzhAS56f/goT+gB/eUQZPQ/ZF2QD4wykZ5jAO32/j8+XPg+pBA3H189/R+8n1pSIc4P1KkT+GBgkNz009Cv3hYqfqrqkfCsCTyVF6p/T8kQkZsE1d71TzpsJRhcc8KLLisMCWN3PNGF8/2o7Bjqpi2r36ClXvgWYGbeNW4QL5y9TgItIm7+5rIX9Lw/nzKVTJo/j4rTNXweltFv2hAKNCUsMZUqN/jAOQr/NSB+HRdRpCuDV5aKigNYi7O7uA7GJwnrli7yY1x3PsUJXyn0xtCzwfWMg4ZI428hOh8ffqvBhZ51eELq36z/4A/d35BrDpBYMVDDtI0um8FYGnQ4HuJDw2u4zG/QpI+uhGAC1g+0Wy8LNde3yMDsNBCBkLnJT15LukpL7FBet4TU87V5Uqc9AN5W05sHvjcG5vmvuuuDNJI+ECb/ilDltXrCZoBA1VrD/F1U/GVnvQllvmzbNK0nBgdurykpROyLMqXNErtyXbiCqf+5MOLK3ynJtTv9k/jeHjO1ZPzdVy3bD6lHeTDBj/qDDz42IC2QBl5yMoAIt2uS+o+t46uc087AelyK3vCsVGdQSYnCOdzTpSYRHCmDh0yuOgJ/3xVk34kHe0bOpSfkQ4/Dm2x+SaOIwhdoxOvV2wrJtzp99MDURvJoAN9eEuT2NAfvKATsPFzMTm53PLjpg2ecrHJ72Wkka/rhWRYOQ9CjBlhDrgJxLqNokx4HT827dYKU7yCQ5ZaKQQuNgWzYEVbYiIVvfFt8K0RG4Pzm2YgaR9IAz/tNfs+ejnAqRN5wsaJ64WXXPgJlpw44W/4Xf7uGPXBvrB8EGKCRN1jF66Aa3Zjwh6868OG5Gl/k/09eNBALuqRNHRJE4jN18+AFR6awoYlWn1ycGUEzBMbqdMm7OsJv841gzAbNsYivPUJF7uvuqTzO//XHkuy1hH+02HMN897/Cj2V1PPJTdjffpDUg+c6EbZL5X9h/hL/txbRqxJPW8qylo9i9/rgTx4Akv8u6wwqbgMFVJmbtrkXsbg4DiEfnBep9XTAbgQnnJhelpYeMmPPNI2CmJC4BVCp9HTfO1D4AsMBxcaqZ/T0sGqC3Q1OPmkoUUjJHAvb3HqoTFmbjwd5Qm7OAoCJj1oKH/Xi7SBtHDkWaYMPU/9lIcYecBBPmIuOmt+fBN4YLgsE46ytwJw0JanPKBFEJ/8npamfIQVxnLulannme8gw724plOGlN+8HkvvUQxPwjRIFJA8uO06mb+UlQmFtJZx0Kgn9IlW6cF9LFm3V6jyIKY86JWc5D0qdzAXp9SYYLERvkw5rxr8uo0HhaR3jIMCWWViMpItK/0edw4fWo/Byd60A2DwBzZgR1wnGEMrZGAlJV6vsCnl8YQVGbv/hJ4K3mLouQIF78vtHD8zwSTrabcfTPbAlTcw+iuy2W4bybskeG76pkdec54SkwBes1zzJPVtTJhSN+ANptFD/uphHPTjR3itS2Hr4XKX9pWmMXhz1zCnWV0iH/o5wcgBVjxtwX3SSB8nbR7pfmEvLutDOGLoQSGeeaurClrYnPtZyIeTJWhon6AbflGEpr6j+XoNzl2+nFClfKuaJGX3n/WOb0+yVpvRDvB+/+5d6EtaWaQPHhMjfQZ/AZdY32EvE75EOyCPWDrgH9mLVDjQ7WXkH06HqU8G/sbrWB4AsOyNX81oX+GWzekXApZ6m80Veb/3P+QlIKtX2Mf6qXzyegCWvJhIK3dNmhBZaGznokYxSnvUCiX9EAF6BmlzDw/livzy/yirh3fhxO+xq+PQ+V1WmLohutAKGh3mYiDGyDrGdpO70JdCd7pdAeku88i3DDlw4jBQfXZsnvnys2LARSbKpQUMgwSNiosyZScm7J6evtr0zVMV8B6aBh4BHPJxAtIhX5S88i+W8We9hAKPsIwt7zHyw5/GSgwOvMMR4xViNmjuKfcCjjzwtI08gZnkXzSEzts0+ARi6Cq3+b1MHGPhhTWmnDLukaffdxjyuTevx5meZeMevYiFS8pJI5gUX3Vw0+yST5eHNHSRU7rq5RdF0l7GwM+8su46jPVAnvYQJ/AWHVYvC3gmZK2z6bRNUw4f/JlXDMR8zkvb/vHHfY6ItRr3cjiM+HT/Wu/+Wd3l8/znnDDFhvH6fBr/2tUgiFxevQ5udQYWNJQTOGG+9dU0PMDTj19eXmITOhu9WV369Pk5yoUhhrbtgUE9+M79cZgFGMKeVyphe1eU0mPiuJArx4Zkh56vgdil0f1r7ge1NboR1JGfPoE/V+6Bojx9Hn8K2QpZXGkRB97Ch3p+h12mobdcYVrC0J8lXLWz2FyfOrJqwKbq+PUF9kS18/moD/a3jjdfqS7s01YV4Bl8q17oAljlY5UKnbO/y3ZHXcapz9PDSWoFPmHypWqf2BV8An4LvW5r8MTpHx0Ax0WwrX/8+HGqS/lJC1iONRBPuvoW+Udkbm1UGnCBjjMLVs/w1XzYyH4xVmi+3l4Z8v1e/5BV+Y3DNvV6zmaDxZV94h1vp2rSVHUBDQL/mShxDleups39A+WAQ0/6E803EkG7JkzKgv8mvZm+ZeQjN74Qev7TP/9LbFV8gwfuVMUOHRXX+QZvfdYHoh3G2zxSeWE0PPc6HkrcKfJGJ9/h2LOwDFOl1CoKPML5WuNRhu1TDnKHA2cyMenIDoJ9CgwYu33ucaKMhglvaFFGvK1zdJi4YHT2TBBIU1mnY71z3+Q+Cza5sS8q9B3X8W77YWqEkVeOpczyhCYydz3gwY9TEiOPsgGjDTwHqtNWd+UUvtMGHroGyjikMnCrw6fsVE9W2Acc5ACP+5g8VsOiTL7EkzzTnovs3ORnvDrmPhjoEsAjhG1Pp/F8fY4BnXvonhjsaeT1Y6vssQGHPC95S0u5gnD9s8zmAdew09Y9OnH077SXATToANP5cbaRdiU/7Nht9cA+0Pp/uDvTXs2O4773s99lhjM0KW4mRcmQEVtGAiOLoChAPkGQL5WPkc+RN3khBAkQBIZfyJaX2CRFMeK+zHDmbs/+BL9/1f+cumfuvSNKjK24Z57b5/RSVV1dXV29HtLy4x4ynO+oEe+KFtFm6sTtcuDj5OcymesFPgEXh0HBqbfJZKzNq8vLy3Z5ed7On551HdNqeS6ayX9+fq4ZKPgoXoxG7XSxUJ1jqFydn8UM1eqqk4NDzjCRB4MgXG8Ed6cMMwbPZeeZVRyXi3DBKbJEj0IYMwGeDaANQh9th/v0Kz8M2zzA1z4VdaDjOPV4GDX2vsCrWbbP6LDD2OrL0fSlee7KAgaza0y3sI+LG9LJvx3FdQbaq5GzeNBD+4Bewwoa3d56XXhYsfSz1d4WyslzHGaJtLtVdMhamm+xR4fPhfAOfPJUBx7CqE9+R/PQH+ateJ6GQaQttKTcBK0p7+WUGTMflItOHRzwf3HcH1pgzxE8gZdRltgT57oArtuH4NCWxjMtr5GedKP8EsE0T81ZP9LeyW8d5ZnhfeoXD24tG8ADx34bMzyU2zwgznzg2XQRxjs44Z38zXW95bIIAEuWOfi0QW15JS+/o5yzldEJDd4Hlsub6132FSnz8MdtDxy6liKReabGuoLgsZuc9YEJS3/ifjdvJSeYPr/WMWG8V0lKtaRN/8T5R1rzUb7123ikuiee1RviKAcfHxYu7A3VVX4pRIAQlND7lEnlzr5N9SBrMiYvrNdcd2q7s1lbXsWECHUt3NmHgxN4vliYfFOIusPuEIB/7D8uILTamfn4jnfc0K/5iCNPlLv3CXc64u0IQ2hx4Am8QUfP4DAAYG6FQVrCtFEvl+X0nrgMm7bHM0oOyIzCgC1cZM9NZ4G7pw2ayOdw47Zv/NAv+NBSGgVhSptHdWtchV1pNi8EqBizpoECGL/hO7/zktblE23jvg7JQ3rnxa8jOOPt8Ilf/Qjc8eTD4aMw9rmz1HCJMwyHUb/mFWGOr/JFGHHV2QB2Q6LhOi9htdzkuwmeYVZaeFbaMoXidMC3MzzjFYw67ZxlcV78a/l3gcd0Oh1wUfrrFTMy47a6umrL5WWj86cTZ+RFx4fiIS9pce74eadDvsw4OiTCgMuPPPizNA6hCUVJGMuE+HLlA9y8mz7S17JEvr7zjswxQ0w64imH263hWD6dxvmqTxw/sx3c/MjrZz6X43RYccQp/tAbj0rrzc6l0zGuCtNh2oOZ+A1fp4mSmNLfdfgRUdNKHpcRmJSfMNcFYbzjwI8jPfWqtKn3SEM8fk3vZ2Uc/CHO9TyI6vhmuROvutOMgYuwCp9n6tF0qs6zbUdYxukqmOu0DvF375kfY03LlPrkU8wEclDAOEnvZ/DagZd3yuGy2id91Ra8D91OnzYhNGZLyEEt6Ft3mCC1ggeZ6TNYWhYfCmzN5qSBs6r3dKXsCVvqlWlOfBBGWfzzu2nWUnManXUKwnVUeWNjSTCyyMRHHRHa47KBqN0oWQbjJB1yiOMCSc80YcVooH84tMUsZzitd0ubjB41qKVOLNf4/AyfZ9PGs+s3aC5pI0D5fos/vfD8FkBuzVqZ58qsvgt3K4BbIgzXjApehMIgjPdIc12IKj7SsQfFlWEYhLtSDnzHS0fP48Zw0vLO9DF30GgaOTtSyRb3UaRi51QRH/+scCmOacN3xYuWtMxJY/zaV5LwSIOjDPzI7+9QOE4JCg4r2C59CjvwySMYzpT+NfpyOpMw0pte3sXLnAE0HMIMV3mKIq9onD6mGOIkEPGUEMUXTSoaCWn50UQEE0YHKzpeVCVnXkCr0qciMRzhKXWsMnUyY8M6vkkGXJfb5XI5eBcPShmNw/RgMDrMeP2O7/w2mAS7GMHez0A46avPMx/gNbxKH/jpVLmQkm/FffHFF+3p06/jK+ijfbt3ctrmR7O2lXwHf8lvBQddwAUOxhLLdLB8Ohu33TZmY9FZ68v+A70kCPmINgd9wxkmcLgMPPMPXP45Xon4Gn3eFwVczRQVg1xpPWJHblJODEN+hgWPpLJ16g94/MAb6YMHweO+XlQeD4BEb1Cm8CTS/CeM9ga8gBMXaoIDPvJTeNJsPth3ngTbwQGucORSHlJA3eLcvmte8Ju+bS5jcTIweOwBWOg146r5eQ6ehK5xHGH65fIMz5QJGkQjH0qWMRJGpmSp08PGFPvaOhzd/Ut5ZIaOk8+LpFy7HM7d5bMuyOUuvhuoDwQz6KNOKQPDV+4Iyk37XTnyUA/vzNZRBvjJAAHf6cDJtnY7JLfGEc5N9h1fIoFmPYmbTqa6wT14Fms9MiwSIOGm2zjwwcE/6J7nfVDItuQo+cIt67FsXPSV6yd94OigRq4cABv8wIoN9AGTdHFSlAKPZOypPtFD5ePVtezQjotDAaGXMABtCNni9ww52ls5Mp/2PqdMAgeacKq3bD/oRM2spn6AJmSKn2guJ4iVOftN00bYIT99xPO3soepAjfSa34W5FrYN3ip8OszIGoF3AXS+ewP0wLHsNzAHMYxafLt06c4NJD9+HrDGMKs7wgqlQRsGhUOJWFlwbuVNc/gluLgy94pvMo0+OPy2JeQFn6L7rI8wrvL5fJWkIYzjBu+m0anN4wuXaGBsJquS5NGQowsKHNAUaOQsgrD59qUciYChuFEs8u8paMxjabNaotmhzKhcWJYcbA+lHQ/woZe04xvmTAsfCt5FCTP9YJI44Y2YCs+G7phGIdnJgg3TvK4jCh/FLidTsYAC14UPiT7OhhOr/t0zNwMNO94hTac8YHbcoSsHtQJcK/MTlcGHOasgCBHnATCEIplHZfHcICLsmo6lRbLO14mCdUfirryVkpeZe/L3/ITC8AFR6U96CYtdXh9KG4eumzkhSbw0e6AE7jNuZ7/z+LoDSAviQCf324bS/U+iUVef9pB7XsWS8GEq36zbSMbhE11qIJpZmbt6G9IhzDQYfbtVZWUfyp9Uc6QD8EnY8pFTSed1WJ5kY6UfOgkdVjZuSo99BUDgbCAG8h596/SdNuzYLqtZxtw/ohLOZaM9/dwScTzUkJgk3ZIB+HMxCBPbt/e2M0nkcI5JmDAWOFPmoKGqPsqi+BSutLGgEd4jSPM6aIusuPOdOP9dZnFwHcefGQFvH2TJn+UFTwyE2BRnjSkptGZNii4vNLblExbiIDOhuvjxioj7QqadN1ZyjM8HfdmgHlh+oC3Y09aWcokzkYbZNDGycdHkjFSnZcvbIwOo24G2bDx+cErnPpFmYgRHrUppopT8Ac6NFtkfnjWne/qWbflDNM1PGpPU63bS+ePMLMmcV9B6s8UySiD6yxnn6CvXhszDQEJwkX9b/AHxXm3CwG5O83tscGs6/Fm+vXQm986IRoIO6nN3JtzRigV6w4vaIkGQzi/8fT6LIThdjRyjxEdM2zS6CXyswcKhejycUwyxUJrweRHWMfj/lt2HcxiCUMDMKhLx+ObjmiMfaMlPc54I6WCbvxT0zuPEzrO77Z6KAdp+VkhwMMoU99ZOazLX+nKMqDocUPchKm8ujGaspPOSi46XBQpjXa4IRIjhE5BHWeuvJveSgvPrnuHg5O08JUfN3bjTJ+mw2/gf4Xv+qn5DJcwns1bfD87PbBIw8/dgeErrtJjjUDmhO38vNdnx1Muyo0xdH7+VPeKrZcr7SdgDw6G0i6/yca3BqEDw1H8LPxBGZIW+pnpRPLYYwNc0qN5aweCUjMNLp87/yGdTqcPbye/lbnwD3p8jxMGjU6hBhXqb3iXYodHIbQSYcAF/n2bXZsBDQpdJ1HeaHe97PUtChik1ajcBkHSx8wf8Vw+aL51Zc72TR2wBIqTDECYjlr3RovCYy08ZZBy9iNu6hK44GB+TG0u+Uyc6sGMK7wjKOiPSNLmEzFQeO3j006P77rC5+cwp5E+TLlmxtH0UR+kNy7xruQ3vJomFKsNCm1ok9HZPBAQ9tv/cEu9SkN7BhfyW8pAXC2Dny0o3pvqOiSe8tjpHqVBmOLchuEROJA51t+6vIN7tmjviCl+pgeO24zxmT5oUP1tco+Pl/o4wdeYTQsa0Y+C0+E1pKh/vluIAy77v6gbZAhDu8qP4akugZ1tSBe5DuTAtOEDVz9m+nJmXNtT0iha5E37+5xp18TCFuNPAtpYhZG8eGCVcgvNUbP94Na8oa5cJodBC27oswLjNFMebuCTMv4u/gl6+4KZ4c+jlXQw1QWv6c0g4ip80vC+Z9mMysc4YoSKAuVyNFVgb6w4v2EDV/Sl8qPx673ggaYuPKeWmfpGFhSeU+gVpukCn/MTZtg1LWEIN2lxwLSTkBEWUQ7ufOdxQC0fcPlVJ/w1IJ+drsKrYSprgWVyDK/7uGJRpIAmHdn4dAbl4mcchk86nvXOTA2jNPqcDNeVF2VK3/lrPnUwSR/xliOn9TJPP8PUL7OBl/TmdbJEnulCSbsBEwFc1X3itCImPXH+9fndkfXQnYaQbqo8y+xUXe3lbAt5cMDFWW6Q8/0E2Y/j/voYsNLFUiOXBdLpsvQFreSjvJQhykW9BO2M+lUOeM4Bn7x2QAj54/0kXefcGptaFVU6Tt5NJwaYHWXw/idwQwPHuvFrnlpW4swv+07rd6UXfvgfdQR+8s7yMIHf8RnbW04YdduIziKIdnRJ4Ibf0Af/oZ8BBThot2GIunyUTXjKMirv9E7RHlLWsw7JR32AR+kwpGgr2VnyvFnFptoqoyEJzHaxyT3qzDDECxNU6qEEdY9BW8isAxWW9AGL9mgHXtpD5RPRFSfPfsdH9rhTC63J98eYoQveN4Utt6nzcv+NcdkHRi0b9Lnugv4eP2kJ4+c8y9Xy2jtxTgcOGyR1YNDh5ot2NuwEN9oEMgAM6pWjNK4vz+zQ4r0J3Ia36Yo2l/0HtPBpFS0njTpdD08Fg/g0qEkDjOrzzCk1hVNmAlKWdtRdG8WKSdmXx11ZgqG//bUL8NQ/oswjLaFZt0VlK46yksbXEslQ1Cxbv+k7pD4RFS94l/vARnEIh8EbznwiDfQwkHIYdcrPPCT9ZBYrQ6SZEmnhLPi+0aOs4jtz9FN+dya7JRIacWZCTXZTWI3nOcoYjQIG4cwgfBxwKqwaPswj01m5Ao5GJQP6DC98OpDoFFkCmqQA73bRMI2/W2q5Rk/elDvoKBO9PNPncho3kZTDHb7LRLjz8Oz6J76mqfyIdFaj1+uCdM53femo7+DJX+vR+EVzqQ/SdbBSKXUElnSmFR8Y/BDym2iGat0DQ6fCzJI7j9KpVJzQgHNYvuod+NDuMpOGUVHF63jB6PbkBBTDxDcdnJJzGZyXdxxwvSTXqSEqjB/0U2dxFbBeAwvdbtSJ6STcuJ3GYZ7SdhngI50QNCyXy/bo8Zcqs+9ZQmGy+Vv07/bt6P7pNdjOazjsgcJRNtvrlknSeIaKZy8V2TAgnwyOW+SfMvEz7earaLMSHvP5lSg/R8sxAsYTz2ps1fFg4oi/hgWLc7N59BJZF4w2uTmc27zTMKRc4frOxjJBnPYpZqeEHlAHl8sw5KNjoOPBMJVxmpdSQhHlkiGQ5YQvVLRmTPGR7Rz0usykwQgxDZxogrfAotykowPmnZk+O/PS75ZFbbZV5yVqtaTR6Yy0RYghv12tkxrnFNANfn461dcNKqItc4kV+PkVFAJvPPZ1SoqREANDpaaMO/EgTGnXT1BXaeOZD/FysEYzNSEEsl0xJHyHFzmD1tAzyDg8Jb99ng3bvso+3LWdshjU5B4e6lx1S6gHfp4ln+XsU+RAXhBo83CXs4l1pglaMVyoknHSJVqgl5Kif7K+5uUuMvLh7JPOH5/lGf2Oj0INOWptfrRQGOG6fRv5Kjjnmons9R35qhOtGKmp19Q+VMgY3NZvSdJOtKwIABlmyEfMFok+8Cb96JjRFJmIARx4kCccaV1GGaUDo5E4p6edAwv3rZySEwMF7pY/UQe3RD4/GAa7cPbJ5efn4Xd+Nb6E1TE3hQZYhkd6M5SwWe7C32yigcBg4knHz+vHlSbDC5hhGNGwcNBBfhodjq+9C54342WlO8zN3TAJ54fDd7kcTjoLRs2jDInfeQXH2q8ovaA7ctRnw8B3uH1g8QxP7AjzCMXhpDEPCFMDKWVyXuLIz8ig4iAcXvLjearTLTxHp+C0YdhCU3CQtLQm/JtEUvFGnj6woKHGEVbDd4egBQUrvucX6skHopqWZ5xhUob4lEh2FIlXeS0ryQfCnN8wCHPaFIkOX8WbYG/1SGs5giZgIp9cUik4u73uI8NQwuphmh5DbzKfa2aJk3H81uu4xLLyCxjA5HjwXhtio9MnDZdXjnb9DIj3zkALePltVkvR7fITZuey+x2Y/hEm2s2YNNoNl7zQNeo+rnu9TTkd5fVzV7/FYAKf6cXnh2EGfOJMh326OuDZaCQdP8IMx2HkIYx31wsw6+CKeMfhq8Nl6SThjfVJl4APTu05y6P3pD+exTUn4DDvXN5KB88Ox8cR9jwHzC59JjYPCOeUGHTRzjGewuCOwxriUdEnxlnp0qdvOnlJmrhp2/p5cdyRGPTmAC/LQPvbtW2oC42sKCdsjO8b8kkc6DRO6POSMmGdYd1hCblzXY5ySczRyuMXySj1H3QrzjM0A9ZiQ3imqWTXkrJpIxyeoYsoAr/xLm5Idx6Mdhzgxf+yT8xpXF/4lBWfn2An37RsVuofQ8z1qhN+mWfM8lnKeMhur7PAx7cwVe5Mr7Dc08QzM7hh3EU7MKxAfWiL4/i4MSslikseaOZ/Nm3bTb+yRBlcL4bjQ1Euo8tpmfS1AtAyZco32Mrrbc5dtuOzQ8zpcyZD73aeMjec9PM4I9OpOBUmp+FEVgqMTwnxEUKElQKjnBn9UmguvoOiLd+iyQ6KUST30zC6WpWPx4LHysXM209iI+Tq4rIdzxeyzK/W6zY/OW7L9aqNV9lg9qM2nc0lQO4c+CxBCE5Yw0gh9CGu2mqgSzNR4oc2nsTt4NxLNZ6xU3/UNttl22/9LSLWPGITm2qFD3hiEe8ZBXIKgfXt5LQ74lSoDEFYMoEfJOI2WPNUypUlkFyeAb/Wf6PdxGhV/KcOEr4QBYx+O6XjrvuTTTbMBKpRQOnIp+3QmLaGZwgh9dbX4aqNj0/aar1W3aI0iaOOlGaxUHry8aPBEceP+tOGw7bTvVVWzOQjjrusKBDb/DCR2EtFiYCDEhAMOqMcw5IPFzzsFdiGkV/yhQ4dYwH4cnVjLpvHMWB1Qi8MM2gaHx+rLIKdJyoVzslJboTebXV3THxzLQ4F0NmBA1zwBJ5RVmje5J0+QQCrWKEEGEtRQJYw7YAxLUsO5iPh5uOU+3jWm7bex9IMyo4P6jLhfjydtyvmOKaHdu/ePRk4V8sLDSK4fwy3GMdt2RhGjGbBt95vZAjC53F3bHneuPMGvBhPhy2nJ8ZtPV61EfuLtOx90L1PnDyFRzjuOwIODYo60jxCGr2qswknvnLj9XTUtqut9pXFUumoXdLeUJS0lelE7dLwmNHZ0pYoL/jpPHQqLL5RxWCmHc3zO3JU2Lhx0S7T9D7dujlsY1OsO9XsgOCx2sJq1dYtvhZwOEw0EzIdTdp6HZvlj47vt9F2166Wq9ZG63ZydCwZ5WQiMrs/wF84sZPBOTpgrEIzlU3YpF2tV6qzOXue9jayWru8WOreN1jN7MBoH3KPTHECi2s1r67ipmrEH10bfQLsjv007LOEz/xoG9Qfe5BwhHkGQAGpx+M50sREXTw7jWqWoAMDxkObzemY424u9MRoHzdiU4cYn/CSH4zonrNRLrcbnUSbjQwua5kAACAASURBVNA0MSPHRU7MNaCJ+bgzeaCd747Rh0D/ZBb3g22W0Q6hbbRjE/Ncy2RRTr7iG3oHmSHvjvzoJxWJJSNqGdIwUtO4Rg/n/WAeMIKfn8pR+LRfAX+rgTNFXENQY0N+6rvDOvQPxTcD7XOtAJKdvFEwuHNwzjv6O7uDwF8uwaQCdLUqdSrdONOy3W4Tg3vkfDvOGRrAbhngtjbXBaFa323T8SZmxxjAZr8U3I/6beOpZnVdbto1P975TdYxGKOd464YIE0navdX66v24vxE+pGZZm0fYTJxHifdaI+H9U46Uvz1t+fyqhp0MXugcOCi3vkcEvxCdrXaYwMSvqG/yrfpkNOTWRhkwPjt1spExrf/R0I1EA0zG2zEW5nyrrgURBqJGKd0ao/XCCTOeQxT6TPc8c4kJpc8xDuffRhveojnmTDjoXKEI6fBkW29JyzDES4jdrnK++/qI2W5y6F4KJt55LTDcPOhwiMPnXzlJ89OIz5mnZO//sCjdM9omZSZQbxhmr6OnuwcBDuAdpqLsGG+mp94l1vwiiyZLOKdBt98sVxJcaeyNS58P/ubWLxXPoleKYkwPIQ/y1zz+3kYDyx4L3rcUSYO4khPXnVqOeuhU4cowyISpHEZ8XnHmT5p6kJXsDjaWQxGss0lw5zffHZ68414w5af8kGlKW9M/CmN8wpW0uy8hEHvuKFwY5SuoZDKDTF9OerlveQHT3SjNl56moBLGpzr2GEYbjjy+6eZU75753JJN/YMpqtzvTMk4JlYaDctAlr+GHYHU/T0MJ000gU98BfnvDyD49twwMSZ9+bPbfBrevKZ1zwrDv4DMvmsNM8Wj+BIrydecqBT2i3lhg7/jNtZ8DVYyYGXlktFE/BYauvLVfEBJ8r5LA8jHFl4Nq7i/XWekU3TbBZY94CHZTTLj8wrPscFagbAGFcabmJU8hSHaBj4hMz3s0fAMruRw1g07Ck0DYT0+DiwVgzyNGRk0KTxC99rXkHMJUHIZFabeMgFrma6ZPvE8hwGLuH8gkYbS9GvHHKASVxNY8oFO+Xzd8JggiCIvcu5oPikR4jx7SJ//x6FpL77MKetPumoEMPj2bgqfPIEjvCJq+/EB87A53ilcePLCmUEx8gRpwoSLN4iTKwQO3jv+QIs02TcAvL/+E/FW1GZFkaipOlpggf+NU2NI8zaf8GMmyZC4HvMdLFMg6t4DIsRnWcylB+4jOKyA4EG6sz5TQe+G1pnRGedOQ15yM8UtcsiQIO69qbpYRrnZw+JHfVZ01U6SGPFTjijGdJyys60kgZZdD6XDb+mIZ3xbHdxrYHfBTvLwLPpJ4/2FiS/SE8tGQfxpK9wMJg04tdsxqHpcyKLaWMmw3Ww3nJqbt22q5glRK0Cg+U2zZJkh6M2NigH+DRR7Q4zmk+O3qGoL6fSJt8ipo+nDI4HN8/Oyx4wP/OkOiDee8+YEdLoPWYwuNUc59Gs+o7ce8TMdeydoLUGXGap7DRLZRylDkyP0+E7DBkHBrIDM1QvKRuk0wzLProflTF1gk5w53KbDVv4oKWtzE+469f48KN+Qu5quOkTDWUmwjBMW09/bffO/c18YAIfX+XLjgt5UVvo9uilcCR4l8PGOTUesOisQ3O6bDK8nY/O1PGljoh2SzY9hLlDJqyGG/ZE0OI6BEGG/mro5Old6YZyfYPKilGQs3oy8JhxkzzF51CYnfUydZL/rJcrPc9GOEScyRfz0CUNPzY+xyw8ZZAsIntcWUA7KYMMJFFyQDyGkdQvN64H/9TnquuKfVTVYIMI883UjSeHNp4iR+xjArcakJ6Z3WQPpHWY+o6cpR4xs8cMlU6jxN1PyLtp16zxDUYQtCNX1CX5j46PTErKT98GiZgt4hoC9MHvhMEEURQiXFSg3ykQhKLE8PWTMtjnpjbny9xF4btS3QoqTD8bN8zzs+M6Pzt4LZfROJjuS995lHnQ+MjPrwoIz9L5iU/KmULd4sjvPT43Jamwb4r/NsKisfQdqfkC1S7jbXiI994i8xiB9rPqtxzL72BnPfLOx2VIXzccQpOXbZxHkjBmT4EqAuL0OxTj6pvwy2kNn3c/1/LS+HCOh1bnJZxNin2+voOhPMrLUnIx/Jzf8EhDvH+GTTop4ZKXOCsM48R3HsOo9Iu3Mhyj43caw+Imc7aK8okUwR7FrBPGEHnXq62+t8VnUfbsSZKMa6iupTSql3QqR2cchlKqdDCaNW6HAwsFLJgOHPjABb7pJTpoCKN52LpQujRCp8GA4h9lI4zZAnw7No5ODslXjYanMvpH3lLgpDGVELNrGWZjDViUDQetOOOAfj7srffESxqnowMj6yiXe+iZGDzQrojQcj/7INkaljQQzsyBDKZNLGkNeQt8wliGgx9expdRjX4jjr7rhotTTbsKMvjjcjrYWy78PvSh2bQQB2zDIDxmMiJXsCflwTwudcVyqmDAamxi/sCTNI551wCntAnXO3htfIHXcqWb7Wv7E2hXetAVSMEH4piVcQzl0wZ8GR2UTUnEX8gbjVnmcqDlAiV2XU4Mb+jHsGcYev3dPK315mfkHaNtx0d9tc2TfblhGmj7SLQI8Ub8TNAsxYZM9Xv4KAUFJJxuTXo6P3fnOvXeusgrwVbbC90y0jUbyCN0zZjfnU01xws3bDC5/fK+3Ry0lEobZnl9t9p2g5nWtjLGZEjp8ugwqHj39g/BLPXb0ZXl3GgASx3RE/2OOYh1RQbvw7QlDCG24xkGuxIIJw3Co/ypnByOX2Ebh/JrKTZgG17F53yqUOMpdBLvNOTzr8MptcObG4PEqnungw+8pexqj04XMI0jIBmW3/5h/aA3cMaeByv1UHbE1x8pncf1yLv4nJsqeXaeWhqHqcMtcK3ULAdOZ7jAM17CbnO3xTm8mz9IGIJb4Hm2kHDj9LPei5xCBXAF2zfEZ2dJGGUij9PwXPnFs+WQ8gSeKJnzO1w4tPMlO7/CD9Hl/DkDY7zkNx5gqNNNmqmD7W7TNstlW67ipBwG03K5bOvVlToZRojsgWIzJbMn41F8ukH1130+JDZ+A9+dFLzBwNCpQJ7VWceSgUroKnTby5EiM2ym07JgHoHTz8El+k4GPOHAgWJGGTJSVf7c0xC8ZeQahw7Y3Mu+JRQsxhIdDM4jaMJl9EG3WM7uuKzrrHfXLz58Fc9LGuBRFv9472ZAs9xgpVwYSvRwlMUyShx5Y0eKyOtkyrCrL96YGZG8+wscnAYglCdnnMhjWaEc34YDDviAa5i13kyL04iulGfVU+Fb0BP7xyptVBdpVf/4OkEmc7RP5kuJ8zt60CK5Le294ua5ziZZsvienZ3wwjsZU5aNjNWAMITdPAh5gg9hyE+eO4NkTDf73qNJSasDOo6PW2OAcMGmdHkIsuLgkXYqZvk5kUsdYLBr5l6GNfcMMqthKWRig/ICP3AIj9tt1pUQkIJTrCDJKbapskArs1sEx2ww0DX4ZAKDNmp9Rl7aZn7DE8p0MrDsTYr2EoMQZEA6Ldsge6cIw0k+Ur4xqEjHtzIno5mM7jwl1xfKhfjH9NUoCqNVNWnUqJJMrjZ2pUIqBVbBNY0YHUUtixscjOFZafM5boztU6vh5qyWRg25kYx0XCjp9IZjWGa+w8FCGFOEEXYdr6b5ixApv1ZsIl1P0T/Ok+RY9AV+2Ba/vhzEUDY3er/L1yCvn3WpFz0yyzIZxykJ0rpegMOzOrAcTTOiVp1khx64+u4C/OZ55Av6OOVg2BW+w6xIxPdIKjiGVxU30caRSa+91zjy8eMeEcN2jYr2nBmRsupko+cBsMjnMtPo+eEcTqNO0e9oJj3xph9FgjOcYXkUmX86Om2M5Po/ChHc3LW0Wl+1y7Ozdnb+RDjYw7RZ+/MmXCOMYjvo/jJGpFZWpqfzB0scDocUmnilpZbHM0CkFx+TT50BUhQzsDglhEPJVpjGB420ZfLDGxsbGEgKk2GTxg2EwQsNzIKvGIjiLTMl4C6b/j3aFv6kVzSlUgafdFrqInXfxWCCXmaf0DeaPQIzcHYYTTEDRP5tbtolvY52QwcbYlOPVP4JZ+EZF3diRJhG8mhZRZXQyyPxwDGfqyw6r4DkH+jE2YiocfW50kY4cAnzTzNpNUORDaUx79isP04DuNuvxgz9REa50mbeXqeFDHXg93E61LOn5MEoNX9Ip7AuA/2oWzWGdOggwXe4WNvf1i+2Zr3AozDEUw60HzkYrzhZq73xVdCWx7vjZeRnfXd1UvpL7CUOO8guwQaXsRN6DtmmfTif2rNYEgeYxFN0DSRn2bVgQh+RFOLrGV1GmtRP5mPImpikHB2vMTLTgNXNAVrZoUFDT7ZlDv4cnardsnVAhzowvlNOAbjJT/tQBn60Va6L0HUl21Ebb0J3Oc5yjZzzm88oHzqVg2QWtsL+f+hHaDDz7sJdGxJ5blL8hmOhhPlWGrfBVqWrYUfNip7c1xKVHfR1sLMz4n1IO+92gouQYFzlng+d1MojvUH/9bI7t3FJERfhNnzHG9c/lA9+0wBOnn2aw3GiuRBEOTlhAg/8jM+PGYjphFNIAZc05KeunUbHuj0Sy44fxcSIAz7QgcI3G54al8moywaiCxL7OgS+8ZGfPQLmJ77joIFnjh0PHeF2PJGv5iXOcDTL4lNGGQ4NIaNhEBl/has05Q4d4oBlXC5Hxev8xo3PPgh8wyM9vDWNaiOlPA4nPfX2/vvvaxR4eX7RLi/PNRp0/chYWsWmS/ZBYExw4uewC5wYdJttGLrA65QqdeBlJwaQmiyh6xeDRBthVp4qT9YbM0Eqc3auMNKyZdrNI3xtXKV+kIleL3f3O+k0bRpN4BcuDZhHUsCSMOsRLunU7IHGu6JDvOTbZaI6/qhusnycAASmneCnvJtO4sQfeq8ib6TVBgCdWAv+kdbwojPcyigXHZM4YeolKNFR9GufL+QVvtXrUkyj+JYvppdX0+t44HNPzbflwOX24iUTloIr3dQ31UrnrX/UbRqpsJmBKbqA01CVPrc3yVrqVNNtPmE4rDmdyOnO/O4YcTiX2XnsK1yztJFOy3K5HMXogU+PAMNwgGtYUa7ojGVW6IJXrpkBerRR47nNl3F2W6Sbk8UvfTeD8NENEcHS4YTZU12eGgOJqWYsCw+03MuQgTAqgm8lBQz2GqlsqV/qDJNJhA+k4SeZTd7CC9OltJqV6z++i0zLyYqLGS1gsAOWvEys0C+whAZc9SV5sz3PVUcYP77wpo9eQ+fh44DDCe9JDhx/Z5bkTHRwJBhAYaqD0RY2F9jxkT+PV0Y1qlFZIIg3jiFcvbuiB4rNw3fnxa+OvDROfOIsDBYE/PjALgISOQUrG4066+zQo8HQ4L2fgNYfAjjEaxqGZXH4/2u/0kO5omzwGGOkNC4JXdwzBa3mk/O7Ti2g0O00PIuPA3gum+HhO5/DgF9/jsd3eBdmJeIKKmmg73nOMul0Lptp4ZQGTnQWHA6Lz9949jGgAMOyZJ8YGyrAIly40jgknnfhCTBRVtb1UdichmFzMaNb1Vkcs8VKqXkyq+C7Xmq8aTN+0ZBLU9ucmWKkL1o62TbU3ic/P74vZ2dYfrdPuH+EQQ/v5J/MwvimHipNpFHdbBm2BySVg7wJOGgIWq/hyheld+IiF8g4sInSCDzrVZ1xKn6NpvXcy33FAWz/+rJFOZ0O33EYmL1xG0xj9qRxrUHRjTwzGqaDcP1VOIYNbpVhIDOOxycNt073szzQTKmhk/BtZzBF2mAWNP+6bpiPvITxgz5kqsIj3E7PRf6paOcVlc+hg6LY4INXlh9gYLCxfw8Dzo7wSotoRT9pxghZCKPfS3LEczWMZv3SKKH9UY+aWcm2Fzzt228pYuzDMgE3+NVQvyEaU1z1RVwP1/UTvIz6ZfYQkwC9EHl0dUZ0Q9cGG8aDHqGO4B3GkviRSMwrqoBnHPH+WfbYJxX71Jh9Sv1lXqkSc6CDUQyYbFOmgUEb4dUgAodWpqQjeuOHPKaLusZBe81baVVbyj2wMsj+03/+LwcnMAG/a74q7Q6iKAgOxaXpehoBjMmKvhrf3elNx6G4meaGF+PcswA/YfzxImZAYJ4YmA3ZI6Dl+kpC0wlAzkxQCaRZXfsadTToWhwUz6/jXE/49RkacRbECot0k2wbik9do+bQKZNQvoZZ8/M83sWdKKGAY+TF7bhY4sozjo7L/DEthsPGPeLsEFArIQuqy0AaYPKDn/jLEZ1qzCoIR95CTRj8XV/FxYaGP/RZ0jBtVSkaJ8rKjYYlJ6Z2KZsaomYy49MAwHAeaDN9Dqt4axjpcOJVJiLeP4J4hhf4jHA72Vou1UHVtOYN6eM56CMNrtJFmN9JbxyUhbzi3zZOptDZo2a4CJCTWY++/KJ9+umn7enjLwWXPPBlOAJbL887/oGLePACXzNia+76udJyHvsVoEGYkp9sqiUtSo98LBHhWxlv9yu984mi49m8ncwWbXl11a4uLnWvzj4tLpdTxCZPxY/jY9GxWwdddfkNfbHmolEuohzNu7bPbNlkyt4K7vo6FX0uFzyDXvhBWZZsdEfXoNA1uxY3bfsTHavVUmmt1LX/AnnIJb/J9kh4wEme/Z57bbZtJIW0b1c75Cd0z2G7a5vtKu6LYvaCjijbFs9x4mqkeMv6Lj+UrJ2xzkPXvqddtjZdMIMD85E/GwRoVQwFZkL7e2jgJ3VTHaecHGZfdKXM87X6+l7zkn6S+pk0ni1BTTkPvTzLPOoAx9zzxX4zlkc4tTRqV+h72uMkTpjpNvViOPFpEuJx4OOZeqP+kM/V8mnoB11WxW3rzFtl+h0dccgN+U0ffY0di7h3uatDGFxeSnberrwyPLN+Uy8Aj3h+1BNO5ccASNSKg6ZqjCQhpHFd7A/Rvig38/KUmyUrHGE77ga7w+U+eqUwzGvJfaq0bJQ3j2krm+VKeoY84IZuwnHwn/o3XwlzeWSXZ52Bd8+Hdmkjk5nuaeI4HbCOj6J9UmbNuMogjf1H/XaE+EgwA0c+Pcb9UrttXIq8n4fMSyY28Ykn+hbe0cV8S9Ll/p2ZYRL3fsM/MM3MHYJADzzPmRlUsh1hOj3iaf+MqGkkeNkxEE2eyBeCLoEuxoxhf5u+abf/m8KG1ttcDzuEXVtKs5HJ2CiGxLDM5MVUQnnbEWaY+I5TPRY64C+Ojxub18qXPCeMTsy0V5jkczjp6o909cfHYZ2eRmJlSn7jdbxh8k6cw/VQcJLOaU2X09b3mo9weEE+noHPc3czb+Gby0P+o6PeoDM85NT4Dc+wibMcBxxb1BQAg22jDd1PnjxpnHwzP0wTcFB0vBuHYdo3faTds8TR7ePykd4wipy/8sb0EgYO8FPPwAbO18unjbtTULpTbhdPI0ClKPLjft2GDnD9M2zyYBhjME3GvcGkWX99P69vF+CnXPjXXC4H5TqKoqKNRD3WMl7Ll/LChbseYcd353IvVKIGpwwXlv2yrcGXmOWJvPHed5LgMd7wPQ1suYx3s6tL0xkCIM9figcwjcfl4L2GGWeNH4Y5Dp84dDT6GzicYAvDXci6MjhtR17mxbTxXlK6feBJBtNg4sz7ZhmyQrhwJA+RJWQD/nZjVm2w5lZQ1ogB+Gz5hmWuNNWy+TmuCYg3jCXRGNUX5bfBV4w6UpuvGAo8kxejQMONXJ7qZxyTlxZ681YXycYJ84AXlSl+p1FVjRXTXP1ec/cyZdpMJ+/8zH/C4av1s+OI5xcyXbE8/9mw0QcjbXGJAxjkJC6uA4l9ezJ50YHdXXI5UJN8xECb6xLQIZOjWDJl6X490jWfao9842+yWOhbi8gOs43/JAwmWexYldmwVXlSJ8+vBFL0ldlbkhEWFrgr1xVmqGpoCMngnhDS2QHnLmc8d6W5Kc403xRXwwJ/T0+N83Ol12HP+nQUs1AuncFBU8qLDbPMwAInP/OHqVp1nIPOpqZxJ2RaDAM6GDUACxjuqqQ8DhE2G8fMDGnJZ8cz8Mjr/PhO53BwOx5DwO90pOTX5tpUxDeVr9JunKTjN3SVPuJIA24bJTwbnsor2vp9SxU/8cBzOfCrAyawyENaHO8OIy+/2SxnqjRTu9e9WexVwlhig3fL72bBG3AAD950DoNBe9li5oVn49MzcDWbQu3lSJrxMrMy0FeHsAkUHH1HxE3F+Z217a5dXi41y3B0etJGzDKmUICrOrN/m5/MQTkC17XCszowFON4qp9nlxkI6Ki/NnRfNwzJZ1zieUd/zEBqxhgeMF+X/FIeLWPBq6h30SKDgVv8MUAl1bE3hN0FeW2Blr04+OBOib4c2c6lan1Dze3O/LOfcgsdcAecOPmS0UxYPNGaNFIJKmOJ59HlHz4Pkul1OtjjZBqI5JlDIDaaan7Vpuu00E0Nkk+dopYeYw+TwjAo9K1ARA3+Y3zu4rYBTjjSXvIWeWQUma7yp1kgribBSBHHepkiDkctEae6hb441lVJv/bs9uxBvfspQRvsSzRvRGcadmNOaKUjD2liNiXrkjLGoyiEYnA4jfb8MZsmeenLI6NpcAWC8VS/rvC43k0n6TZly0HUQRADf/ihn8WrlEXyWD9UOBVnfYbvfC8PWdQMqmYT+ZZjXO8BTcIrXZdGFG1poIPNU0+EEE/dLM8vpH/RD3NWMmZz2ctcJYIcjLh5nvuajo7+aRhMFmQJeK591q7D8bUS6jMiJObl1BsdZFRChMfplMjhyuGtE4j8mrOFolZUTV/DjZ8wRorfxBkmfnV+tx+wa4rnPzvvtZTdl7PjCCjtTht7E78UQTFOWP/2DzhQaV7xPqSLd/Dav4Y7X4jjqLrS5WiUevX+MeFJegyrwjF+x5kG3ufz+OSO8ZOWcH44wv2rMHl2mmF4jcNwqe8VtsNNDw24Gk8824gzDfZJCyyUT4XpZ3zD55l8+C4f78Cg893ttlSS9qWslleN2aWvnzzSUto4jVXwkB5jycYk8NdXwStmacRn7l0qP+HolrOzraWRSn6XwwYBYSpjnmrDAIEPyBk3DC9QXCxfTseacZlM4pTlsNzACPgxPc9nMRTm/RH5CZhtGpWkNc88e0OnTJkMSwAzXRfOp20Sl29dj9mmMI7oYA07aDSU8He5JDVm6YYRrqotlufonnl32QJSnASzjgN3T3eWIapedKUYdDQ4feRxXiGpk2QJ8/pGXOMxHQC1IWAaFVY6KwwicPpnGPZtwWo1APlELpN+eSpADkBkR/cGEzDRA+RlX9nIM99pVIKDDpt6xGrixCrtiZ/plR3Bsr/uowpDS7cxjmKAxtIoeFgaVLl5RCb87c/ndKPa16QZoqhvM5myiXfII4D9IxntVcHIQerQ3NQM3R3PaSNpIJHNd0wB2zx0+0LM4nRnlEXUwFsVKml7jic+XGsnodvJRhy41FazvmkjhFUdBf28kz4GXpbk25FTg5RNOGwwg08GdwgLeDCGJAu6IiFlJsGaPnx+FByfpX4MMRlI6AjA2Vglb9JPWf7JzDBRCfTMlFUNQTLx60mC8t5SV2KsR2/Z2ZjhNZ9wpmaKygiAhPOFcFwNr+gyWw165nmYt+KucTX8GSDfMMCw1CR1V4cNCYSdMtEhhLBDA+kRKhqDOxPRVhS+YUIKcf4Rflcc0+5MwyLcamxsDsxTLFZ+Lp5wFn7fBNdp8b1kw94lGjA+a9eUQY1kGns4DKfSSiPlN3ROSzgjF96BVfMSV9NBN7BsMFWYlZ/mmfFSfoe57OQlD2ngl+EST/ooV3yPybRtVlcymNbrZVutrnI6PTZTOg1wKA8/4zBO8MBL9oE5PbjYl7PZxQdLmblR+ZgdzL1KR3wDLPkjHuVGUp12ot4Pk8ZdNEt9O3LU7j14qM6NOuI0D9/jy5ZffAmAaAQ/OM0vdxCEYXixRSS7QqWHloCnV/GKMkIbDp+f5BAZ1kZV8MUpNk7q7LSeE/k1I3FDIw88gqiELF73dNCeQj6Cv7IIpN/ceUzyK/CB5fa/4BF/1VbD+ANm4O/LRU+jvUwCxUbm5MOdtNOfBCzhSB7Ba3DwW/M9zmwnrgOnhY/To0grwxCVjSzY2DUP3J7R667ArsiphzTTwnfiWttpdmCnb77NZgvVFbKIfPJzm4AebaanDQObImNZYHx18OPB79DpLt6GyyDptVfkQXnTUGfmCwcPCEffRF1cyybeEeIZbp8EFH9cJ3smb6fa30Ra0QbvqPMEB42m0zz2O2lcruvYf/032hFO5cl64931b991bh8dEvy/G5fnXQUzC0U54KNuF1dfFDDARYE0c520QB+P6PaJlvhZyp9pUEfcgwcPRAc8sVy4rRM/X8QHxsHw/4XBdJMwVRbrzEtol5i2hmEoBK/z+iKemumGZ/AMcfEuWBnHuxs9IJzH+fxu8LwjkKpIBxbf+UrQM4+35a0Jb4Ij3EWAa/rnPRueYHDSyRqiUxXBq5twEOb85p3xOfymfKRxPM8uN0KM647364PG0XIYYVi4ax5lyD+GaXgE1zBOiPAOHHx+pK31bHiO5/2m+JrOz9V3fvuOcxnBazqI47kqJMKcl7RODy0825HGaR3meGBaMZCOvHTx0ZFsNAonjzbPsgybm6UJAwbpXXbyo4iAyQ8YhNV0vocnwoMa4vmRhwZCnH82lDi9RBpGf3R2hsteAsLXGEt8hVb37kXZCR86HZmWMZAxdCBKB2LKw0gVMwTF78ENZfDMUk8bEEyn/RmsZuMuqFUObc+l9rKMmSeX5Ciw81J+Ni4H3OjwoE3xOdNN+TEMtQyX+6W0MTZnxElbHfmDFLfDnid92j6P6kAEkM7GvwpFgdqkb/yii6Q9RGa78mvyOSOiePbl8NPekqzHrE/oA6foVD0EnbHAH7NF8BGnWYUklfSSleRBUHhoB/S7eSCjiX0osYQpPJQC+WQmFnmzTtZ9h/2WbS2B0mtqiTBkWJ89SRqhRx01PgxAl0ke3wAAIABJREFUfMwuUXvLH6Zbk2fiP8XII/MKH/WDD9eF25faWt69RV1gfPHP5zw1K6daixpB8qBRfJM4hl4DjwwP2i+zNaIowmKXaQbc6IVBRFQvP31CDwiJ88/l8LvqLvXZ9brv4dz1RLWY1fZJT3jcYxXll0xp1i1kjs3tIWfR5qvckl/00b/loQIqlg3h0Lhl3yQGbe5rJf3/FwbTXYw00zy75LQoLykVJLtsOHb80IdxCGT4wVZXtuBkhmB+VILjYa6fiQ8YPYYa14dmZanDqqF3Pw9hkxqctzmlvyP+pnzGYd/wvQwnvZUw6WhHOf0ZapQTVmJlKibztMcEv/i54+XZOPpUYSwQrm8p6Z4bTg71jRLlR0dK50864OHzM+34NkYMmzDHE0Y+0kAH8DBQqkFBmpoH+Dj7huX3GsczsEgDfPsCkH/Aj6FR+WGaSU+4cdgnq5+JN27C+PFuQ4t4nPnsfLyDB8WwXC7b+flTvTMhar6KJ6uVwoFhmMYn2jhhJhrpGMDFDx5BC3UR9Yti1d4g+F1mIqDBvBGtOcumJRCm3NcbzVCRn9E4G6N1/DgNN06OQQ8YTdc1/mz7zjnigz9iiutW389ChrwfLuqKKx/YwyH4A7kif+CN7oeOypdG0i5QvlwRst8GLBFopImXcsNT6iS4FktM3PKs/TeaSU15y03fmv0oMqguNOscLqiMaUBYFiIs6c024vaanMs6C1yKE454t8yY/PpOGTpeJF1OR1wsu/R1Ay0uM/6mrTvWSG9j/2BUlNklw/e8Cfg7g4knjFsCgLTn0xg4/h662VLkLHD3naiNWu2NkQBhVCEfGILMYnPysfIgdAshbldCdcefyB0JMMuHDiNIBp+W+Xr9xsBB5cy6RD6ihcVkgOoUYCr3EGq8Kw0GYMoqs5I2qjyh0BmbN4OQgTaMqvXfX5tzXfeSB/zWqaEjou3x7Pch7OF7xUVfrLzap8Z+pVEb535KcPGbMHOVRmiUvNffIathsCO2wLrKOwKRH+SR/I2LLbeYkvt2dnYmktA9/yQMJk3NqVqzI8xGq0Y35P4t71EpIXm1gngeyqOE0Ip20Pk6L77T3SSQgpsNIRTXLYR9g2Dj/gZZbk1aYUU5UD402eL0odC4ywdBI50bgpWoy2l4+MTxI73feXZ+MDifnkf9splGrTS2HKW6swUvznAMA9+4HGacppEGjQMGnbKU+GajZTkMmdPT+4rnD/CHDnjVVRp4Br7LU9MaFj7lcNw6v77dj9xC/YPDeW7DZzyVHzwDnx/PwDAcwjxshh+7/UafCAE3adk/RBrz0PB555m49SpOGep5vRbfgE+8ludanESCZsYvsTwXS56iRZ9E0/SE6PLMEr0WMDDmgH1877SdnJy05ZrbxuPqBZUjyyNYpWzklctj5VrWJT7F2Om3203jI5+5ci4awljRtu3uqoGbeA4MLbnRT+uyP+ugvq6gQ78CQLRlOBcDeikMWOr/4VVMdqjZkR6eqx5SIyGKMiqKhnKZbESB0mH46Bq/h94JfCYt0igXGZVetDpBts3y2slGD7dvv+QlHN8/QU9dIXyM8IUp8lkf2mhyesHJsgqWbAWmHkKX9APbrAPNyDTJIG2Q/G7fyBMwcJNRGPJQEfzE/tppM3ewIOinPuCruKKI4H/fOgXumT8qY9YnmWXYefWDck9jRkPlSz4BhHd+0GrnMBnjScN+G/wjTcweeZYpciEzastZn9BP0VWeXE41/Of55llNRxuXoVGWvU0n/mq1Vjw0SH5L3Ys2CLrDYVDCYwYfOGACC5wymHLA4QGW4vLyVwZrGDrbbQ5M4FEaawwUkIfp0UJ0oeuZxQWNrl0gHf3aLox+nZID+fPcTUyqeQ77/ig2dKLgjo9j3ZhCXXE6YbttC9ZqN2t9SK9tuY7/0GaTaVtN+eTCph0tTlUwCF8sZo17Q7ibhHt2GPlRODoTboZm1KLTMliDuTmU78dgPTMgwPf9JD7EMCyryzVuedN0UQaRVtXUttiV2SHTxLwU3bividM1k1HOEMRIGwF3pWjmIE8QrVe9kuekhkbLGvV4ytNNzz7S0Y9wgufP1teBJYtdnO6iwYBfd5XkXSMbGmk2Pil3hCJPikiAZ6GIXafQjtIijh8jCMKAgQ98jp6j5MUn7mTKUT835cJ7jV4Sx4LON0+DqIEgtMgdsOlsj2badDydTNt6F9fU22jBn+9HuvxNo39l2zdOPlF//qEBwF2vRDG98Nnp3LiRH2SJRnB+vla5xAvtuYh35I2TEeRF4VY48Ir0hO33wRNohT/UOQ78PBPud/FLb+4cUOhX2kS/WBwLJtLL7ekx+gVP3BcCzdDhMgRuL4MFUPDH8VpmiTBe9jL4CIdeyoLjHVp4Z1PsiuC81fz87EzLF1r6Oky5FzHpyhmmERvFQ+lqcaDUw2G3bdv1SiN+llAX01Fbs0yy2zZu1OZ7VeIly0zTcVuuVm06m3dtmzuYTiYL0cfdTdQR7uT+PdHKe9Tzvs3mXNrY2oZlI4w7RuC5/EHdoUDdFimrLtZLHvBOvbCkMp0ciRf7EbMLYdxh/KhjY48bs6h8yBZjgzvHdpFGH0jZ7tv5KK620IWzeQqQmdB22IiGOEQL7JFO1AJHM2982oTlLjbST0O/UR/IzG7LZQlcktQan+lgNhXjlRk6qpB06BDVX57+g0/ICk2LE0QciODG6uX+XOUjL5eoUq75JO4/Iv88B0KHMW0qBg/SQCEq8S25lHfYGzIWy7DUx3Qx10kpwlnelM7LTolPtsz4tET+g0eRrh98TTYz8RX6qRfoDNmMC0e1Iiijeht3JHGCMT+WjJ4ZT+aqZ/gy5XMwu1HbbmJWFD24WrOPDrjRTtn8PeYkHAgl/7EJXJ3neMqhUH07bHKYtN161xYy6Pq+hf6GjpXZRGa/j/h8yHgcfVNeYkwDsb7gHizxaT6XzNE/kh58PB/RNnNQYh2k8kMeNBYH12JplmW3iMUokDxgzKnyQy+jc5H5ue9Jgl7aimaqcuZeU1bX+xRgVTcdbbT2GBvGoSnqDhmmr324ONUpNgxcffaW/gVBkd/ayfEi5ZXB2KjNuv2PsUQ6pjazfxL92Q9DBbQcxnyAmT6YMiOZ3C6PrO/amsMqbduOjo7b8XwWdK63omM2XejOtivuIaM/27W22bd2RLppfM6Jrm5zFTI/n8607YM5uPF01hY6PTtul3wzs+3berv+dmaYEAwEYrtbt+PZcZvPw2Km4SD8M0aYSP162/ZcCHhyKmsRAwrlj7HEOI3NbYv5sb4ttt4s2yRvXERxbzYh1FKAmtmITkRKzwoka1kVjpGQAjcUAAuDw11JDn/Wvy5Aw3iUlCo2O44ab0Eg7DY8lCmclw4C323pK/zbnk2POsnsGIHntqC18HwhbcQFXvLYEe57Tgj3z7yTn/x3GHlFezYCv6MkcM+k04p83KWFDlC8lWKoNeHVUkwaxcABXmwEjxmcIWzeVX4XulPIYSiAB97b0AEeYfzIh/zSuePskzZkLju23a7N52FUOa/pEA9Kef0ugOZR8SutpOUdh2IFNjTgG47pM18N12kI50cbIw8/3p99DkMPg0x5WYw4xAwQH75kVse0kZ/yA8NyyzO08VP7pJ5TB4tvvIKfwGxKvNO5qpPK8gHXZaUjgW7g3bt3T+HQIDhp7PBs5zLf9E5cjTdfwMezW5/z3uR3swsUQfLEUdEoTLzn97hYfkx9oMJiLDJ5ptmNma5XoBwob/ZKwHPSAcM8Njzo4BmewAfHVx6QhiVV10mlnXSUjz0+MtIs/5kI2PwKG0VnxU9S8zn8nlbowcEb4GtZi7aM0SCNHh2VT7caHwMl5yVMnSE5JKPmaV8rlJ9+BBcwkAMMZAyFsb5jqIHaftdW1A0fY0ZWWMKU8VWMM+MpOoHlvAnpcoZQRqz6D0qxbyz55qpcDPQ4ucgFiroEki1PoSOgz7yCTsrIjzDLHL7TOD1thHTkcVhNx2QDxghOabIZuQjczh38jPy1QvuSR35wVzx+jti7/9a8pFS5spy8c0ARWZLBqx2BDBBiqTRoDR2QVSkZkU4oaKGn8qdE6RG+WE8wWTHaT9p4FifbaCMYY8QjmqKP9p3bLGhrPvFY60VDU/dtGszEfs71eiU5mh1xvUziHRJ00/tdBSC9RhQTGk0ooCCYaayJFMKXH72vSrq4uGqfffaZjCLuO3n7+9/TZuIHr7ysae/zsyWyroJuNzF6Z1TF7Ak0YJjxIy6ELBqvBKYIEw1YTdlGkyVrUDgLy/PK53SD7N2rDSZXQhcxaEAVD88WDh3pVtoQFo+wgFOVWYVbnyt9xkEY9PA7FEPFwgqPalqeTdMQHuGGhVA6Hp9fnJjrKTIchJt4zThRF/rauyqqKztpGQXhSG/4xqF4hELzpKkw1ShRzHGslLzCUww9hwV9oW2QS3DYEVc7IsLB5zTE86OhIeM2UJBBw3IZjQ8+2ZEXZ37Ud4cbn9OQn2d+djyDG994iXOdEIYj3jTzzA/6kE98pyON85KG8tEpzWdH2vxNOqfBwHHzMQx84+MZGLRHZsrgJx0Q4ZxoZJZrNMtOIvW5Mie94AYf5cOHDgZfGEvQABzSCJ7lOQkyryXTskpyuQME5R04dsABDz+eq1O6rPN4TnkgO9XB6FZ7hrkzIWQD6cbRYZOH0b6MK3BCr8LC6KVsdLyhu5pmTRkMMhtC3ir78JQw1dMuOtRaZ8KZ5SIfZSEPv+oIhx6MMmIwamzMQptmAQbLMoKTbYqchhl+lBtaoO96XPKr6hstycSSrflNHtGVBv1+Bf3RlqEx6tW6EKM6Z0fByehfRlkYS96/RpnIq+/O7bcxG4hgIENZfexJYtZN+lV765j3wrCK2UmS6wcfS/mpN9UFgeIk+xJj8zh1zIwEBiP/WdpVGm1ShsZdW8wXMsgoB/WAccbsCHvb2G81Y4JBOjZ4qy3ZKqtASb929MA75CLLC13dKezUtWnmReZb/lIHWl6Uf0uiQTByhBkrWjJOcJjh0synFLNkghm9sT7FNOkGDGSxvBg07xioaUopWM85MJEBJozO0fvkpR3P5kyoMCt7aNM5e5DmIlS40GXrZRvPOe02bRNmH9HRjFiQJX1cOPopcEkH6W43bJdpHBLQbFbsRf1W9jBhmS+mi7ba7dvqMi6BmklJzmTdzXZr3f+wuXzaVhdP9emFyVHMRKEY18uljKiToyONS2hMM02tsuxDwUKQUDQ4OgCcRhmMvHO6F74iQLhQWnq8VkmusNrYI9Xtf6+r1WfTVVg0duOoSqWm8TO+XeTp3x1e0zjsNt94HU9e0dNNoaJAHBvKlTz6DEMKM9Gh5KOzonEAwz/TQ776bKg0QpxoyfLVdM6Hz4+6ZnnNeXh3evvEc3ScOIwunJdXoAulSFqVtXQahPEzTuOwT3h9dlrCTAdh7mCVuChSNdYZy4l9x0H66oCDMy7ijcdpgWN8wzKQlzBknzSkxZGXd4wJnOHjk95w8LmniHCnIcy4HT6dxmCEzcrgiLShGkkPLn5OT5jpwCiKHzNgMQsWBwQCj08mwRo21Aq3Z11QaBkGfOJQfjgtCWYd2bA1TnzrA2hyeZSx1BHvUZbwea5lqfl4hlaVLURD4FiGk8Gh/jeMJfFQnW3se6HNiE8UEhxqV1FPKnfWu6XDdMDr7SbqeEgLyAnb5LIkeVw34IIn/Eyqy0kelSHzqzNPxHjSjbl8U+lx2zUP7Zuu637khJ6Ky8+mnTymGfpMG3TzLJhqM73epCMjHL7reDh1qBrIjd1j9ujEvUqcHmxafowul6UTDKrZNGQVQ5aZaTY7k0dLq7k5SjAJ05JuYGAEz9iMVsYsPKEs/0CizJ1c5uJ4OmUlzWQaBjhpfav3jk8AyTiNrQKdUS+4sdeIMM3KZdt0/VXewYfxNAYw4l/Wm5bbrMyTDmQwSmHfNRhy1L/FU4/PUjBMkekyGg9ZesZooh6xldS9oBfgaQ78ysDc0Hu8Cb+TYKfI8Gz7tCUWqILfYTxLH+SS4EwnDnsdKplCl4wnWiqU3kpeH6gX6k7tQBsPNUiDJuwYcPDxXgZ7tHny6oQqM8Xf1j1M0XBZ148r6LHk2Fl+dvZUF+Adnn6uEePfvftOe+8Xv9SMx3deeU3W3YMXH7YXv/NKu7q6bMdH96UEt0whT0a6Zfj+/XtSeBhJjDzBxQ54rH46ApSmdsJTYWlIwe5gQPiezqwVxbMYe72ObnmLzuGWyGc6EdIBGwbjjKv6fqZCUCjVpZwkfSH8Nf6bPoPDZaVB4cKKj04Uy9z0OB1p/LzNr4XzTjqntV/h01k4X2CS+lMewcSo9ehBCWIkTqPQ5yHolBMPDVQKiQ6c2ak0PmQsZSMFBGmM0zQq3A1OH0AOY5t4fuY7ZfA+JerL8dX3bIc7cJeb9JGnr+OKFxikdXoVN/8Qh3Ma6LHj2Tx1XtNLGtPpsGXuieCd9HbGQZsxHfadF9lDGRHOfTUMUDCeJuOY1UFBMvghPT9ctPe4AJBnLcezbJCLWz5NydCSPoMTcVClmdjuVuwse/LAbQBYGEwYgrVeKLPLhk968wEag49RDhEp3kdH6/2HzudykEdwixFq41sGEq1EijQ4qsFbKk46XhlXWY9pUymha6CGmU982wr83FCO7zKYlsB0/S9lddlNO+/k4QfNonPQ9oDNj9uLqQOeVb4KnoGpNglJKXQxgptvlUZpjpQxcKoMeUoxYPdyDQx4EQt0YdBEbHCIcM0Wab9YXEyq027CizGCLoi9eBEUX1WQAZh7xaiDzYrZSSkVXU6pacA9ZtBO71N9JxBcYWghxhhPKiNLcdr3ZZpyoKh65ZnZ3VjSVjloJ5SfHxdiQl/bxawPPE42HrjsknrmlN7ySuQf8iAF+3jgI7zjebeNqzjMc8Kvn5CLqze0h8h6I/cikadrbzzrdLhnzEI2hj2IZIWaKRMMWdU3eiFr0ZaovzCaYqBABtE72rc9S3LR0oMLWuKkgWc7sm4SWUEV6aM+SZfoU547Ykyn2B58Iw662K+52bBPbqZvzCHiGzZ4s0xH3e3Z5jPTJAArOcgL8q5tJhNumd+28SFWDGS80h1to61EFU/acrXUnkPa4bcywxQnTMa6BI4JgIuz8/beO+/ImKGT+du//4WY+vjpVXvhxRdl7Lzx+ivt9GTRHt4/bevVRXv86FGbvozhEMsy282uffrph+2Lz0ft8dfn7bvffVsXTAGPnZooIO/wZaI2GBijJ71kIwAiXSXMHboQBNfSMLZ/p1Hc6bIiDQ8BQpD5GS/PNZxnKbBrtJnG5yG8mRpw1DU8cIMHZzpQanZKTxxByS8EmFf9GPkzaZ2Gn/MZnuEbjuONq2e5yxV0OJ70wK7vFbbhcckYDjyy/hF6tfcoX8UPLN4NE99hhPNDdhyOH1/qNrbeN+9ITz7zwfAJ1zJLLnkRT5w7/5oOPENHfKTv6wkY4HV6fN7B43DjAT+/OvvkztX5wel8Q/y8g1/wujX/WEYHH5smWUXwjI/TYtTYsCEvexc5XUe8b7qWIkqDAyUFPcTzgx6JHGVNY4B4wcqZNPA7zHRTNuFIeTYsL4+RzuWu6Rw+5IP5aPjkCYWaLSDrLGiPTeAaxbN5VnUdG1vjMxqJ252BZ9KSx1FX7CWKW9JZGsJ5lky4kz+BDxoCJp0B+cE5rAsluuUPMMkzU88YM8dIIWXAsWFag5R4jbCiH5QmjR7zSt2b+NLLM3hcVzyrfhM3dUZHRbx/rgfL6m4Uy7iQ4Q6XtGghGXMpm7AsZseC79QVxgIbpukTiGNmQ4ZNzlpThpiU3reJPj3DhmT4Cs3oPuiizaXe0EwEcFJWdQcW8osRg9HFwDwGwjag1jkgkOyIablEi8GWnwYhGD2LcWYDn+VE8oxnZQmchLVdwk8ZtbG0yNKd+W1f8m96u8FD6PEEd6snPg/qfJhY/UO2BRvclMG0oCN22rfWWtxaH8txwKFO4rMmPVToro66GIZJEhInyflhRCIztIcJP5beJuO2Xu00wOM6AAwkjEY2/+/HsdR/bxFbKkQ7sspsIf0i9cY+t9zHOp1Ntek7vnUdskc6Bm7++sevZTCF8NYiXn+mACg4puU5Qnh+fqbvUL300kvt7e+91S6v1jrR8vYPNu27b77WlldnbbW8aH/zVz9rX375eXvw6pvt9994q73++uttvzu0L774oq03y/bRRx+0jz/5sF1eHrQLHsLZP8IME4qDgaGUqBpazGRQFbZYQyVFp2CKXRZXUCd0TnCDH1PyN0RkkLZLlNEdOPihZFQx2QBIbnzEVxoCVAiSZVO0ht64HTlld4aChzBwgwOoxmUarDT9brrIY3hWkqQhjB/pCLcjrL7XtBpI0SmU49bQwkZtd0zA87eGtA8k9wagnLD4NUbLBuaZJRnIwSrNLrqeTV8tq+l0ozD9+H5mBEm5h3XlMuMzy0TnRh6ndX7tZ8iZF8IqHTyTD9/5HG/a8I3baRxHWtcDsA3f4RgutD+7Gk+Y3x2Pb/zurGdTNq1j7EEHywt06gu1NTrU2knDR3Aul0uFAx/nDj1MocSRRgP4KJf3++g5T7KSXxcK5qZ2YNHOSWO8tHEccMBDHsLgC74Nfg2asx9nmU/vjOCdLukAlukWLwQ9/hAecZE/QmMpiDajMihNdtoywHMmGcXOkok2eqfChX+5qRcdzSZVwc/Tnq7bQsK19gR9asBJM+mdx89sdOVZaUtbdTrzJzq5puVCTngxM0tbwsdlkxJ9fibccKFbe4002AsegoNlKAxAnRpj8JCTPRg/iqufrtEqQOgkTt/iwqCxPnQ5kiZwylhRUtGmi2bTYIUmyYDgWh6YSVP1y9hwfyA+EKHON8rFDA9GFzRoBlR7jJDVmPlGB3EajU6dUJbCAOBZKS3z5fITk1zAizjgg2vXZnlKF14pr2SUjjoOScz18de+vNEWoyMnzxydnPWDAYJBQGOVaGiwHgNe1SUzTLxCI2XQ7/oKRlen2VaUJNh7618VJdP7WXpXRMRsEdIUPO7bgwJSJxodSKKN9bKldphyWIkI+U+9l3oS3WCZxEdfxMEkBpYjfQuOjeCIBANr0vOTnBS9Yjh8wBs+o1s0cZAyjzygI09fOG3LZQwSfy2DqRbgpuevvvqqPXhwX0Tdv3+/PXz4QIiOTxYypP7Vj/992+3X7fNPPmzbw7r9xV/8RXvy5Iv2wXvv6PqBv/nFL9t/+A//sR0Om/bOu++2P/uzP2sPH77QXn3t5fbw4f32h3/4/faDH/xAsFDUHMGlk/CFcpJtKqUQ13WiMO2GinAYvplfsn+jR8MiU4XnijJ8+6Srz1RUvPfKosZ/I2IyMfn5QcPWChE/O4R4jEZa+TakDUGyYBFH+fxzuI4qp9HmUZdwB3jtBwAOPzvyOow9AMDkXUJbZkWAs96skfquPNBOWhR02+7bPGcyTB9xwMORHwdchxuXy+F00OQ400J+GhrhPDMw4IejMWFIWQ7Jw884eQYm6cwr4yIN8TjDdhxpaziGg2klH/HQRDjGC6fITLcyDuppt4t7UMgD7fiG3+dLpVTgK+1oJPiml6P+OMoEfvi6mEYZdrtNLDXRc7CRVjMx2zbKb7hRI6Y/Zgij/MCBF/jMIMeILk6qUFbTSBrw4hNmvoqgLLOf8UmDI33lv9NAC45UTqt31bVTxcyAINFpxr5v6RoPOgS/6576fVBcm0I+6MSpA01c5GHJqeLtMfb0mF/Eud7hueUZOC6fffI4n8qYXzqgM+PEGoun+p9tDmmAjuBWT4Vp81J4lCFgA4B4cE7H/eyn0xgKNDOQFvxsQ4Txs4tNvyJCzBb9ZSO6tgIhl7T7Q8woeRkKYwgjbrvnpDVUxdIb/KF6WUQhHkeHrr1P+iJ93OVGnRDb8QxjCv7JMImyIpdqMyzB5UwKhhRhdNRLrv3gA7PT0A+dMcUAM09pufyUO/quOH0MnRjUjjcd+DjSExf0B208O160p25k5ouUETesTYHQH+Jvj+3TDZ9kDGnQPIzhvdftwA+6MMZ7g9+5alkJi5I6Nnzlz7hKK3mRuQP6XLD37eG9F3S9AO1xOjtq06MjfXNSW0lYjmVf2phPo8Qgiy0/2lgvXReHyWJAvNF1AkeLRTs5Oo4ZyNbaFR8gT75OacwUkIpBCFFWGCWTadwrQYVOcyPo559+3D79+BON+knPbv8///M/b2//6Q/bT370k/b008dtNlq05cVVe+WNt9puMmnny02brb7WRu/12Vnb7a7axZMn7ezLR+2NV17V+vDL20W7evS0/c+f/rSttpv2B2+90bi/4+MPPmynp6ftT/75n7b50bGUxHg6l4Wthjrat0ePHotm3nX8+cAdPft2uV631157rV1cXLTF6KRtd5s25mOKbBjU7ni0PNPFh3axXaojOZ4v2tXVqm1Wa21ih0k0Ctaogc+PctORBL+ig59Kie7bntMck1Fb8u0qvvFDTa+3bTOOi69YZ+d0IDxfs3Nfgn5o4IXnvM8nMz2fnBy35eVlCP8iZjUk6GmwhFhl48gGK2HK/QgYE1zWhQs8MdJdcP/EZqMy0NkCE4NF/NQsYYx6KDfwmNFbb5g6DgUZeGN6GomiiMwY2RkXs0XckYH8gDNGYjFyAy7NhH1L3De05Z4UFOtm22akzdNyKOLNetOOjuOeHIQaeBpRM7JKQwRc0CI5Bu4kDBrw6NfixCY85z1mRMOQWa2C78DlBwycfdKbN9Q7aagr4okLPiEH5jUddHSQwGH2ijQ40tsHJu+UleDwgcf9NoGf6wqkrHWrbSxDU3Zwf/31143BCUrswLLEPm6k5btIsa6/keyD4+HDh7rFmzS0J8oBXJyWuCeBn6EpG+z5VtvDl15Wmk8//bS13bKdHh+3p0+/bk++fty2y8vW1qs2Wi/b8WzWLs/PtUxkNZbtAAAgAElEQVTBxyu3G3eO/UzQeMcHeoNn4O74OZq0q8urtj6/gIB2eu+0zY4Wbc0uaGTj5EhtZbKNL54DA3opE4Yb9bjfbNuU07jIa3A39jQym8O0/Ki1E/g5pe3FeguLIpov0P1tk7bYLbVMxWlcFDFfBtD+k2nsMfGFlOCEfvCv1nEzO235eLikkAfRmEFBXuYe5U4nbbNetaPj48Z9U5zyZAHpsDroBA93LzGjJwNmz3LvWAdiLjQbFPpEs7CSyTjqzgeIp8CifY4mbUfHza3X7MNAd6MLmT3BoGPInSfIWEahHFw6dLWjTHnB327Vjo7mbb9bt/k8O5grTnqFLNJmGSBRbtfFdsyX83atzVubsjSm7RIYYFyStWvbfd5rlocbPF8CfoyLxqpBGgbIMrzHxuEqGvAcjQ8yKtDrfDZQM2Okow1O2Z+1a+wN4xMubOhljxF3ezFzjdG63K2EZ66Z2J020W/HI+ldSJwLGfuQkBloom1wPxY837XpPO8Ros3StsGrj7xyzxGGHMvicYo1djGFcbZltm06buN1LN1L76Jfkn/Qw2D2asuHxadxeWrOPIKHe46Y0eLuIBzyQplTRWVYaxsZ5prfkRzLZJSdgv4btXvcHaZ5p5hxgebQGTmYKCdGUWMx48sN2jG4oj6xTUSDlryypbGUCqek3mK5UmZwJiYVy3Gj2UFL9pq9Qb7V7zETFzrwMMoZ8mI5kVfqEhHC0J9P2wrDdTdu8+lCOtX9xGa/apvdRkt0M65fO6zb5cVKBtW9xUKD2ukC+d1ptpl7u1ieYiAHnsX4ok1m+7Zln2zSzP1sTPKgv1ezY81WbZbrNkXpILggx9qmgVt46RhQECgSOk4aiKxjmt8+TrPcOz1pJ+NZW55dKC2N6eTBvTY5mmoz3tXleRvNZ22yYFPWoT39+ml78PB++/jj99FibT6dtMVirmU8jvFBMe87Nsph/evY377tOYlDR689DyE8VNbxcRhS7pTwaWSqyOwgzs9o/FwOtm2b7ZWmiRE87V2RDj3E5xdGXCBHhZwq/2YZ9/CM5v3shhqprdzsAGndyAjMlhVOODWRIxtoopNwJwVweIyDVixf0gRN0TqoE8LUubGhrszOKGP+IZx0Un4ZZhpruuc9kx9YFQ9hd8GtcRW+w6GDclqeDA8cTmN/mN9p8W3I1LTApNyCnWMUxzuvYZIfZ774nXSVPtIQRrqhM0x83E1phnn87rzOgw9e87qGG7/TqJz5zTDCzAuVO2WEZ6c3b+0Dj3bsNoFPWqcPOghDhjByomyxZo8uQK7D4AOm4TLSDz4+W5cur8vf1VPKk+WV/KRlPwJ08LMjXLMBGWB6TYPLQDRhvKsjA4erL+uKfQ0TZCA/0nsYca8N1iH7HNjjc90JVsqC+K1LRKPNEgdtOJ6hWZ3odRBdvGDRtpQ+E9mQxy+zjEMQxuNwv9t3ODSiapjNYJCm4rM5mc+8TGKJCEOHPSfExvgfkzH0FsYTn2LRTI+MqtDvfPJIRkQpMzgpk8qVBOjQBToNyOQfOHeQBMcsRezlgRpSqzzaQxkDH33LDZmmLWqWsud59KKcLstrRdIQZNsE+IUradT3/ehsaT8URGajxKTbR6SrIjhDl3IfFEUBLI3s9aLKmZfALFDZhV/sVMfPUJBEmlFROeOgA+Exs4gE0FZCF8kgg57RQRuJR7odNi6E1all+KGFNeQuys/wFNmmLnGaT5LRGWugGCAxAwbuuBSJcsNfzrZhNMWycuoLjMMRBnbAi1K7fl16h/72fpWZ3wSa81Me/4BDH4kb52CSZ9LyD90Av5zedacMmY6BzV4bl7iSYNbGIz62zrIuI8m5ZGU+m7fJ0a5Nnzx5IqAyhLhkMr/Wfn5x1n7xi18o7oP3/l7W+MXlWTt78nV7+aWX2sli0S7On7avv37UXn/8tP33//pf26OnZ+2rJ0/bj//tv2t/+qf/sj148LCNJ/u2WV9I+MejTVtvrtqrr36nffLxg3a8mGlJ7ukvP20fffyBjJnz8/P22u+/IToWi0k7PV20jz78oL380isK04zEltHdRJbj5XLZuI4AJewRIDB4fvz4sZh5//SeTuEtjibtxQesR160dsVeiXvt+Oi0tcNUo/F1XvB3tDiJRjyhMvh2VcyAwHScmW+mh+Ufb1YYkVJDS3U6dFRW7FRwdFRegopTGDRJBJrGzybamMretfExsw5h0FDh7liCDhphL9wWKvtQxXP9mW77Lg/0uYzE8VzDKkznEfzu7pFsnNkATadxGzbvwDXs7gQcJ1tCp6eqCAVBOtNjWPbVYeVFpoYpmooSAC/plLaUCRgOj84/Ol/qx7RWv6M385H/13XAqfkrjS6LcTkO2pBr2IuxzbsNH2iEZvztOka3+FftUuHAYkYO//xptHHwXJ6fKQ/P5OV3cRk3ngPf7V/7AiYTTU0/+upp221WaiPAZGYSOpBPbjGuZePZP/MGVU2PvmPPCqPm0aRttv2loEcnx0pKWXHkx8EvOjLeoRf6KLPCS332nVC2TeUWIOXTkFzGkiOi4z4wE8PSoe7F6QcLtT7Axd0t1LSWf6CHmQM6WGZ2MbwGzvlNMzdyd/uEcgDATBYGDjMSXJnhMgPKz5aX6FwVk3vNaKfxUzde2veAFL3aWIJ/0Cz6tIQYfA6+97qN/dIYzBOmydNcJp/LjK+9SUxYoZfU8UenbaPVdPjUFu+aDdU+oKxTQQcXS158ghgYyStmzcQ3rhAJvaRTb1IQubEb8wV+YgrsMZaoI0QtVhGgDQ4j4zJCiDtw/1WeOmSAQJocrJpGfGoVPsnJGuWdmXXXT9z2LbmgQ46UMuR4dF7xHqMFWRNxkZJ8hEHQybw/BUlevpwRMpADFZ3oi+8UhsGY+jy3JUz8/UO6GxloxAdB2nAd6lOnBnXDvGaGWCEa0/WpTcogVLtL+aAq0tDIov3GnuUZAOYLYUnic+GqPrV0iiHoX6xQIFToI+AxCBqt1lrlYUqIut0cNu1E9Z/9Z+qNZIno2eziFnBkcDLFlmDzuO4slwE+4zT+etPWq22bvvfee+3tN99qG4RTVnprJy+80FZXl+3q/EKj0y8/+1zLXS/cP23fefnl9uDBvTabjNr5OXsWdu2T9/9P++CTj9rpyy+26XzU/uCPvt9ee/PlNtq2dvb4on35xUdttbxsv/rVr9rnn33Stqtl+/DjjxpXkbN88dZbb2sG65/9sx+0v3/3nXZx9nVbp4Fxcf6knZ9t2uSP/7g9fPGltlldtPVu3x48/D1dLLXYx3dgUOBcZcCSBLNO/Fi2QEk8evxFu7w8bx/+n/fa2fkTTbOdHt9rr7/+++1Pfvgv2r0Hr+gTLSgObh3HWOFoohQzE/xFYatislOg8oFPE0AxWCGEMIy0jhqjgRBCS4ZhWIDopHCUQaPFrFQ6LeAv82I7pSdOqZuWLZk+Hc2uN7gqlJn0Vg9aUIqUFYdPftMY4b1oO460TuOL0xyGTw7SwlPS8cwPR5nsFJ5pxe+Mc3r8oLFvbM4LHPF/0KmaLuOLlf3sgOveCGuVVHcBK2b2qAvyQ9OwI6+0mZa7fOcnDbQFTyOHcRj3kHbiYy9Q0EFewrRUuo6lDvYQ0ikwQMB5JhNFQvpDC2OLfLjKT8HfT9S+oQFZ9E/G1MVF++rRZ+ogOcxxdvZEs7HM9poW01x9Ico/0GHc5IG3hCHryDjLcKYJX+0IUlOpqgxp9PKMg1bRrjSYMrk8HBNNSqMObjRu8+OFjDTTAA64Ihll6j2XzoyHdNfSeukgjR0bbSChbr2XiXfnCyMtaPJMAJ07uJ1/ZuNLy1FRr57hEI2+nwzjjHaKsQMfaKfdvUB85mTaDlgLpX5JJ12yi2UhMYTLNdFZSpdtEbB05rmxWelgvT7+G7KCwR5GKYZLpKCZRhhLWMxwBTy1/HxkSY661MwTeMmr/GqwepQRxrUCuriS2brUuxIC8mOOwcGAxayR6ieLKzMLo4db43WfUn5RXnIf/OYepfHOe4HiMzoqb/Kf5VqcS4A0mZeh0z1D7TQpP6pPjEfqI3ScDRZddSPDq1wsqYt7A4s2smPgTMZtl/dsmfcwOc6+BLP5ZBJL5foqSEfooW2ZnZKh0POHaggMYWSqLMG9OAwlwyM2smsyENmSzu0Hu1GV2aFRSx1ikKcAdMTy0Ovza8F+0enEjqWF0zXMie/2aRf8cMgB7U/6FX0gg2eq5dnZgnaZM0zIkPuIzCd5dTs/RP+pm8OZ7+NzUNIzMWDdr+OTW8fHp23KSTY2jaJkl6tLKTKUGO7VV1+VYvr+W2/o/Wgxa198/kn71QfvtbOnX7cvPv20XS0v2nJy0e7fP20/+vGP2uz0uP3h999un/zqg/Y3f/nz9nd/+7/b+7+MKwZowOynQOl+/7tvayM3Yb98910ZUxT80ZdfNY84Hz950i4vL9vJ4tN28eRxe/B7vxfrkg9fbG9993vtwYMX23wxb9tVdAjQzR4NlCn56EAYEd87mrY/+IO320cfvtv+6i//ok2mI12U+Zc/+3n76Fcfte9974/bCw8ftNdfe0MbieeLRUyjcmFZfm0cmNVRWYTxWx92UgpUJIMy6TZaGoqNKfG8p0QVq34grd2scPhO54TSYN8C6VBGVBq786fH0BNK3DiBbYFhTye4nabSOXy2wNkn3s/2Hdb7ViVDaPFOvup4pwMzPRyfxfndPmUxTsLGXlqhCXq/A7BzjwjpcYJvYS9wjcP0GPZiEjMzvMNbcOHoIP1zHO+kscGkhL/lH9e7cRmc+UC4XX0mDLpY5sbHOQ/yslzGnqzN6qoddiyBx+ZEZB44Npg4Nk16+Ed7o2zEAxN/PGYEFXuMLF/EgYuZWjY9onhXq/hcyWG3yb0c1E3MuJDeP9NtPrNfR6dbdSIpNuuzx44L+ebHR7ozhbzQdsh9dxohJg10RkFnv/QYbSR4As3ClUvg3azLJNrnfHFCbUeZ8/uGLl8bx34c4PMzj+2Tjm/HQRsu3pkpi/Z5W19BOn44dWfSDez0yXJi+CDDHGvPb5MZvq0ScMpQSuNBC3vdbAu0RtuImZnsynJJDNyRjR1bMlm09OJ2yXIn1EGbR+0TvouJToMuoOtUPLNoMWgBissEvxnBky4ModQ/5JOBFWXneSpdGGkpI+k7OMg0fEIOoQddSj1EojjCn98KFUHqnrl8MMo00YxDXEZIfvYxiXoG/8wy5IyW5FS1welbHiCSQVFPl2kjKtW3cshQTZ0BjihZPFAOrtWhNgCraxqgseNZfDRW9ZH6TtjzGT7OODWRfON6BEpA+9gxaG/wnzYaRhpwdEpO+PjOWny3M1hIeuig4vjkT7ZJbVRHVjCWY1kuys/G6ZjFl1lra0uzeDJRu3oKRvxmf1X25J/Kme0iOPZ8mNq0jb4Y/DBU4R+TK+obsGskOtO4bJSTm1vuhgyz0bjJoz2KOaOtaxv4xIr2/8Gf1APsgePetMNe+9hmfHeS02e71bqxAQ3F8PTp0/b5p59JGl55+TsaeR7Ppu2rR1+0R1991j777JP23nvvaFMgVXvv3lH7V//mx21+tGgvPLjXvvzqq/a//vt/a3/185+39999pz198qT93ksvtenJcfvOa6+3N998s73/iw/aj3704/aTn/xE05w/+7P/0X76059qYyhGz9F8IUFBONdssF3v2t/+zV+2ey88aNP5UfujP/nn7asvP9f66wsvsqH1XKNi8rpDlCDnssW7777bLq/O22q5aW+99ZaWFhDoi7PH7a//+q/biw9e10hX+6UO43Z0PG+rTXxwk28G8T3YWukwvDoaEDLGplfS0aLUsGiTxKlTsiEUyt8dABVNpeJrE2VR6PdOTkIQsiMANh/T3KRhQVnZ7ErDGjrS+ufOxe/VJx/vOJerxjuspnO84ygLz34XsPxDWKdgSpjCE2/FL8FPmnjmR70YByDUsZa81CXOeRNNV34peliE8ZqGLvC27Bvg2H9u0haujIcm3jE07Eyzy49P2PMcaYy3wjC+WjZg8W7HM/JDHeKcBzjIDbwgjX3LP2EMgkTjOC6VJK/S7q+fstosL9s+L88jv+UFfMBY7TcymLhvqTpouM3VOMMkDHjQyiwW8q6ZsvwWF7TRQVCf9Je68DKVInkMk3IAk/IThqJTXGcwhSxr8zBlpnGqA6Ou2a9AhxLwsMHB6zqlPLyDw4444xeNKe88K31hQ7AkOjc6LBkkaqNbdXTAgm4cZSQ9tLNsxxIJjYU0mmVgyZU2ICUSnbiicqaJxBRZx+wxirDjchZDeSzrlj8MnuStCKDNS131M0zQIl6yzM8pPoo4ZZY9ZJDDDdDH7J3DWK5TH5szGQEzWj3lp/MGpmhKxDYogIVBhaGjaQBkIQeeJCU/fBRdqiz0MstvMdPG5ActFC2jPVejnIEiTPKAYRf7cgWfAyBcc6CDPNFxmheeWSrVKVNTW4NT3ziOsmBSYCUxy6MZJhlsWe5MjxRp4VWXJTLrETKD4cJmdfxp3o6vL6Wg++g9SAYoTiEeTWUgEqSBBro9jTNknGsPuHJFvA4TUR+uh0+kJI8u2aRuKayM3TCu4HXUJzIASvIw6sfPNkdZXPAss3n2TXzJFRmSN0EKfebdUNQeMolhWAegB6aL4zDSR5OmWaI5kw/Ttu3ghi6v7ZzDM/Ak+t68GFkrLalTMJR03wV8mbaL1bI9Xl60KaPRxWQqxYW1jWJgaYtGyAwTBHFTKen4Dtzjr77SzaSL2VinU44X8/bl6ryNV2ftZz//WVtdXLaXHz6UofODt99qr776r9vZMo41s/S2b9P2/i8+bO/8/S/b/fvfUWW9994v2xdfPGrT6aKd3r+v28HRBCfH99v97z5s+6vz9vjJ03Z8NNWdFm++8Xobz4/bYhHfoWL5DUZySg6FjCJ+4YUX2g9/+EMp5h//63/ZPvzVB/rcytvffbN98P4vle7+8UOdiju/eNr+L2lv2ixLcpzpvVWVlbWf9e5r7zvQjUWkZrhhMBqORkOOmUzzQWYaM/2VMdPP0D+Q9EE0kwTTUAMCIEEQTaBJLI3eb3fffTl77Vmb7Hkjok7egwuAJuW9dTIzMlYPjwgPdw/36qOqYSB2vc1G8DcDxQn6libPs11LZzKgvd9hUmDyc1iIGUR1gUh6ZtrFwqedgDscgyePHuvx48eOCheOdvW2NjyJ0wfs+LnTL3DTaLPOuL4gMfXilyZ/8kmIV/4W4obRQJwUL8XlHV2AdKVw3lN8DgUAI97TRbz0fhZ+6Vv6Dvy4vHOKWRhuTHg+uRC+p/jl9DyfzZ+8COfHRTrgxY9nwoELzxBEnIZI+aR03FP804X5lCOWBp8L+B1/1gtkhFEqIyXjnYv68ONKcVxPcSQ2nG6krXwjHJyBizQc9p0OsTO4P5sVxhM2EsTt9oLz6lQGaakT3yiPTQErJyd9OE1qmEQChTIgMrwPDyp5wV5NWBW9pHm5+g2znmGc18OExhTMznm1dD3rcIejx3F0YiCQmD2TiMALHAtSlhnnyYs6l3EtPRtuEXZA0O1KHGDwExA/JVpgIzM3MeW0MU2Cbbkc5kVUByjLB0Ui4Qocw8rmLlv329n+g4NAm1P9gakXXMMsEIiUd7oohfycf5x7/D3itJ9Pi/QT+THvpNXH9S+N23V3ldPF7zY8aAXvsItP+kpwpkwWxHJpP3VP5XOnTRAagQyIa3wsIyzgoFbk+oBrqZGUHevLqU5ygGMFiwCdFQiytHzzTNnGh7gZxbxDZs4cdori3Bbh6fhMHZHDOJtCoIIVweebVU8gCHGTUSPtqe2+MnhSXRH7cQFDrjW/gmEDLqB74jrzHCPFO+911gObX4g4nogdNkLM761MswVGeTECi8NgSKxA6KNzZPgxDyO2XAbuU6hIgMvMRGbYpIe1KFDiAYIQWTQdnbl4kjTOMwHOtad8eUJS0a/u49J8Hlr+//UvNYEaC3BMOOWdsCEYYfZPzB6cM97FQ1GTeMKZVbjKATi85lTg5oa2JDwge07f0zbmdp90ZC5dzSJxRLs5pQmdgYiPzflSx4d9PT460MF0iM5cUA5NkzoZpcmY3R/h/JiIXaAVPRfWA8LfineItaUa3bbjdTEuyaaEXdpyYSJlNByqmODuoKFFMdfW5jlNpjNNp+yQpUWBqfK6dzT1KgsDO6u6vcCjxc/RvsWsMGsYB59cKApSd4gMD6Zo8I5vAJM2pLbgDRvlbpz/npwMtLGxZXEeyEh4t9W2UiDECMqYtJXJvJqFhZb8+ZFv+aJ8ymFi8A4jyevBV+9ATtnTCabcUx1JD2wRdWDEjFOCSam9KKZ2ytho5kHPw3anKl4gETfSbtKzkJ69COfiXn5OYeW7I0aYpfaV06WwlCblV05Xjp/C051vCXbPyqucNj1zf9ZF+nIe6Z1+TjhQhnPKhzDisvDy40r9UK4bcQhP9SDfBN9UFneulLdffscf+jjVoVzXcjLyLdel/I3wVG/iUTYLF3kmLlK5zsRN9SSfMmxIk9qYvrHYskhyRJ+fHZpGJV8UZNMckNqcyrLY+Df0FXmnOqRxSF0h8MiPOvGD+DdRlkRNcRFO7WSqJT1llutN/oSltvGeLtKmsglDgdlEOUfesRlk8x6RqIqEDPFTXpST4EsZLJDAKP14h8BL4ancdD+FTxh/9AdtMDuIenMqBzzzGe7TjUVKn+4pHxNlJvaYaaJVbORlMSzhVGozeacfsE5rOPnSBl9lYgp4xQ+nZQYYAi/S8/OmkPSkjT+HRaLpLNwpJ+XH3flEoinV1TClk8EXOFW0yziQ+ifcnbf1lljSw3h2GsQ04eya80/lET/hGLAI4pxQzrrO6AAlDl74FEmj0NYYpLqq/tHfdRvpDP3P2MD+EuHP+iV8qaAzMWc9hPGz8o9nwni3KQnwHyfL4AYcSHSK12OI9qJ7ZaZIIChN/GH01wpUgWSFixWV9Nm4Wwk+KqkDF4h+413kchmHESfCaV9fcf5jVfstY3sd/Z/w8P87H/TWICEtPgUu4bncvtCugNz0O6Jl2sfYo/yEbylewg2+IWlgWgfG4B+0elCNoQfotJoKK5BLlf/pf/7OikwCgoWFBHsrcJkobGOzp6zT1qO7X+juJ7/S++/9nTr1sEC1OpvC1kQ9X1oHiRN3nVY7uDDJ6jp37pzzmM7kHS/EFQYuKevjTz50GQz2k+GB2r1zunr9dV29+bpdodQynE4OdenCtiajI/30p/9gRUSIrldeedXOhr/+9W96wbhw/orzPHd+xxMwkzANhgAKi0dNH374S/3wb7+no+MDc2bqWVsvvfiGsIn48PFdnb+wrSvXLqlYTvT8iy/o6pWbmkxh51Y1WdTVzDOzR7GVAos2r+EKpupJ77gIhAvtspsIm2YIXAE6BlYxFwsGMHC8+Xy9EEyXEI7ohUz12Ue/0r07X+jzW59qo7vpAXDzpbdUFCPt7T80NXz58nmmPh0eHuvVV1/VG69+1Xk1m231BxN1Oz3MP5l7Rvl5I/RrWrhTf4c+r9rO0m/DexCUy22JR9s9Edv/WF3TWVA+TvmlvEBGfvmZE0rpe7qjvEha/6zOEBastLCA+GxOOPGx3qRwVDxN3madhok15cmdsrmAPnVPCzXtZ+EG91gYEx2c6su9vGBW8+CagjC+pXZy52LCI2+IK/IlDs/E90bDSqlRLFHS26Ie/OBAgLMp71TPVD9wnk0DCywKrIjPEDHjq3E2meqkf+B8KI/y+aW6Ur/qIpgjIN9URqo778qeJrrTNzeOP1FcR12D/RbqHRZi0qeyeLZgwHA/nXCzSj2cQi0w71E3V5SdfSqHDRIX784jwph3+o1xnIgC4rnOkZBifJen+7PfEgxTvsiYHAebSwk/OFodiSTCKDfVxRWbB0vw5EU/sWHhmb51/zXD3WnjKTQWfb7xIy9g5PdYJjZuEoeYU1HMDRw2Ma6v2JDOTDgYbyfjmFcZTjE/OBeNZpznTsuhLvwos5lHiiQSSYEwOdVx4qQU8YjPIs+d+tNG8Hg4mJ5yTsCnuOAyL7iMNCjXHLzTBQr4MTxT3u5nM0DieGcMobe0zhPCKRILMQwYAL8MqQacSNvUC+kJ59AL+TMfQDAQh3sg9NAxOuWKwT0gP/qENpMepXnGRqMOAVTx+OJu3JpN1ciwC9bQQg0tOMm7wLr5XJnGFgcWtXBitZ7X1geZgDh1ginQ67V9SruJRWl03xYLtRqZCSTgsZxGfPP8Fk4K25RBmF60GAbOFL1vRWY4RdBJFvatVF0U5ooErnymybSwPUPsR0085jjpvbR+zxwNJ+ZCNhJWS+DUIOMOzacwX8Kp8XwbVUxS93osrIm49EZDg7pAGjfpC+3nMmfrzOaduOnCzAcX/cUFDqbvjrXKrEtEf6Ggz8GuTq9t3ETHaDabqNHqalFtaFVr2CUK/QnntFHPdTwdmenAGQrmEpToN7d3vHkyFx7OVD23PiX6wtPFQof9E51w6K0o9ORkL5ziZNNNBUEarjzPPAmgmE2F0WdCDNc7t2uDeu1OT53eprp5QJDheKSHDx+rUsUlSphUILSYUGgURu/ghOA/jvzms4CgiJGOjk7WgxQjY3kt17f/5Fu6fO1F3bl337pRH374c7WaVe32zuvLra7u338ozEjubnZ069YX+j/+4n/RaDTR1772+1bkRgyHovedO18aMHBuGBzXr9/wKYrpeKjFbKLqqiUtZzYx8M7b39SjvQf6yXs/1UPyr9f0+eqOOq0dPXi0r62tHW1tXcZerJGII4dQoSiyIhtGjt9otD25QKmz38CuEu0NA3Jmdwi88+NKAzUNXCZHOM79/tBK8S+98C1dOn9Og5MTs4x/8fP39MorL+j111420YSIdG9vT19+eVu3Pv1ED+/f83sDYnVjR2+++RVdvX5TG1tMdmONx2HCAIH5pZJ47PEAACAASURBVHqkuyv1W/4Qr5yW91T38nMK+y1Z/cZP6/zThB2JHJfNTjzCjncu9BOY+Lmjl+GwePdL+U8auPFOHiwG/Cg3GZ1LbUkwop94pnNSmvQt1YN39MocLy7iFE3eKT+4h+TFxVhLcbmnXzm/FJaawOB3OjyvM8kVQTTL4IdgCt7uOWW58jPvYUgHnJtNJ86KfFM5CQfJl8Xl7JXiEY4xwFSndD8bn3DD6ynhTFg0BsOgY4joPNmUodxUBrBKF3mkH2Epztnn8jtlc6U7zykP0oOXrrc91wdjiaTgGy0PhinpH360lbxCfqSjdoxR8iRNwpv0buLGNTgV16RyufPd+SBCiLi0dsILzqY6Msck8yGuF8RocEQMDiAOBG5czBfkzaKeiHTayZXK5pn4SYxorhDfE3dp3cbQ1sDtibCKuO9+MmEU842LGnBL8GY3//QVI7kyjKHTr9SNtL7TbubJSBiFWJFgtepzwMvUnpQm3WkvbUNpPMQMmyPnQxvBSXDXoreo52bcsK1z40W9URcit0adXSWHd1bKbIuHPJc2p7Nix6+p6lpYykFrq9Wl8gYnSqtqTHDyulAVbpH1kQIRhkHgBe3FyOmqojZwQqKyWijHGiW4xGawHsXs5h+GOjOWjYMVqYvZAU7TrSo23ohJDrCAH3GqeTikhegNu1ts5Oc++WVtKPdTIkZST4DT2F9i808fQFBRRxNdxkkyZzwkyIaUwL588V7u3/Qt4Qbv5efy97N5pW9n74gcUfD2GOIIA9wju3DCMKnZQWG8Yz4V+3CRcEeVBPoD/AymV2rySbes7tPwCGc6nZ5aW1smFtn4H6DDfbBvE0mUaye+KM3HcZpRCQiYtDM1ZZZVrQPEDmpaTFTMF7Z+PRphTDJT3upaEXWxGlqn6MneExNajRyvv5mwe/Tyyy/riy++kA6PdDI4MoWH5enhYKLxtFC1UtfuuYtazFH6K3R4NNT+3p46vS1bFqaBn3z4Dxr0D6U5/ulGqnNSYLbQ8eE99Y8e6PHjPVOZH3/8c08M7TZO8hZCJ4lJDQJwOoUIwcpnoY1eU/X6Qq1WppPjvn75i5+of7KvvN2yb7vO7gXLkH/20/c1HMx0cLRv2Pybf/XfRYCDnRBCC/GPjgOgiBltOymeQKJcLggr4uBImIkthMWFpYRlnlAXc3360cd6cP+2rl48p0H/SBvdpgdlu1VVv8/R8Znu3rll7hmK3jgvPj461vu/+kfdvnvHFHNeb+nDTz7Q229/TV99+x11uxtarQJhQF+nX6qLJ8TSIOB7+uYH2uFF5DQc5KFdCeHTM+8pLKXlHkiFcsizn103s+VDWamcZEXbeccymACi6o2RPZWb7uTFc7m9qVTqS3/wvfxL7SAe6XjnPsGqdWpz+Gj8T/mBa8RNCz9pUh4eT5EgSHUhL650JzzVo9wfKTyl4w7uMVaZCBLBNEOUFsVz4FJ6T3lSN/LlR7xy2eU2+8Mz/pCmXIf0zIZ0/fxb0lEucwwEE/UPBMRp2gQ3skj5cX/WlfqEb2v4QVDH6zRdEFWwba3YMmNcPMk3jgP3An0Rw9b3lFdqN4qzUaxKXfklWIJHT9nxic48USxPccp1S6eo+E6e9CW23uAc4ioF11HUA/EAvwWHT6I4PvVnamN6p38oi4sw6gecUl+vv0WQQhj5SnfS+URZCGaBQYkYAssKwCm64ZZgne5sDgI+B3twZBoUhkMyNjandYt62NaOSsSpCfakD2TuArAIASZOIizQqUIswwaJBd9kmhXlI06T1uI5VyH2Mwr8gVgyvsDtjdQDuk/4flvgYcD+xIB34U2zdX6ws9Vq6sLulrlCOVoxq6Vm80Kj+VIF7arUlUdr4WwG0JcBbla/ZJ0gznypNjq2oF6gmaJVcpi76CwBKWAW5is4PTQ/9bPmC1XhkuGmYylx9MLf4bqvpDHOry02DsRSBU5clquGsUVOinHQwXpkCT5sMrHDRBlB3AxMiVNF0R+CY8X3ELZ8hoTAsIx44dqX1pBScBjPAT1c/3WbypF+x7PHmPE56iLGFQXx5arKet5kNdYMTvEqchjzuiqRUwu/EQ8STBPFDG5WRd12V3kjGL2+s/fIY3EwHas/GFrBG8kZxKMV88PuxLX0Ks4ElgYaDeIHKxbxUWvRtBuAXbhOi7mVkvucOBuPguwT43btruPD3oLyK3KO3AZjULANsQMzm1esu9TtbOrg4MQWNZ9/7mUr900GR3q8977+5vs/0NUvvtAMFnil0N6DO+q0cxMzs3HfFT4+7uun474nXeq40WmoWpuZXVurz7VYFZovhmp3NvTCCzfU7XbM6YJ4g/tEmwYD/NBVtXcw0d17n+vq9Wt6+aU39MKLr2syZZdeUTEutLu9o9liop/95MceUJevXtHuhfOqtTumyIv5VDYQ6mOf2JRi4EauRJSzU8dV1NlICw+wZkLjYjLb3twwQXl+d1snB3v6/NbH2t9/YCNaJ8f7unB+U5988oHu3lnZPQUn/aCUd56/rmK61JvvfN1txIbU4fEwHI+Ez77KldfbWkWRCv1KHco/wqrROSb1Sf2fnl3JOMHwjatcfweU/qQ4BJWfS1H+yY/luqRElO3yPWkGtjsTL2Fc6Z7K5s7kXw7nOf2ABTjBldL4pZRXWoBSn6V6pTxY+HgmnHvKK4WV803fy3cUrXlP8Ulffuc5lO0jUet4qR/XHKaZpWfmMllZNKbzIhXbRxrqQ35n25XaXa6v2xI/EJ5+5JM4Fn5e1zkQmRC5wAX8xoULk14gOsLiSfkprwQ/l3UGx2g7+Sd4pHu5rizqhLve68nZmoVhEcIwXWp3STnaStKRG+i0z8AByklpqWeKl2DHd+bP9B6Ld/WoUwoHDuST2orIhW+EsxEkHQYYORFJGaRF1wZopXKB2bqdcdEgbtKlYbed0jFkOXlnkx5x/EaJCz2VwOc7BAvLiNsG/GPZhmCEfRDVRcInlh3ppDWHEgOgXviNJ6GIBC/eyqUmmPId9QbIhdMrEEC43uLC8pyrRT9jkRzuERzmmGeyb2XiyuZMgmFNKAKIP/SwrB8Et7CysncJYIkYEPjYnMkCImyhWg0uEcsvhiZZfBfKq7nyykJbeU2dPNNkttTesNAhtBCnm+uIECFSAV04AMScxPiAS9UAD1CNyCg/iKigqyw6rFU0Lc0bQIk+jFocbj9eLlAK5xRdO5ew32UI+RBGTfWi5kNKUygC3NTwnQiInWcz+17FFYx15ghGPAfeU7s43ty/zEHuB0wSYEA04GCM4rpQN1/l7joz94YIT8+nZTwof1/nlwKfdce8jxE6wJd6Q1XY/ATuRMfTwGWrYCR7rlqjabFuUUzXRB/z4boOWV2rWqb+ZGJbjV/0941JKITDVeJb1sx9MpF3oBGuahDJMSBZ2NOkxiBOF5N5Xs3UbDRVz9uq1Nu2b3Hp/AVttBvae/JI9frLHvxf3Lrlwe2BvgrsLrhKl3e33YE3b7yoWbHUP/7D+2o1e2tdpMl4qPuPD9Rot8yUPDra02R4pKPDfU2HuE2QjiB2fPqt6x0NJ2kajUybWx2EsOZwsfD1+4XGwxPtPb6nh/e/NJDyRtXK3o28paya6+hgby16rFam+uTj981BwndXt3de/+Xvf1P3HtwX6SazsTbynql0BgPWjQscPeKvrFK1jyUU0YNCXZDFWnGRyW4513gyV7MeXK0kmKaJD2QB1uwqR/2Bdnd2dOH8Zf3tD7+vH/3ND3X9+q4q1blevPmKhieHqtcheac62nuiB+O72t7CiOi2Njcu6bkbb2r3wkXrduFzadCfCL97/QGTwjQVbXiAOPyYtHytdQ8CkifESnfvTuKgIA31Tm1Y55Em3HVJpQGTBlnpW/mR/CjLgyfurHhPi0cgLRkskVhisispeqaZ2OlLGa/rH939UGcu5x1nAerP6Uzu/FKa1D7yzCJB5OnE9QoLHKxs/qVFkDvpWAhJl8qbRj9qqf7pTl14BgcYeyk8PRNOfQCfv7FIYCsn5p/aUq57akNIFyY3uFGpLNKW01FGveR7zx/P9GXiiqR0CX70Dxdl0la3N560Jcy4jbfvTseclLAxC/pkiLLJh/oUKNxFWJy9p3wTbNJ30nI5DxAgMI4cxh+Ll1hX8UWFZ4C4uJLKcy/powmPhl2fMCYgWCJRkHAWK+sl21yBI5ROFQdCLNUjwOVp/EptJA5tMDECsRgJJtpnfTC+uU3A1Od9OI1vBVRbSD/TJ6mhhrlFRBH+qZwYgfJTU1Kas/c1bOO8wMJKOmDnOkPIpU1JdO2RiCV/L+kfee6jTLcCvke4Qj4gy+ncY64WcWNmLs+aOYjqAm7RV5CNcAvYnQI366GZojBVqGZGP4R8aSscJAgSYEO5y2iEGGKJMctZMYijaGjKvjS1mqnBGljFTAs+/TKrVkA4YSm/bT2ozJwK8hnVpPFKKiD4GqGV4DscVLg/MDVR72BuqReYDwDz0FvF7lLNtpvQk6J+lLG+LC4NbUlh9daGBkPsoRV2DZZjzBjlcLgptUydDAe+UG/MmXCbw8k4E0jzhRA7BjFs4Dpaz9D4FAgku0XyAApiPsgxn5BMPuqegUDr/nQ+CU9CjcGddPFsbljC34QQMQJ4leb3lObsPc2vjJMapzkrsl6s50H8DEIU2oYSCp5BqkNfwIFn7qEPCuZYdKh3dqw5//jwSI8eP9HxoK/lZsv0TwVdzqJioglJFvQFPhSXcf4E5cxhSoYqg6sDdAtCg92Z1apajaaGw4lOBmM12j2hODZBzDSdaDAc6vy5XQ8wnD/C4oRwoRNwmDs/PNJ8EWjCYgY7M1BxDRzhZnAr51pxZJqFqdnQcDxWfzTUZndDvd6uZuORlbC6m+eDQrVq3jmxqEB1F/OlNru5j4aPRxONhn3l9Yqq3bYnIibBQX+sjd6GatXcCI+FcZBpMZ+o2UAPoK3h4ECzoq/jo6leevm6BqOG+icDT66jxdiECNsDZMksOXCo6JR4ZlOz6CGRNZmBivNijoAywXIlBEvIxDs/3vGnByuUjmcSb0aTCX1Embk0HPRNUWMCn7ozsXpgz/Cxt9J4utBu1tR8hlNQiN+WdxpRBVK1LDlEPZ2sUj3SvYykqV7rOpeUlol/Nk2KRx5nvxHGdPvbLpMdiUMQIzqfWBawjlTDGo4ucz2hR2LrDJxTO8iSPuGX6se3VO9EZKQ6Ep7icz8bL+VBOr4lAiYNbPJJRESKQ7yUb3pO5ZEfYdyJn4ga8AucgMYBjyES0dlKdSI+Za7gD3hlQTSMmMD8gsBdYX8U9YVSuan+vFNWUDQOnIX07ekee7rPibOOV3qmPYRTnsdG9PNEmwin3ogseMZ/U6pPuid4ED/lxXNqb/peLjvEO93gpW8hLvmws8ZRbYA/YKJtLM4WO/0GnCU99eKiDomI5T20I4i5iRP8W4a4icinHsCAe1mhP6sHUygs/KR1fU0DBILd5VJHu20JJ/TQgyEevwRLL2qRcE7Epysb25NgSv+io1W+XCYBsZOpuWsPjAyfQEzyOeVjXaPoeJbdPZftRrHYe5EPJZyurYh1QpiBncT6JmzRIzvdnFAfEw0kdqEhrYkMKgZqxp+JSusuQtB5Jrb9O7ZQQexkXo/7iH7iQh0jz6q2WQdtVqEdHLaAgIp2q9AVy5SpDgFrm0kr5T4hutSiBgeuojGK4eOgkM4wy+1ZFpHeFGs0VjqHVsDAIfQeRBlGJ5MF8nkRxIh11hAOrQDvJc5/IzzpBRN8gbMToWczPvl85jWohhsoK7Wz9CBCQ2E+bDhw8rysLMwtzK3cDWEWlO6DQUwU1bnoBGZl+hvA0uaAA0AU8ZwJmWDgOnRfrAz4kLKIQWsd0vTOfY1jZ57L39Z5lRM+6zlyYB0f8SyVpd2GQ1X1vKkap+EqnIIO8ydjghaiMoPZAUSUlUbDHMHJfK4Jjp3rmSqtps014OAX3GJcZtWG8YdpCPgkZfjKqqbat//df/iPaRACCyYGjrenSRvgmuUFJbu5qYuXr1q/qd1u+FTB0cG+j8VzQo40rU7bBBZ5DodDT+gc50d0NB5NtVygVBeO+rVaDfX7R9q9dENt3K5cOq/dC7s2Lnn92k3lJgJQSJM5KUWB1/mGPVF3e5uaTgsdnwx0fHQgTBcwWU3GIytOsshArMA5q1QWymq59p4c+tRbVmPSqij3aT/izTQtRmKX8cXtT/Xw4R09eMCJtIqmk6muv/yiuVvnLp532xA3QIFjDgE+aYZjYbuVCJPocDTwxAbhSDmz6dOG8BLSJBijLI45gWF/ouHJieBYjUeHGg32Vcz6mg45Po7eV0WT8dQ+bTiZgEfmYjLXJ3e+tE+/vcM97e/vBVZyVlWn0zLxyyArLzoJmdeTYUnGfxoWCAzSgXzUNdWX+hMvTUjBbs7pApPySPdnjYFyGPGok3+liZT2ut6eRD2TnBIMUVcBYsuKnXFXk/JJMOYOLlo0Wtr5kC/t4du6HXFRTe+pjhCn7ORYGDF4hjycdwYsdYSITjidFlby5YLgaeSn3rUTTLhTDj8maNJB/JhojpMM+MtiixKqCSanQdQ912QytsFWuFeM0bBosuiySJ8uvnxj0FNOuWzaDkzC+DglComTrvRMnrTHeLNW0A279RSH/PkOnlJv6kDe6C2lDXSImzibgUgkzHN2hH0qO935Tl1TOSmcu+vDHa4QmUQcogX83DfOP7SJRRd4BI5ZKB8idKmgUE2dWZkNAkcOcGW8U37ClbAhDO+Ew8rnGz+SAQvqnO70a4If8d2W2P/E45RW4FAHjwHOxNyvQPietYMWcPyUqFzh/iTiIkrjtmcU4cHaaPvifo/Qi9yYRNyxH+Ey1xactEgn5E9d4dYAtxAn3cHfuBGx/jKEROS8mmsAJyDo8rAzj+AMebA4O98AJ2rovnJ4yj/0DwlM0NvnXlASRycKYi3ofa3UWOO4rPAMyyIwogLHx/o4dr2CiI3+h4hZmstj4sbtYCbBoCkK2pyCC0SF7WWz2NKWYCbMrjOU5d6YNmq5mtOJepnUqVbUrUrdrKoWG+GlhDp2ayX18kz5aqlOTWrDfVqu1NRKyFRQCMAWfbOy8r1bqahTqYh7FyBPJ+pk0majqk5WUVsrtesVdWordUBtOGNs5iGgqjXNGIceEivN5iufTGWMLNzvcfvqQUKbGSv0PLgeBo5DTbsBA4iw07nDHRjn/4TLgYRMX07v6/EZCVe+pDCePQ58D30eRmkYu+tvpKHvQEIbOQ0MnEYeuIEYbkZ3ejgaa75C+R4+nge/9Y/Qw25t7qjO6bflSnvHx3pydKg+c+tyrgknHrEHl9ySwVmE2y90j+cq4mE2s8nsficuKKHxYdFKOyPCsFnCQtHqbGiFzRTVdPXaDe1uv6ZHdz/R3/3or3W4t++MX3nlFdXruY72D/TgwQONhyOdP39ene4WpWg4HKnb7enq1av66KOP9NP33jXQzl9/VZ3NDf3Dz97Tzeeu6V/+i28rW1bVbmxo3F/o23/6X9kEwccff2h7RXfufqnjk6FZj5ywWywKn+jjdB47he3tbU/ULDYAAqCxaMGeu3LlqicyJvZmq6rZfKLJ9ETT0cjK07hqePTkvlrtc/rG17ZUzKTv/+3fqN1oehReunBZeSVTAz9404WWxVyrPLHVa67Hnbu3PWHiZBhl18oCwul00k/wZZHkh62lyWjiXQ/6YMDnzpfn9ejRRx6oE+B4bteOijl5+OjRE2W1lupZSxd2uuovR9rcburylR3bmrr34JY5fM/dfEGdXlezUeAwlRE29HdE0WcsksRNF7vzNPmHyfp0sSMfWK6+e8SlVKf38iA5DX36iTheVOLCbNxLLPVoifvpFKdvXqgi0UU6rlRmuqf80jfe6ZNA4IT6l9OSZ1rkwk46lHc2Dn2J6AT4pDy5Uy5h4B/v5fzIibCzaYiTCCa+8cyv0wnEiBdFJtuS3SnKQUfQKxKmnm1ED45TcHvgyS+KviBgSJtgkOqRRGLOK/bh08+BQ0H9wqwa2su2NLWVvIAFxBI/zHpQng+UjIOOVmhfMEEB3LmAT0Ib8kpXGT7AItWHe7rSc7oTnuLxTHkBxni+B+ineOH8CahJ03kw6ZDyTW0iPT/euXPRJn5pguWZtlCu45huC/NoSg8M6Efgw0VcCAT6gvQs7pRBHX23OD+INKk/6biHtgQRMOWTJ3k16k2nS3mnOidYgCE8m7EANzNxhOJ9afEWnIhA5IXTURFWpFtPE2BTeAm6LulDgJEb5z+pH2PcUp/xObVjTdAuwvyUcJXlm//UGdkEOse1aC0c+EDRcmdcLiBkoMiJb65dqAXKusAB2DUbPWxxBPtXVTj6VSGGrWIVfIW5gjA/wylCfMfxf0SLiLfwUj+ts7FaWawz4igaa6KCGxk2O8+f21pveDjBSt1WtVC+ietFoS4Sj9ncEhhr9U7HFvmxGYOA80XfAG7Gle8hvNuuqt3rWtd0NJ5qNCt8Yg5dJOwZDsgXIg+aAt+JcIbQU0LVYAVsA96xNeAyjhl+6EqhOhKKt2SJU3sQvDYzwJJ3SriGWCF9ev5dd/owopdJ7tPRS8qQ9+8SyfmUnA8usRkM7Dv6PmftrAd1ob3DE1WrDTNU0CvL8VHZCKLzwWKm/SdHOhr0NefUKsrzHJSp1tTotNzPpziJWA+bWMFHIzYaB+PBenxhgcM7hbSDoBmI09D490ULGy0NJux0KzrXa2g2H0nzqT757HM9OeqrOOnrm9/8ppU7mSy/ODrSjRs3bLH6za+8pVrnvFloLPbdja6tgO8d9G3baDKZ6Fc/fVfNTlPTo3299vwf6fbntzVfogyXqXPlpm7dfaij/X09PsC33IkGo0kwHWOF3ZZqs7Za9bADHq/GFgFyeqHT2/YuPG9sajafa3Ono/Es+sOCVb5g559pPtnSzauvaFmZqdHM9P6H72urm2s6OtErr77utjdaTWl6rGZtW4PRSFm+oeNi33LSO+/t6er1K3rltVe02mjpV0cPNRsP9ePv/oUW06kunLuk1956UwejY+31+/q93/8DXTx/VZV5obzS0KQ/8QDo7uzaPMJndz7S/QdPVJwsNB8XqjdWOtBYeY6/v5qu3Xhd+wcneumVN/WHf/AtTTucljvQj378j+q1W/rxD/9a3/j6Ozq4d0svv/CiupdfVKsZJ9VFJEzgksFps3g1GMFkcDPJgOQgEJONF7a8bi7OAu1iJrwsWIy1BWhOWTY5/RS5GmmujAsW4cHEfJgAPXEHzFojIWGeAFnM44JOFMJBv3oeTjO4btavYHJksgy2Q5go00BkPnUZpTscMLgA/FKb4ErN4N6glO+Tj8GQoNN64QqnRDz5RV92Id+4CLDDZbVFF4WFZ7GyLpANz8UFCl0y5ObUm3yAJc/UIYUB5/Gs0BIO7HisZh07MShvj1WrolNTaLkIxh1ZHLIFsF/Y2OpWb1PjwUiLYmx/c3BvsSeA3SWouFAWbOk8WrzD4nYkPkqL6MIi4dQ/UfHYSp8Bqo08EG/odrBQM8G5vyJrguPT1J3dGNybXjv4c0TMzOGJGRM1WQG6erAsTF+QB41FaTdNWPQ79U4/4nAilbt/thkTCZKoB8Wi576Ji3EiKFkA2EDZmWbEOW4sH8xxplQQLS1P7WyFMgLnEHmJDUWugo4ndQRvmOO8661nKjjyzPiAI5QM2EIMUxB1xtdktM1F3nB1phyymVZU68j2X8awA7BcnTUty5lPyAuCis0g4kS2qSgj4/4k+EiDk4A9Haw/Q/Cmk2OBw4gOTxDfAvd8Dg4GBXzeUaB1OwPtLIy2Gf41Fmpqju0i+oG5ArMoAWdokrlw3AN15zbCkUmEFHHou3RRTmsVDanaBEj0p7da2Acn3LAex+/nxVr0YyO+Vbi54PBC9fnpWgQXxfVHDDUzvet+pP9RCGeMISGhPYQBv/4YNY2asJMEbeL+gIvTyG0Spj+bqVVZmGsDUbGaTS07q+bAUNqC3zCe6nwHZeBQ741mod1VQ63JStd32zrXzrTRzDWer3T3+FjLaqbB8VzVQrq62dPGdler6kxzzTSZTXT3IcTOUpcud6Uqpm6W6tYzbXY7HkujaaGs09MM4vnCWDcal5TvLzQe9DXJpFG20MlwqXu3pVlzqccDaZlVlEPsFAtztfrTQoPxSsse9ouqNt1T4XQfp8sWgK3qubyP66So4A0Og70MV0zpMGabKEJ7rEJsRNMm1m9i8GDUEw54UEr3GIBflaigSk0ZG15OIzKvLYMaAZutvAJnrKbBYGxmQFp/ZuAcBF0WOVvzumqRy8ecOqtlGqK8325qNJ3q4tGRdjttPVmONUJydO6C5nnPakST4UyfHt4NG5Mmp+XDxgVvHuAIaxrW1bkaDQjllZqtltcGwrB3h2oR0jI8ooRtXsLueKey5Su9j8fDYMBR1UCI5A394R/+scaH+67I44PgLf2rX/+GDSq+++67+uCTT/XCKx2zT//sz/7MPuC++5d/qQsXLujmzeum5g+P+3p8+6FmxVi/+uXPXOl6oy2UxF9/+Zr+9//tf/UgwM7S1cuX1B8cazoeqCgmNo755C7HAlcWjXXqQcTBoGjCWWo0dLB37PoxkdKWpFNABxG2u3td73ztLTXaGNjr68nBE6Zey4y3N3d0PH2so5OB3v/lB/r7v/97AYetzZ7L3tzc0M//8R+VN35PR/3HanYaeuO1l61o/fje5/r03m2vEw+//1Crek3dnS2Nhsd6WCw0Pin0wo0XVW/lJiI79abu37+vk8MD4RT55MmW9bsGk5FG44lmWAJZ4aoi15Vru3rjzRc1nZ1oq3NVb77yDZ3b2tTRwbG+9s7vWZHxgw8/1Z279/Xn//6m9vefaD6de8e/0d0wYYIxRNuGjf2d+rnc9/+UZyYlEC1dKR8Q0ki5FuOEI0X8MAAAIABJREFUhbYclzQp/rPC+ZbCUzzSpLCzZZbzS9+YdFNduNPnLPxc1N2L55l6kP/6BAlbt9J1th6wcL2wRavRnIjhsn+nyOUgP+JwJTykLlxwGcwtmC+8eyQ9CxyTPzspNhWBm8COGPP+hebTYFogLZDgK2b9Kee0K5hwArFGWWfrTVzCEMGEdCUOUmBIOHwwGDoeswJ1T9AIHK+qxtNxhGPgmiRYp/LSnTLSlcLSeyg/EELrekX8sc+/GLEcL6X9nfe0g499TB4W4yZOi2F2Wjfye1Y57q8Y10R6hB/xU19CbKS0xgl00tyfgYggHv3KHRiAh/g2Y5GgXyE2GJd8w1wB+dXQnTCBHggxvlmE95ToNUCBb+EX3kNdAg7QdxCQFtvBXYnwpRTwyqwG7ubahDZBnHDi2ReROKUGwcU/lxWUdonBO1e680w7LSKkD+J3ymO7gdiL4pC2oKdo22qGX1CKps0kYXyB1Ob6YK3dBF/Nir7OMp4CduGlP7Sdq9VuWPfTVrG9+APTwJGCUkWslVtElsTkwAvdL1zaVH1qrtPItJXX1QD5q3Nd2u5qJ2spn650+Xyuja2Wqlt1tTo9ZfNdaZFp8PmRdDDTzrktNXq5JouRZlVpe2NLO6/O1D8J4vbzq13Ns6Wy3VzayLQc7qm6nKnb7VocOWp0VBugjLywagg6x1vNTNvDperLPc0OC42woL+o2f7SIsMWET7uaspWuFJhjgu6OKHPQt8BG8Modm/5uQRG86WIcva78wIlktK/GYPkDdUMUY24HL0pzGWEQzxQoOCh9fxRf5uFQyHgCbhPGYwP8uadk+iVZstEJvOUOYMcFxxNlXeW6nEKHKYP3KSqhJvw48FYw8lAR8djr3nVTtj8kx/lUD7l8E45zWbD74RDG4wm48glz7Qy0R7iEfeZBFMZWDyjL0FkJnaosPl8qqzV0VfeeltY1373hz/SJ598oje+8nVP7K+99pon0OvPHer2vce6dOmS0zM5IKJ7/fXXbekbFyX4gzs8Ptad27fU7OT62Xs/sl0Myv1i95JNFuCwd2dnR++//0s7Bv7qV9/SeNjXL3/5C1vkxmgYeiQAY9AfaTgc2BIoAChmE03GYXHkO50BoURdmNC4P9m7q199WLPYD04UJ9Y6vR3dvftQP/j+j1RldzCf6fPbX2pejNTIqrr92UAbvY5dv+zsvKDLF7f0n3/w/+ijTz7UzRtX1Ws1df/uF+q069rc7Dh8kVV1ePJYP+u0VIwW+uzjL3Xz+gs6d3HL8uWXXnlND+7d04N7dzUdnOjw4EQ5Cr9Y3jB3AptAExVHhfaODnXtuZvank30w3d/oHe+9vva3rqg89sX9Pz1FzQuJuptburRk4f6wXf/0twkiNQXX3zZCAJigDDNRm65LwhEH/PjSncPEof85j/AkPjAN13pnXty7MpzKifF457Cy2Ep3OmjDgnPXKlOvymvlE/KN6VL93LehAEHh8WEtMNhpQU+lZnSpjvhaQAmXZe1XZ44ASAKBkYQ8aks0qfdzpLZe60nEwYy8bBFRrr9w4OwK4a7Bn/EPPTI6fCgZyMQiLGwtaM99MXpQKed6Ufe1LvcprXek/Eg4AJleYef7ACZgbWwoU73edTXmRZBpAXcgAX3MqytIQEsWb8s4Qn9CAxSHVJ90jvpU34c/XZ46g/q6LTuBU/oPHGdzYd38uFKdSIMGDD+eQ780vA9xSnnVU67/l4aJ4GYhXAIMIZry2JBuYidErxTPmWCyXVYIhbBeC1czaqWkSgF9uQd9DdIfXpRD7haiJ4gqMzwsagP7gCn0+JGw+KY03FtWLj9oTNohkUxJlRArchtgmhyP2aaF+ARZcd80Il0PybCKXwnDvAM+SV4rrSwSX7EPFHvzQcYIpEGPwN8hKvFMweBEXHDYTNhFPqHRRki0eLEqGsLFw0d0ZKkOBBfXq2pGz/G0dxGJVmlEV3B5QNKy8iFbfj0FbrPmDhgMQ8cdQ6eQag1mku1tdRmvaYLnbpajZUuXdxUK6uoOp+r25xpVik0mi1UbW+oe3FXtWVLlcNjFQfHal7YFspNGAwvVgvVL+eqd7bV3T/WyVFf04/7mvSW2tg8r8qLufK8pR4iuF7THOONSlf6ciTlM9VOMnPWsIcIqXBuq6X9cU390UrTpTThVCdie7vh5Bg8SunhtCLcXxz1gjv0UbC3FMSfp5gVx1B5vND39G0ctqRnRIFBHodx4xGkUoHXaNOg6EyFAe9DVvBNQSQ2EAxJCGnwHw416y7jBBYg4wNpFshQta4oXEvWawieppq1ulrVXA02EgupffW6jouJRv2+Hg+HOirg4tGfuVq9rhYaex6ljYlJksYsZQ0HA89bDfQtKdPi2rrqzaap+eo0nG6kzr9GMK0nhAhB3vNGFgZuZC9jbwkOC7aAMJvP0flWeyO4NDGRgjHMrk76Y1VrDbW6PfWPDtVqd/Xo4X09OTjQRXSB8lwYwxyN+6pmVXXbDa3mUHd9nwLT7EgNhg6DaA5zMnAEEKVgAoCd2bA/FCbgQQCWCdYSlGQ5FkqaRbQuzuBnMHPRJp7ThFmtjDXHvDpOMhfBdx6KmBu9Tfuhqme5JpxgQw9rcKIL1y5p1VipXsFZ4kR5xsjCsOZMtUqh2Wyo0WqiWm1hVzG1bKnNjY4W1aXGk6mm/WP1urva2uzq8OiJLl3rGbFXsxPb9GjWpf2TI4tRKhB4GYReTcf9IxXA/sp1FbOVnuyfaHvnms5ttFUMTrR59Tm7c+l0NjWcjG3HqeDUXQ35Pa4sZvG3sPx3RjiTTnQNAVzO9r8nQICWFjviBDCGSTkuUilduic4e9KNi6ThH9Om787a9kpCGeU+iuPU3ADy9WQfWf4pHum5XM8wq8eQEMYLhD5XWrjody4Wd/Klz7lAD94pl2+poWkHRRlhESFGuIif6pLql75xJx+Ii1QmYS4jwprv7KI4uk44k4nvlWDBGcIW8/6wsBfVmVbzlWarhRW/qbDTI2al/pWaDbl5iWHhsh+Vp8ujfOrryWk9FqIYzoRjsPjrFRFWtQ24oUGKVD2KXa1cyqQZ8IW20Xbq8iwYJHgkOKX3dE8w5Hs5ztn3VPdynJRH+Z7SpXgQML5oA3CxCBWbPmHXi/ggxU35pDx4Lz+n7ync7xF/WRzMrQsfTSwZ3TllCjEQCSJzi2w4ED4LhxYCZ9BETxXRLjtgRMTB+Cb187F58gm0vXf19CG/vAZ+R9hFbtpabyWOm/AeCE3WIrP8IajNfQ077oBFEUanKB5OUsWGW1/I4yTo2XjQmLNKS9xw14Un3v2LdfKJLA6QrALhwmLOhdNZ/I4iJbXtH+oEwcZ49qlRxmRQLQ5EEKI4uETo7oBzsf6MT3DS802oBs811uEaCvlBBmn/cfQVcKUK9D9kpomNYKzReOITb1W1ZgUqgZqNBqp32mo3MQ1QaFwZa5YVaqvlcvGf2sTsR96RZpnrZxHfZKhKEyIhcHAx81JZNaTmSlmOs+tcqzleKArXdZaPtdrgpHdfk8lQjcquBo2+qpsVtZZNVfeXaszq2CfXZidXJ5tbYRzlcU5EzirBuGXYMMEhMwAYyr6CwC30M+LesCyGvgjjIDyH2JFT5Akgdmj8kODsvvE8CMELER+EetYvK9k/8jhfj6dYF29mmDvCXII+HfMlxCyfGDMNiKJGO9h2hKGBehBrfrulSq2uSXtDR7OFDmZLDecQpTXNOVlXrWhaWXpjQT5pHIc2hrzNBKqfzl8WSWZsQJYm3ME3Tksy97GBXRNMNKZ8ld95DrsieaHd3NyyTsytzz81Z+nDDz/Um2++qXv37tm1x8ef3dI//+f/XONipu1z5/X8889rtXpOJ8dH+uCDDwwEZIKfffaZmg3k/1NdPL+rxXysFta6p2MP0oP9Pe09eqwX3r6oolGzPzX8/aAUPRkNbXTKEzSyURaleRBTwOKdojU/n6vZ4jhhHFCLpSaj4JeJSZ4JHguvKMreuvVp2MWL02Ubeuedt/XNb/yBLZM/np6omE50Yautj9//mbY325oM5zp4/FDFZKSDw4kOjx/q4PjApywOnzz07qi/d6iTrKo79+6a2PLiVhQaHOyhMmg9rAf3H+u7//mT4Ph0sdD1K1d1/eoN9bot7b75utuI7xt0RHbOXVOr29FXvvqOjvsT3bp1T9/5zg+01RnqvZ/+Qu+993NVKg399//hf9T1q5e0WE6ET77p0SM92tvXvduF23/9+rGuXnvO3EKf+IssSvo59TtwTc/pDn6U45QRrxyfeAk5mdBJw3s5nzKupXzSvfyNZ/JOP+LwnBb8s3HLeaRnRA+pHsRP4eTDxaBxWLQ/s/4e4ZHKOlv/BAvwjGf6l7To5/iKRAS7Gb5THndwj3gpTaPW8IBksp9aR4h+CDpW0zHs5WHYsHjBxzgbRDmy+Jldo9RyFkzyBjYMaQigUAV8L6WLMtPvqbDIcWIX5wWfhQufWeZOnHJimHFTnZ1PNE5JuxKxRHi6iMu7iQLSxhmb8PQNQoD+4SKsfAfuTh+bwPNpaxx1HZ9v/Li4pz7jvZKdtjvlGRaTsGimdKl8Z1L6k/Jz2hiemsk3xP7OA44POkdRR40wFhUu4MMcyuW4Ea9TGFajLXKCgYhLBggqH+Gqa2qCPrQBePmKHCw4CWzunCeiF1MAYcwRD5CCA1blgrMST2RyR9QG7sIRDbnSDya9TbggTiED0ztRtOs8QS4TJQHJ3EbqlZgVp1V0f9VYvKwrHQiGGooAxDFuoEtJr+LxIfJFfecdXZiKGmHlDNxVtC4jwUaypNOUOBnuV+NJ2PgwJlpRp8kOhl3loGmDWRpcadQxLYNFbC+qS2VY+K4s7IMvr610GfuDi0L1bKllXWpudXT+9RtatsYarcaqf8bGQtJxX+Nf7Gnw4ZFPZRf7M+1euKbieKC8kqvWqKlRzbU8WapWmSITVBsTMLtdNeeZsqIiHS3VhXNVaUnbPTVzNisV619l2zXpbsXqHpXjTJqCE0vrLTW0FGYFVpy2hbibY+ByIYi4Je1KPWzYoZuFWBo40Oenm76AXOGv8ddcqdP3mI11Xx1Kv0aCNRheTcQt7kuCDhSnOL1pMQGMqSRiSjilqWV1jcB3OHu4pGHuWgX3Y8Y9TihPZNuH6AtWmk3VNreVnd/VZGfbOoQPHj3Wcf9Eh7iKogxUbVBaRykeG2zAKBonTnMvbaNM5v7mdstrP/FNFPmI5crEK3i5s7GlxTQcTKh9+9/9D//x7ERx9t12LPJ4MmTGwF7q6PBIH334sV2MPHf9mu7fu6fHjx7p5OjYIrWcEzmVqh7ef6BXX3/dE1iWczS7rrt37+qjjz/yTmpazPT733xHWxtdHRzsmd1PGBaqUdrG6vZoXuiLzz9Vt9O0Ds4vf/Fz3b5z23E5Unju8iVdvHxJ21s7XkiKaaEcGwsMQwZyXHBpF780eXHkGZ93LErom2AVHOegOANldzOejPXzn/9MF6/s2KZGO6/pYP+RRv1j6zGNBn0bBRsORnr8+KFtzLSamYkrTs+x+DSxmN7p2BbMuD804mz1trTR29JbX3lHX/v6N7Wz1dHLL72gYtTX3uOHOtx7pMlkpH/1X/+p/uhbf6ILu9f14OEjTedL9XrbOnfhsm7ceFl/+Id/otff+Koa+VK379zR/sFjPb73hVYZpzvQwZrp+GBf7/7wr9Q/OdHuzrYV2ljQu70NNVsd9wvwAIFY+NIgIYwFIsEsDaT0Xr4nQiDFIY90pWfic6V7eua9HIe8Un4pbvk9hT3rTlgKf6r8uJiSD+0qXywY9QbHhsPOlLqk+jCh+5mJ+Rl5pzYwAbiOEX7oxxh2sTx2J5TLj3z4xo+L/MP4DDDDLx2Dmt0mvhzxzThHP4HjmihiRjtGTALGb5TX7fqA9ImLGlcu6gyXKRJn5balNnJHsRdlcS98LIwmzOI7OgU5cAsewM12t55NYYei48lIeaO5blvKl3amfkvtTG3mWwojPnBJ6QgvfyfN+gCKUz39PQSV+qyUPpXhY+kQX5EAoyxq4DqCf2fSpHTciUP/rvtujROhDcQh/wAzAy70vemHgI98x34aCq4Qj/xsoiKaqphF3SVzPlDWJi1EBnCCiEdMENNxd7iVuqtWRUCMFPzh0ZJELHEPm43A52Hh5bh81c5WuVfhWJEk2iIiX9I4/8gVon0Qyi6f79EsgzlA5jFTN+ZLSzP8PT2nO/aO6iaI0AGBuxRwvlIFh1e2RA1nFYvf2EFCiR/jjJyAgtuG5W108fgGjCCs4FZhT4lDFhzccW8Y5rQWyiHcT58jseb20bG0k8YzbCAqwlqByY76aqntXNptStsN7C1J9UZVo2Ku0XSmrDnXtdeeU+VcW/V2TXoEPuWqzRpqFHUtjqeaDecqhoW6DURCjC929RUtZ7j3gqMGsTJXgU7ZrCFlWOmeq1qvaFnMfFgiq3WleVPYHQD+BvLJRJWjJZreUn+mw8MjjYuVjiccrqipajt9OHIGE4JPOYxHm4wxXQeRaAMKa3tLCx/eiPOwAZlwO9yhwRkzHqOM69JcSIwwPsF9/gMLNm/AFzCfrinW+4NXGOe+rAo9kGmKyD1SYsGNDdMRm48g7aksappygKa3od2bN7X73HMaZJkeF1N9eXisRydDHXPoBDGrmbKImTgslCvDMfN8boKJ+jO3Gr/jJgZ9MNylFNFXJGOdE/AQ9Ij+spW002prjk865sKAMb/9L1QYkx8XCwy7W07kPPfcC7p8+bJ9waEM/eYbr1lpigp9+MH71l3a3dnSvXsPfITy2tWrOjg40BtvvKGvvPWGvvOd/8v07V9/93ueIGaziXBKWW/0NF9VdePFNzWezHTvwSf2udMfHOjo8InrstXb1gSxbo7hKk47NNXbbms+m2o8HJhAgaqFk4VBTNpA57KWJ3TAOijAyesdLRdDO+RjlwdCfHbrY3PM9vcP9d7PfhAsg2/07FgY1y0MZjKqVTNdu7qj+w8eaNA/VjYONqzyCqWjv4ORSc5T1dSGjbiq6vDxge4/ONRRv9ClazfVafe0mo20vbWl6eDQZXEE8j/95f+p4+FY/+y/+BcaTQd68Oi+psuRslbN5X1r51/r+eev672frDRlM1hbKd+s6Mc/+k/68P2f6PL569p7cqxpwSmRJp2nRw/u6fD4Y02mC72Fr7nOxhqB6N8waYZJOT3TEqYWfrTJ/yKh4ymHkREXfz/EP2mQMTl7sJGPianYA3G+IigtrgnPyvmBEyFdGLipXgw8wlnMyhdhKb7DvY7Fws7Uk3hp12HkKGW0ziNWl3IJSwOeqF7s47ncFJ94rlOES8qfMNrHbqecD0q+hLdbLRXT4FAX69TmTDFwGdRFsNYe6hB0W8DDAm4T8KugKBnaCDzJv6zMnuqcYJfa4jpHzhqsBC/8tqwc8qCN1IP6MWmTz3wWdKsIo27cya98OX4iwKkWG5fEHYnHib2ZWYedlhfqfopTrmPETcpI72efU/lnvxfFqaVz4pyta/m9nDbFfVb7SJN+zInpIsw4UdIfY/yU8+A5cOyDMioEscvCnhfGEm1VOugXWG8nKYkz4SAqiBxKFhkvUMxpwNh4wIIWOApuC/i6ChxQykQ8Q1wMR1KPOocK7BMtEPABFmGBDWwT4BX6F50ilm7njpyQLrLxxKib9DQKRIKtokZcIA0vqKgz49lMUAw9Uk44huJTfszPTlNgioKlF+KUVZgxuAo2g92WQAB7agGQcYNAdUgPcUdlMZETuLC1qFBP5KUqeLa3T7WliaNznYqe327rXLOixmKqR4OKHeTSTTBd+8dTLR+cqDqca1abKK81pHEhzQqLEBFJwTWF8wdhV9tsqTIPdcwwtjxF5FSxmG4BBw1WWauLtrB0rqOapho82VOT0+j1uVavVlTpZlINR9t9PKOpUt/ScjXTENM2QM3cZQ6hIkIK9p/Aqg79W+UEWyBOPTeYvxMEc0kvyQgY/4A3hlgc0yaYgGCaRyPumxsdgQ6szVBaVSPREtaMgEOBQAvjP0qrvA6HDQEcWl/u13DoARxnzUbHubl9VZvdtno7u6q2O3oyn+vz+w9V1CqC2KtV64LLnny4FsXEttmWi4mtdjfrgQPMOAUfyJf80zgaR31eE+dILzm1Oim0mjJWVvry8YHnQBgsv0YwkeHZCyJiMokNaLaEkUp2SEz8zmQlvf2Vt/TjH//Y70yiKPr+4Ht/5Qqev3Ldd462o/T96isvCXcozz//gne2H/3knvrDE+2c37HV0d7WOR2dDNXo7Oh4fKjDwyduJONudHyije1d7Z7btkI3i8ajR48sGnzh+ee0s7lp8waHTx5bfLjR7Slrh0kdfZDJZBJ2gJWKCRMmDeYLzKePxwMtKjMb5jw4OnTcTrel6rJQMRroyWRoDhccg1k1KKf1BxN1Gx2XOT0MgMVSNw4dISrrWU1Hhye29trCRPtkZptLsxU6KrAiM/39u++qspyq2zA9rnazrvmyof2DR+pP5/rHn//Ypwq/uHuiR49HunLtkr6481B//5OOds9f0r/803+rrFHVj370fxv+eFAZnhzr4Al+7LBVUZd3sau5Wk3UFzNByII49OX29s7ZLnd/ebJicKxJzDABPRtHTokUYMrlgceA+nWUWpdHXsTnngiK9DERRO6jElcmlZ/uJk5ieaRNxEHKB1xl0ac+aaCQ1gtIPBlBXBY2rpQvMnAuH/IujQsvRJ4gAjfMC6QXJqaZQESRB0sQcRkP5TT+Fv2KUS8GOiWl+oGjKO6iu4SV/cHoxBsV4thuSlQGpy3ssDHBUa0GtjaLG/lwTDiQuM44hgUuIuXzC/FO+82Vj/UwMQMs2HnHY7fEp75T6ke7Gg23Ddsw5Yu8U586PBKwpOHbb7r4zlWO43yiKPA0ZTBWavEUeQd0+7VsyY9fgdHXklg3lZG+426GK5Wf7tSj3BbXK9Yx5UHYMp1EjNxDFgaEsuAhi0qtgY5lgDd38I6xRzlM4uAPu2nio8+Dc1dwEVtWxEW/DVLCecR6ouyNpWeUa1ds3nxBBOEM2NOq84fg4tg0HH9zuJjscKuB7pMNstY0gcsR28UdooKy1n1onZRTbnMgmFg9WV0goML4JX75Snlk0JPOj+jhyDnH1INquqQC7lfQkzNtQ74AEI1ew6sWOE3ecLBw17REgduMUcwuBLxZ4zswMlEeiLq00GNjidG8oFNwI2ICQLrSbgQRKJz3fKErGx29dG5TFxsrVacnunt0opltPknnNnJt0ndHUy2HE+W9qor+sSoF62NDq3ZDs8rExAUcCuEGZQuXFhSNkvJCLQCy06JgtZtzrT48UiXLdTDva6eB4nFD80cVm6Spzebaa890/kqblVwn/QNlxw1tLDbNTBiMF5pzAo4DGXD6VnXTKOhcYWE8t9gz4A4NXvdzkLN6bg9j/XR0lfvwn/JsXUAzwIJTXyazILUN5TEnEYAI0ErccfPFTo85bBoNI0Pohx6qqtHOdfHiRa97lUvXNSkKHZz0tffggQmlWS3XButWpaqj/kFoFycgbSZgZmOUcJcgE30KdRY2oNAs/JhjPX8yDyMOtx4dxOxUqyna+ZwoB+8yXbx8xeMQe2oZu9AwSAJQ06LBoE/AxYcJIi52wlB0m1s9F8iAmBQjfe87f+FKoGvDBPCTn7ynf/vnf6ZOb0O3PvtC/+z3vmULwBjvOtx/pCd7R3r08K6OILzqNbW7m1be0qqut998W6PpSM/duKnbt35hHZ7WohOOH/aayjer6nTb+uCjD1TLGrp6/abGJ1Nd2t3VrQ9/pT2OdyKzbDGIV1owMcwWtqdQzAMgQQL81lXyTHvHhx5AC4ibZlO95pbmKJUrHEVFGVG4KqkHGw55o6PLV3b1+eefq91qK6stdTKeq9fbUW8hjUcjw2AJNVurarwq1GmyYM+lBromgR2/ms11/PhzfXD8wPwbjjbCSRnOVpocD9TvHytv5mrgt2j/QLcPD3Wuu2Fdpo9/9g+aFRV99tNf6c//23+vm5ev6u6tT1UZT7UYTVTDd1Cx0ublLR0Pp1otA0fj+vNf17UbL9u5YHe7p3yjoerGTMtJ2LWmhZ9+T5MfEzbIRV+zEyAcrkaKw6KFuAauHOEsBCyqpEM0ymW7TWl3EgetJ9M4z4XdETY+sEezsIgg1CUcpa1GX2OUH/KuuywU/6kHPxYAxBIsLKT1lOldxNIiKxYXdqzEBc5c0/nMbVrOgxE86s9gYgKgzSww5MsaT7p0Jdjwzvf0jTSkx3grYaSHSOfQAHl4cpgWhiVwym0BHBc/QccJ8RaDl8MBnGwpVjNNR1PN+33vdCiL8UU9uVMGu6tGFccN7KQhqIADrWfqYQGrqNasWXyNSIogROqkh29PP8wVOFyM/aDgzgmasGiin1Bb1O26BwXcyRDjfoiv2RFL02GhRr7QFBMVZA/xUa3bTQ/2n4DHeN63N3HwgLkTC7pM7xz0YFORj3wez9yDOYq4NZyahjtsfPVDH6zFVG5b6I3AVasHH1qRkwI3gnZxuf+oEwSL20dn8iXgDTDMvaLD+MBlEkQheFSzjo8n1goGPYLNH+MtHOOIS4Zj5HKiU+a12wYR5yYoWb3wlUafgZdYiceEAMr75IXRTAhyxgtEBKeF7CjUJgeC7g92mVZZwGvP19Vwogxr1eDiFCIZY4pVbIqBZ0GUwVjC7RIaJG6PiWuUxGsua8wxdbhMBVwB8AWUCQSg9TkiZ2ijlru9xWRgi9JEA5ereUPzGYZJRhY55rZt1LDJC8xeNPOmPSXkjZ7bPinmPrGGlY6q5upkVeuwzlE6rdY1mo1VzSq2R1SbLdRFVDYpVNve9HhEvQGHskgQNtptjYupWvWa+nZhghsSvDqA63ASgnYOsMgrS/W2GmHOaLSsJM6hGHyLMt6w81RfTnS5XVXua+EyAAAgAElEQVR3udDl6kQbtS093jvR0VFfi0ZuczrVYiQc4cKxOZnP1Kvkmj8cq4aOTh1bcbjcgf+Dc9eVVq1c2ulotcOyvdDw0YGazY4my6VamqvaONaq8liVN3vSQOriRqw5VHb5inZWXU3vjFWpz3X+/U1pdFHzxUjZ4UrVoyNp2FdxOLLo6OS4EKOxjncLxk4z18mi8IGldnOlTYgI1TQYhbnBmyocUi8wClpXr8J3zN8uOY9t3IBE96lG5g8LVKFg0TcM+khW4LedspUNe2IfLIPosGgflzM1Fcw1nGIsUMSuqNnbUQ0uDcZfqxX1Dw+tG5RP+h7skzmK9zXtXrqq6y++pLzd0XA00cdfHBrfOByDsjeMFxTnjw+fuJ8ztKGyTNPx1OvPxXMXjC+jwUhbGzsaHp/44FCLeRmF8n5fTe7YvWOeL7CCjn2nmqBh+J3b2tWFnfM+PLas4atvriUbmDBKnv2XAc2EwqBk4mHAE8YzR6UJtysOn7LitAO6HNiuWOpg/0j1rGGiYTodGdCD4ZEJpNqMY4RLbW7u2qUHkzgSXf6Oi3EYXBOsdgd5I4YqexudoBRmShV/dVgxDT7YzJJDiU0ru19B0Zm6MXjQ4UiKktTfp46aTQOY/E0QALhm01wv7/ijCDKU7xXG7U5tJw4XcCAO+VIeu7gFCmcgXyQ42Q2FxS3ET5AGriF9sESe8uY7eQVYA/e5d5ztTlN5K5fFMBaRcGSyqaweJmPqHxS4sYtTCMOd6MBUsqb962EfpJjAqThRq7mlPKuoWcM2CARPNCYWd/fUjV+qE/XhSuE8843f2XAHxD8pXTmM55SuHO78klHC0oe0s05BKS33cn3S92fdU7x0B+7l9OU8z6YP306JpbPf0zvxEh5QTrpSOek74TzzA3cSDoIjyYwA3+z2AZ0HCMiIa8QB90hDGSkfjhcFkRz9Eco2cRT7zJNbqpCP+gZfaiyR5EM/pV1iKos74iHfo9sWNgEJdut4EY8dMeKuzSpAulZLm64U4cydzT4EIpwzmGIRo1wfxhG7X9oZKRHXN7XRW+nURmAauTCpiACjgNu0kV8YVwH+CX6rVSDsaRvg893b5F/nmLgusUzydxmpwFLfpnjpUxoL5J3qEOoX6x0jOl6SMHNCEb2jeqy7BVaBQLfqgOe4IKqycG4BSYhxzASz4FYKfLENInN5AjcILKF11AH4ry/0hVaIvqC6IZ6gFIP7H5x5m/vkxEF86Lm72rURWU5vsjknEUY3cVAOn3UOuwMitg7HHdMJIQ4mDPAFqkrTBDqLJYi/Yg3JIONrPrnWXQysx4SBWNQO0J2v1qYmDudoCOGXkK4z3OBKYWMqcUcxdBn2YfjarEL81uaqmbM3tdFZFkKSVjIU9qWsXdUsm2tYmahorlSdFLjYtlkA9lp18GS+CF4wqDMsfc+FgWPCOIUA9eYBf5CTufJW3WsMJguqcMaAP2C3wj3i9MyE2aSyVAtn7qqr2mqoUq1rcTJRbTlRtqiotUCcBBepogLr42RBv/gEdJgT6Uv6Fp0bdLLQVaN9iD6tGO7TnBjcBfaB2+gE1jiy4psPD3jYAdd4itgie969K6AUygvuwRjHHr1GKrnfWI/RDZ4VC1XsXxZCe2aCCRrB3+YL5a0NTYqphoupKo26Vvh3azY0rWXqa6kJG7p60NebV5caLcfBB2115U2XuXtsdmzqHK57YeXx8IovTgyW0tag4+QDFpGril2nxbiwzhddyZXGKnPtbFko7wTn7CDSrxFMaRCHpE9P7sHmxVLTSNSAGF9++aX+7t13fRLu7be/Jixi33/wyMafXnrlVV27cVMffvJLU/fvfPVt3Xz+eQ1OTnR4eKxmq6c3Lt/Q6uZ5cdLu4eNHtht0/fp1U3TFbKKj4wNtbG0JA5G9rY7tPsEp+vL2XU0nCz333PN6/5ef2IS9d19ebDLNlzMVE3biC/XgRLCgZbmVDnHPwu4E/SYbw7x61crfmDygTV3sMTCmTVBVdfn6DRNa+/v7plz7xyfexQSz9lXrZaXFDna6F4G022RSgvK2VdEwTQVxSdil0Sl7e3v+jvmGwXikrWzDZhkggqjPyX5fGY4b2eba0erCBCNpv7z9mbL2htnBi2VVMyxHD4ba3sXXHtyjhV64ed1E7CcfvacvvvxIvc3zunTlpl574227V2l0nxYZgAMJD7hTdyZ6ntO9vCAQlt5TOmpaDiPc30oLHHEIY20iLv9Q//PiHUZgXCxj/og+CGd2NCclHseGRC0RKeHZI5ginqpHqr8/pPLjC3Vw2kRElAjCFP9Z9zTAIL7LbYYFzjd+KTzdU7jTVpeaTeceVzZaaM4BOzvGeCCOWPQ8gKNyIvmkfL04RLFIgGUgKdJGodzmMpxSW+AssdN2fpE4sz5J3BwtsA6MAkdc7PlGXOoU2PzcqE8g3DxBedsAEytwXZhjbZgw9hNlEsbCATcpXbYTgxiL7Q9uKJjArBQeYkAohCss8sABHR3aDUs/cJyoD/EC4QA3L8GKtMAg4azhWAv4TXefEpohPXhGevqWdpXzSXlYthNrxY08+aWy+E7a1A+GTzRa6biJ+0pbPUUEfTGM1FJX4oMLqe8s7PV4ST7YTPpGLiTlBxGerTNTCcR9UWk/EJ5sfF1R15Hj9F4MPbQgKuBgwUULfeR6g2RYF7cCeBiPKMZSl0pjI/hmm09VX81tXJC5EXFGNZ9rVkX4BjcruBtpeDcAcTH3cf0K/YsTWkQzEAq0zRtvdIfqmk0K+0YbVQqbHhjDiF6tNPDJu+C5HgChRB7YnBg4hBaBqIPeCwRJbQWBtDB9Y6XeFQurtFNvqJfXtJst1Vgstd2EmMDhenCqu9tANFrVKl+KQz2bzVxVbKrBIGCTboKbrR0mBeJYR7Q6m6kYjTTJpbzeUC3Hr2LVOlM2BmrlINQmqqpkDTV3dlXZKmzguNbIlXUbdqI+3/9StcOmZuOKxg+GKh5NrbN6PF3AmDJHfjFHwTsS+/QR48HzB8Ytgx5XEy43hOQy6DyBCxA8M3NbA0FFQgiZgCBhPIUzbR5OloawqTidXauqoVRu/TPT2FqAJzbTAB9xpa2dbVURSyNBQfICJwv/rbOFRYmD6UwXLl/Rc5evKe92NFHVCt3HhwfqjydatE7dDyG6RT8MtRVmCcYj7s3yWhD1AvNp9OU6Q3VgXmg6QdSNxCcYEwb9fKig3Va+ta2rvXNeHyu4WUOMmTfVarQ8l0DULxbBMHGtXnuaYAoDMiwaYTyFQZ8GuoESFxUWcrg1cDEwHb61s6vX33jL4hc47rU6rkl6On/xkj67/bENJ/7gh3+lP9IfmxU6Hk30J3/8bev+fPbB9/XlvTsafD4woXPpymVPUExSAATW3AuvvKJaJg3HAz18+FiTSaHxqND9+w/1r//Nf+MTByw2KIbjiBARW6fXMqmLkUuMNlJffNxVTqo+jgiuTaIskwUB+1IAHLYdcZNIhlN9XBBYxPPCVRTrd8QnOAJGFIBdECZw9ixJhABi0BbqZHZoJB6w7IswApP9wJgf7QXVWUzQcaJ+IW1YME0ooJcwL1TMRrp773O1uudt42rKaax6rnp7Q6++8ZY4HfHJx7f08Ye/VC3PzO5+/sWXVFNX2Wqm7U5XFTU1g7KPE3y6016eWRSZsMGNNGEbGKU/KQ11Jw7vtCVd5ecUVr4HgUHVRC0LhrmNCOUhNCKngvgp73QnX55ZKM9ehKeFjPqUf+W4rntcsHhO6UI/BBiUaLFy0vWz82AHl46NR9gRIcCEvn2a2ASmfMO+1hRjpHbZg3sRzF6gixAselMf2smPvkiwLLcnWCQPU1j4m9obJlDK9qYwttMwpp/irOcdOLgHDgArwqMYEku8g9HQZTfrHK7IzXkC15lsQVd25ebmRiIuiMSCP6tEtBlYyApjV9GuBDeEUjyHY+JE4RQR3RdtJUUdnUQspTtpGD/4l+I5MEJDH7ofEw5HLh3wTmXynH5B4+jX8dtinWowO2GiJfYZbSF/fuTBwpnCwkLj13UYog3So3hL8zEg6CvCnJFCv3qjgCiXGT3qzxEGAWMjg3SPYQUnCfhRhwUkRrBcbs5BhKsJtDiXx/Hok21wjRBdek1kdCEypDgfLzLRxS66YTtRobsG2MAzrkTY4swaEZAJhgWKpWpUcSQ7Vae6VKeOaIOD7nO1s7k5Blpgywju1VItTjChm5WhnpBrgvsfxM2WEixMKANSTsVx1Lxe61giga7OyuYWCts6anRmdkvTGM7MQUOyYAoMm07gBsfrl0u1O201MY7YmLpsygfBmlkgEm7UK+rlVV3aaCpfjXSuk/uUVXUrF3bsGrVtz53gF6ePsxo2oBaaT6j3QhNMt0xnqlbqaiLmjuOKvp5NODGXhaN2dHqBmxvgzurN2EHkTcyKKpgROLfQalho1p9q/riwkn4D8fd4oeLhRP27Aw0ejnzY6XCxVL+OatNKiLOoK5YJcD9Cd8L4ArewZWhlBUSf4M08zLFgoeeO6BYFzlGw2cQ8HtpBikQwmSGR5ueAwW4JcUxEIQ6Oul5LpE6c9MRUCgQBkpLlQuN5oY2tc3YKXG921N1oafvGVdMN81pNx5OJTnDpAsedSajd1Ab9AQE6nVi1oAbMEHnGTSSsRkTAzFUYuZ2tgispc8RXwYYTjnY5/AVQGLPkh/7nVBVd6G6YC8n3oV3AZZaEMTdzKrkP0TsrjONrDlOawNI9TSzcYQsz4LkoLOmycMcm0suvvKZ63rRBKWatF19+RbV6ZgKkmC30B3/8R0aod3/0d/q7H/9Y53bOq7e1aSe5R0dHarR7Onfxihrdz4Wj2Y8//tSLz7A/8Cmu8WypDz/9XKPxidrtluMMBkN12pu6fu15feWrXxfivu9977vCzUoLHZ5K1RwslGbZIb7x1ld1eHio4ThwlrY2NqxUhsNeLu4MWtqPzSOIIiYRCKfxpHCbgQVOeL1jxUcTfujQUep0rB/DgjlToWIadqf40gJhqpXcnBw4c56XStwaF46YhGOUZpvGzmTBwkgh+gsY1sBI5mpuI6LUs4Zfv3O7unDhnF5++WVbX18tqhoOC+swdTd27NPr9pf3VJnXNRyPLOY5OTrUZ59+oXr2C40G6Bn09No33l63L/W/6xX/0O6ED3x/VhyievGIhJK5DyUiZ51fnKhDPiE05c1C7t0NFIq9bweiJ5VPuykjlc+9fDmfSBSkcKctLY6Ekw/hKb3vps8CpwFCK+T164toyvdZ91S3oHDKuAkLarKTQ7n8KI9fqsfx8aGJb4yiQpQvIdpR4ZxFe0vR8CVpXK9ICKR85tjLMfFS9RF0ljm+cbmdcUH3u8U8zHrhe8gDHYtABJhEZaFiaea4bdwgkE8i8pgc2TCRFu4PRubgh6HXk+oX9qC0MR7jNbGETZ9oj8mLvwv1hIyzT4wWoqjqMeMJm6dgHZm6h7oG4oTxcEqcsCwQk3YHrgxxTUcn7mUiUiJMUn70AQcvTN5TB8cPnDPmEDgLhmHsM/LlKvdlysv1i7pRKax8Bz/SlfCAvBOhhLkP5gHOMoMzHg8sWNG3FsQGF+se1QhqRwth52gFsRGmHU/+zjfiOHOF7RWt2JTA2YlcpAgg2z+yE1gGT1AWZtPJSV+Iq8ycRPq/bhYCG5xGZaGWZsLUSq8YqZdJW0179lC3tbL9t0EBMSGNFsylczWzYH6gly//X8berNm267rv+69+96c/5/Yd+o4kABIC2FPluCpxZDlxEj/ISVWe8yX8IVR6c/lB5Qc5MV1SSbKt2KIosRNFEiQBEiB6XOA2555zT7P7vfZqUr8x1zxnA4bsrHv3Wf3s1pxjjjma/1CW4b0V28J6mdFP6EF4FRPAmTLiyg8AcqxiGsqiYSCVqEuN6e+zocaL2gy/ia9olXeWEmbLQ/mjsKW43dYinyoB8yiotN5KtNHNlAVLY+zAARzMFmq3A12/iqS+rVaHkBhInjY1WeTKRompJrGvMgNzpA5T4s0xvgN1eh1N50cyG8TC2aOhjcFpgwl3Ng1URLligRVYKGq3HF4WOEpBpAcffqAgTrTW3lIa9qzfpujaEB+hVthYl47mCqeF6hnOQrFmCvRgvtBRUClaIO1FxcXnwU7JjQWAMunP4CrDfyPJc2oyF88PiTC2nRgN4mkLG2V762eMacYi0piGUbZoAo75sizsD+mee8YhrYRpIkMAkemHSCVLHFWqpeIwULudKCoIfLuu3mBD8zTSaD43eyXig6JaSzHnaZizaDyxORA1ap079q1icQrTgz1nOzOGhvHH3GwDxOAqnFPKpYvXdXx6oslirinBkaNavU5fXTzrO121wJTAuaCdaTR1YZ7yem4MJ1JSaOB8MVdh7lJ+BDcEyREed5HKsjHQ+ZmLazN5MiFi0AnDNB6ODC9mNJkKddmlS5fMjZ1OlGWBLu1dMOPtF774sn70/R/ow49u67e+9JLFe1nfWtOdu4VavTX1+qBfb+nhwaGJUufjiS5euKLtKzcNH+nenQ/N5ilMEu1euKS13oamk5n++E//TJ1Oqslsbjrf7d0L5i328Ycf62BxZN4Fdx/ctw78+JNP6DdvvGmMEB5iMEbTk2ObAMAtosExAGNyoP58BM8gUmcmCqQ+bGYgbAQP43eQwjOLdk2aGBh7Q0qMyNrtjuWJKNatit3q0IisEXmkCth9hKbzNWmtTUyldrd2NZ2OlVeAnSFeLszYsiwWQk2IN8Hp+FTbl6+YBA7iuP/w2JjGjbV1vXN4T2mW6rnnnrNwNt/7wQ/1ztvv6+eEoSmkvVvXDB6Cb2yM4gph932A+q4eu3K7yYN7nPM+e57zzIB/jmur71sDNn9sddukweTBoLZJxCYGR5Sg5CZ5sUC5Tn3ENbooeXx6s3KsXPT5U8ZPb1ZWJoom6ryRGwL2NrZqn37+0+e+vublYbryc+bR5Uv5kDK4NkAcTR9iIFLO44dH5pQA5tIMKWexMLsBJkr6XFS6oL3kS3q8Q5n9hscUqiS7h/t1Y+TsxzLPAu3ABkPKpGzlahI4+1YQIOD/8VYhjlOem+q51QJDmPZxajj6CJsZ2dPPS9y0HY2w674sNKRJQTyzwyzvjhkF1IMfSMw2U5sRKbZMXHA2Te5995xbL3PrvO72npH18zysbTBab9SUqGbY3LdoiP8KnARRCWzNDZPW0Dx73uj+ubSUdP3Cke9i+UAfm3fcOXX05f1kmUib/rf6rv+WvAuzYHnAODTfiyasnQjPJEFMIjDk5qkGRwUD1fR/JDBWBtO7uOkOVanRIsrOpMmixBgYZygOo4EbOvAC0CXoDm/aMCH9orKgtDBzQKjwi8NanSpXP6q13Yn01GaqQRpoqxOpHcEg15ouKx2UheYsKpel0qrURitSuy7VM5iXTCfDqU1ed/FiLCUECfjFmMQrIhiq1FuLdXNr2+jiZD7XvCh1PBy5/Whq/ekgItTV3KQWNmPV0pKgs8XMVC9VWhjGUysOtdYOtdEOlYWJWnFgoasGW6nidq3+IxuqW7nUdkwArv7p8Vjxe+AJOGwfxhqZwuBlUdtsZJFMhCdDRfgy2PjDJtCidBrTmyxjlUOcPZyzRhanrAKkuWP+dx/ZMnVajCfcRoxqQZrkyu8uzIB8dDDU+GimfFhpMQ40CyIVcaaTMtIJ4LHT8/HgaYx1jMYG0dFlisYCx6loXXBm+lGoOm+kyixVrPtSP9fHGFp8T9Y7LADJCeN6llgwj5AhoBFglExCCLI3alBiBRqie6BpIwkCBgGmE2lTjpF4EGm6rPVgfGxMly3I0A6Zh7kL8o2Hd34ysnEZRon1UwMcBa4nxTErVUjQ45kL3xalzjGpDp1WJ0pTnQyPDWsJc6Gk3TEoIeKpJkFsZey0U1PJkZ6NP9R7SK3MFso5uDCkFkuY3k9tDGDbGiLAIGeAMsidCJ7I7874kwmGSmJHBPPRXxtoPsvNkK8AZRrgpzTTwYMTra8P1O309PVvfVM//uEP9L0fflfPPPW0rQi3964oSbt6sH9s+Ey/ef3XNmG8+es3tLd7VS++8mV99OEHms4nWtvcsJXI/bv7CgOgDVp69gsvmo0/Ouwf/eCvtbWzqycff0Knp2N1ilr3736gN996R08/+aSeffpZ8e7x4UPb4yoYZrj1lubVYmqVhhgiXaI9bFJuxOdRE3GeTojKTglxh1hxV2JesetEaG7UiUxOWatjYWRQXzLpI7Fz7cwESigEuHFWWy4YMCsEuH8g81tZR62sb9gdo+nEjHvpkXTUPJ9rPJnrz//0z3ThymV981v/QL3BwFSBH777tt55+x093L9vnWVZh0rb68o6G4rijsIk1mQxtEkcbCzwtDwx95MCnccNNtcnVo/P+kmz2uac+/4d1/GcVHL1WWQGq+ccm7UOenVjihjYTHCoJR1ooEerJk2eX02b/mkqp5WJjmcsj6Yv+/d8V3fvnKu5+Pasp1Y36/dNOqwi/1sbebhI725ipi34SKTDYPZlIi+kmcYczRzqfFFMDARyMZ2aag4jS1b2Bd4teLOthBcgHTcWXR2tnA1T4upJWR3jfVZmcJYaZo3OShpWo5U2Qw2UF3jWlDZmeWaJmLuqBKFh8+3GPernz5lAkNK474/hrFPVmYebMUZ8S1SAUBI3aZsUrpE2eSLk+CSzYrNgnYwNNsoAQ0N+/GxA2h13367ha+bVnkbOqaHrL4s5M5mDe2BB5Mcm6bq03XjimXNDdT9Gye6cYaXubH7v8nbnLq2GK/F0lIfN0B7jbexziJDuGCMYLQy0afOmqlY/0ubnex0qe9sgNI19EjfJwrLBLgSpIJOaSRqc9K02ZlYKsatpmEHSJG1okLFIeGyhGrM2JlBrM/kS4sIMHSp1w1IA8dJuGMliyt0iaG241FarrWuE50hrbXWYJHHcWWoyqzSbYM9d68JaplYQ6EK/pa6W6mEArFStem4G3uNZpLAotd1pa7OVqZ9FShMY5lItwIq1r6zd104nkFodqezKwiQgjcva2m9Bp51tDGVcTAp9+P6R7t8dql5K7WyN6d0Mt2EOs2quaj43JmVZxLrwxGWpH0kb0jwp1dpsW7uy7sjHC8XlRBUSExgdPEETGMdU2LwYx2bNHRgWEGCMbCaBZdyB+7MIDNsnDEuFSMeKQPVsqWpCnw6lp1qGW1nvSMGgkmapiz0HoGgR6+TeTKNj9948r3Q4m2tSBPr44VIjnIrNXisy6U1McGK3LmmsCJuuA8inSYMZT/RhDKaJNwHjVhszjWrXYrLCVLN4MawCxjIezO6c/l4TZiaIjYfEzo74dQibkCyxh24bOGlVKzEGCmcL597PYgiPexDO+4N1zcpG6tXE2XQMm02oJlXCo7DTy+xbhSmG3bFJ4AmUloNwH0i9dl8lsmkGQ6P6hjNELThf1kpbwBQgOWybMAL7vG7SVifMbGGOZBAbpxj1qnk698xMhnqwaG0P1gzGYnFy/F8yTK55P/mXAQ0xYIUJwYGYs0EgIeoQ1Gg6MWbJOhMW61jkY+k+X2pra1vzGeijIHhn1pnG46H1ecYpxt9HR0MNRxN12gPzfkPPj40Sjnx429EAMEf5fGZEFwYF3Asmh9hwFZaGJzScjDWfLbS1vSPUgWaY3cqsITwjYGrALDMIADqAdQIIlNf1N9XPc1RxTr1nH6Mhuhz7CYMBakBldFIzs29UBtBJ3HiLQv2k5epgFgzEtqG7shIjbSZ8mFFH4AGMp72NRw9itYF0rwkY3FYU4lZfmAs3l80zqommzKR8Ze2WSfgQM9I+1BOcrFEOoCeEOdYip+ypqREV5OZlgO3Wp9vB15d6uvK4CdP3DO77Z+gb/pg9abH5vb/n3+X66jX/nJ/Mec4mk5U8uMY7/sc7/GySZmD/Vzb/jn/En39i/6ny+jLyjBFF//Lfs3fPuTKaSqlhKHicfufHEHv6BL/zdnOTJuPDPw9zYUaxpkJzkxh58A6/1W8COrCRQGsfx2DQfp+sw2cXnDRNoebt1FD/0uVWwp7wpq8fx/R5m5gWC6sHqg9nw+Ty8PVy4wFG0k/959/QyUncd/PSL1tIMG6M0YRhcO95yTape7tAe7/57DBWfCafrzFjK8wg7bC6+XPqxHdAiu/q59Kx46YtedbTDdKgv7HxDD/urdowue9AnZvCNc9SNt7lB13hXdrQyszE7/uz0RFfc1dqo7mMMZQCjSaS5CkbUgPaB/WHST5qPC95CJwnJI/U/XyseMYJqRWqVPoR75pHEeoc2t8kfU5ds6wKrYVM1oUUYzgLCnKhyNz1a3WiWiG4UabCw0NYmtGuJIQdTQfImFMx5bLAjMqZxa+rA2xFFyojpMUt1dXMXPLBhurEqaIAKJih8mKmZAv1FlAYleJyISQMIXUzM+tYrfCeSWXxZEvVsrbMdKouEsKsUly7tqCtUuLDNTBPrINaLExpVL5rsQAyUu2sYxOp8qVC7Aux8YxY0LacBMbCbPABDMPBaLXv4khfGTtlvrDwVkCKWExA7Ffx3rbOI9V5pWpRiggoiicah7GWjLt6pvWwY4jdS1TEC9z11yzWHvZZZZAL1LMFgpoYiVys8RIkdazeUS07OyRs08wM1FhFvqujHfQ7rtMtLGQNzI59W1DCgaZo+ovBDpQNxAD2dS7cEgwPUirXz50aOIehpmJNHzZnACRU2CGCd5U6e80oKDRfOrDdIOsYg7kYgQHmpJLYXJmkvCQ8DXOgWzRgZzQl/h79KY0NNgEGqYxwVqnUYT5ptBsF9QNKCKYcaIM8Nwc04t7iTW/YZQQjXlTOiWoJX5Maw+THNOOScQ26NyrUuOs1GlL02//4n/8Lp+BsVm5kTpvZKsStRILMdUIIc17mplpCbhoFma0UKBxqAAZxu9U2Mof+Fnski5BczizwIJ4S7VamK1cum8TkJz/9md597zcZCaEAACAASURBVANNJ0M988xzunHzCfUGu3rxpVf0wssvmzvhyWKoL7/0Vf34b3+iq1ev69Lla7r1yGN6/ddvCE+CZ59/Vtcfv66Ll/f09ttv6c7Ht8047Bc//TsVk6GGx4dK6oUuX9jVaDLW3/74x0pbsSazkdbXWioWI0Vx1wZz2wxanQibCNcqgFXH8KvUMl9q0AdPJLGyY3yY56ymCk3CmVp9YPJbBhKHgTVEOLFBPtZozkebKF8y8JyBJlIkfjBbMEeAyxGqZAleUJaqM+hqlk9V1EsdgTSaY4ROr6y0s7Vl8Y/G4yP1epGmk4WCKteXX/qi2kmgO7dvW+d94Yu/pQ/u3df4FPWcdHJyrM89/5xeevlLOh3PdPvjfeXLSLt713Xp0mX1+wPzKkS6BbWbzxcmOQC3Bc7fVAZGYF1UdRtaMPWIRfGMKGCc3AoG6Z/9YHSZYDGYbdQMTBJs2L8gsYN4I71kgDBeKSsTDrWl/+TGsMOIOWN4w8DBVRaCwqC0JVXDTFFyvHtgWCg3oJUQvmZAkbfPn0HBpMMAM2lhM1kzaG1Co3w8g+TMGEEnuWFCoizU2U9cFJqVG9fShBW0KYQaWyHH2B2fPNCD/TuaTE7NkwM8GTCNKiaO5dIY/cVkYhII7DlwJkDlTDBpNlY/MNrGLICsgk0Fk5e1/dKpLE1dw4zgDC1BZwYszgg5E3wCkSnsB0Uzu4yFC70C48RYhshMplPFSax2p+MYHpI0RHBXJeqKVAnnjhzpDkwL7U6kb8MUQj1ryh3DWoGB42cNRg0wnYDqGtAm1gHu3xmbYSoi3nfIvNSfb+Imf6RbtL1z7sBGgvJwm/ZnjJpakvVzFdgijetkb+UwlQEJsnLBPZx7NgVY+axeJikgD/o6EgXonfumSCvom0zAvF+DsYQRNH2OfsKkDNGFQQoiJe2WGbWiCstRP2EvkTh7q8K8aTG4Jz2+rMMTM9WPfbvApBtmOGvalKVNKpAC7DfAnFPcVmHSWNPXGcgjkw+9JqsrM0UATbyc54Z1laE2qpztUxczgro0W50Yb2LY56pUO6jVKudai2otgkBrSaydKFCvmmutE6iTBrq8san2Ita8lenBtNSoTHW0YOXf1tF8rhnt0FrolXZPG2GoixfWtX1lV1E/VgnEQCfS5lZXlyXd2m7pxl5H2zuJOoNanfVEg7WOwhSGBslVW7NhpdPDmaqc752rjkZK2rla3YvqrA/UeeSSsst9dXY6unhpXVf3Bnrs2p629mI9em1Xl3cHGuxE6lwOlF0IlbTtq2n9ek/l1ZbC611lhIu6vdDyzaHicaDpbKZ0jG1RpXx7qfAq8rWZorVE0+5YyaCQprHCKlMVDVRlbeVhrqyFJC5RPgrUWb+jedpRuvO4wn5L2h0puDAkMKviyZq03VNap4qOxupNsW9aV3000QQNCZ7dDx5qtpjrcFnr/Umtj/NYwyJRWUeql5XmSOKSSoSgMftHvNZQhYbOK81iW2JuUQLTgaQMLDDpdFJoOkPwEBiDllfSeFFohkqMAWdSo1Kdea0MD+A0VpVkKtO28irSfM53SMwGMaoiId3KqkiJ8QaO9lodg1odYqeGqcKsrQS+4WSh0Wyqe8sTVZOJ806NQ6tL3opVrHU0asVarLVVJR1F7a5avYGAtgCIEiO35WSqNjiBo5HWB311ksSYnK0BXptghobaWVvT1Z2rWmv3sUcwWyqmoagVq0qlSUBkkFOVca2TyUij+dRoRyfpKC5TDZK+WnFsji/jxdxJmCBEftXl90bcaDPzlPKqGfSKjoBhbwNhhYQUjU0ExJYVG8SZiQa3eDaQjLmGix7EqN3u6cUXv6Qnn3zaVjg/+bsf6vvf+6Geffbzxuj3+30xubz00sv6t9/+I33nO98xUfT29rYZxT7++ON65ZVX9P3v/41NIj/76U9sRfDWb95QsZhrc3NTdw8eWGBcxDl1FOrh8VBbu3ta29gxz7wLF1ilVHrnrTe0mE3NaLCscjMYPzkdKo1SpVmi9bVN5eVYKcQpiZXDdWJ8HaYmcSNwKm6UwApEWU+DrR1TT8IEDKdDBaFDGaeNzfOusZPZ2toy6Q8rvNOHRzahw9kGJR06NiC4kkCDSCem2E4EZiS/WM4djEFdamf7sq5cwW4JD4lCf/AHf2AeEl/7xrd0Ye+iTGebZLp+/RGTDO4fHGh4OtULL17TKy9/VTFBXwPpwYMHFgaGvNisHM3KmnIzUa4yGjzj+wnH1IHn+HGdPZtnTD65Xj5/l/s825hinL3n0/d5YKjq03aMC6ya8Q22Y2Lnvv1j36id/OTr68XDpOmZJ3u5uebLbeVpVkqWBXVqpEW+PH7v37dV+ooHlWdOeI68GSeoDNhzz1Rt+dLOie7dbrsgkMassLIxCZRrc96nnUjL/RzjYPVt2txLq7hP3dj7+5QNCQjnUECYMGwEYLyrOjS1m1eJ+bHLs/QB3w/8d/T19WXx5z5P314+b3/f710Z/Nl/uSddv60+S7nY/H3q5M9pH5PEnbXPeRr+Gerh+ppj2nw2vOvbyhJcycOfs6d+bKY+McZt9e55uSizbyve8e2yWhd7BpU8IH3gcEE3mnHHPV9H/y454QGETR+xOGskgSxaWCjgjAN+D4x6A9FA7S2/RgIFE0v7WHiixKWPRJsNeAjyRuOHhAlDabg9ugpu+WkQA1StLF+qi+TH5ArkzQKy0HjyUMtFpXpM3C0YPry6CmXKtBNJa214gkiD3UyLirBNoZL1UEnUU7fqqEB6ggRmE4lYaXHUzBAItZUVKlGnyMygGklUq5sqXjjVr8Vnw3uSqAiEE0JyFR6ryGZKslhZr22mG/Vyqf5+F7dt1eFU7U6szQvoviLlB5XSWUeqR8rHU43vE+szVKdu2bxWzQFjLRR2Jso7c6XP7Bpzc/Lqh2ot0QZ2pelM2lqqWs7VnUqdkEoPnLde0lJdJiqCuWpc8nYdPp6SnmbY8KSgwD+UTiPl2ULTbKQQrUiZKECDoo6Cck1VOtO8mmmYVxovZWomVFVI3Pju8PZ4xuHPBgWHGY/iBpqiDDQ0nCYZICuaBtSERcWSLFCKXSIx7Ra5zFcJhgpuqYkZC37XCeCnUax5HZj6jb6TI+1KnKNGt9Nx/amRCPsRaP0Z5yiAJhfACMw0ni9V5Ni0pUqjNXW7beWxszvqrPUt8DGAwgkAkm0Hd6LykxJ6y4z+y7ipam0M1tROHTApdqfQCzRLmNsAG8RYYu6lxtgZs/DEucZ4EsaS4Zw52om9HzwOG1KzRVib8w15kZanlTbI/GBlb/8aIpRj2c9qFtApsC0ScEEwimVFjSQCCZKLKwXBwFiKH+sltrp2RA3/i/mssDAOnU5f4CFRka985WvGML366k/1yitf0Ww+sZXuTmfHgtT+h//458Z8feMb39DOzpblhXcYBOeDDz7QweF99TpdjY6PlASB8DYCvGqt31O33TLO9ODhqcKA1ZQ0nsAYpVofrGlr97oxaYeHD8zWJGNphlFjv2OBErHsxxWS9W+xmJq1vKkkTQROK5QqFkvTjSaDRLs7l9VqrRuC7+RebSv1y5trZpiNrRDqL2xYrl27bh/2rbfeslUB7cSEapND4UIV8EHxNrx4ecc+cKfXVlq19eDwxMSqa+t76nQ3dfvue1pfX9f27p5FwL5w4YK6vb5+/svXLJ7fWrdvk9+y+LXVnZBHFy/d0ONPzC2/0SS3zoDo308gdHY6Cefod92E4wgu3ckPCg4o82rfsY/uCbftGyLeTEj+WdK0X2OUC8Pj+kujjnGnvhtZHqze/fs8zrGfUH2+XDt7psmT+vifv7967vNdTYOZg/IhffLv+Pt+TxqgwCK+gLHiHIkVz9N+SC9gkCC8iOpNkmYMqFNzQ+TMCckYGsdAYvQNcg2baQqa8Bmcky55UC6OfRtyz38vjrnOc4xLJDHcg5A6aAsnHeK5fLkQdheMJcfMOVsVFju8Qxr+x/Nsvi383pFe55bONyTv1ec4Jo3VjXdXt9Vz/6yvA+e+bhz79GGEjLEgLleTnt+Ttj/mXd8OfFOkSUbfGgNdQkfxrP2aQlE6Xw7edZurF73f3/P5+HJRNivTKmPefCv6CISc+zAo2HzgleT6hTdIgvFoJFk0GfVdwvBAPZEZURaACHneTW74DQFdwGZG/Xwzq79jnmHKbBLFBKB2NpTQbRZhVg4knUiKwZlBcoqHF3kUSwNovNzqqhsFapm6hucqzcJC6y2k4dL2UtruS5d2+oqKhfptVGqdMzDV7nZiarC0hwGRieJEKJCk0Q3R7oY5FQFDiQrMOd8Q/pL6d+ZXpBkiVhwEEMOFSsCjwxL3NFW8O1cdLLQoR8rrsQK84NYThRbsdqniCGlbqqgfKh50pDaMYah0o4U9iHS6MJuptBxrOD7VfM6kOjGonI0bN7Tc6ClfPlT8WE9CDV2dKh7sKHp2z3GKBI1/d6HwPvHkYhFr11z1OrEq1FzxI1K5r1H2sYFfVkGqeRqLyB7VZF9Ftq1lvFTUwsulko7GKo8DBZNM1SjUIko1LGqdzAqNl4HGRaCFQU5VtrCuQ0JfuVBceLSBuI6kk0Ua89NxGZixNAskLLmQei7pV2Xo7JDiQPMCrCL4yNRFZiiXRncZJ8Puhi2siTmIBgQ6h6cAkn2kqAZFQH9rxoxfsNpYqKUp9sx4+poaFYkudruh2p1EvX5b4zahwEpFna5hOhXDocIyMCeo5Wxhtmyk1QbLqRmLNiaL0qTxKFIxPYFxowxr/YGNT5gfPOkIGQOTxIKU55hnFw3yPunkYeXsiEHiR2puIqhQeV1aCLRwthBgl0EWI6E9F5M7onD+1xMF8iU2HDYW6GRLk7ZkNrDRiRNTChsauDtPdDiGUDEJo6rBdilrOXE/BQZjiEbAJmdv96JeeOFF/eVf/qUePLivra119fodq9jTTz+r8YnDUdrfv2cc4ubmuk2SpL++sSYwPgC5Orx/T60s1YP7+4oBAyxyHZ3O9bmbT0lRx6I5DzZgXi4a0Xzk+jV9ZdBXGhX683//p/rg/bd1dDo04jTPZ2JYLkYnGhVzQ6ilZTB4R6KB6+KymFkQ26sXrmk4nhmDNR7NdfHqTQsbcOupz+n+gwf66Nc/MoYEyRl2RYB90i5s1MFmRTqb90wqca1tDHDjWKcnh0YoLbwH4GdhpPXujr70pa/ppS/9lr79J/+3AV3e/uiOpou5Xnv9V/rq17+hzY1tXb1xXe24Zd9nWYTqdNf0wQd31en3dOXaTVvhYYBM2fh27ps4WxrKSIcqmjAO5z3jfDLx1+grvO/7DNetb/kHmsHkr1s/8ZN/84ybH9wE7SY2N6n66Yq04f59Xn7iciqyZsL7jImT5HlntWyr12zwufnGSuLLzfO0hz/n5qePOWcg+md5hvS8hAZGxJg83m3CCjAtmNqvBJsEAuQkT4whoCdgXDDIJR3SXWVIfbkpFxvpc0g5rB4rdeVdfox/84CyV1bqg8qnMdRn4UJaPE+f9FIZn59ltlJ/8vM/s4R1n8red1IK8uYLNTdWvj95fNZGev4ee36r9eS+31aPPcPm28unwdP+miur88eHeTVJZXN/NU3eOXu/yY/28Nd8efw77LnHb/Ue5749UQuzmQavedG/4953zDPXzspp6bq0US1wD4m41QlGx76FM+a2gLQWLcHlAVgvFj4wFqjBcSIAGBGUagx58WiEUWLuga4TKxNYh6jI7buHZqNUmWdbUFZK0rmp1WGaohJpk1Sn0t5aqn63rR0igGz0dWFnU1U+MQwngpea6xR6HhYPMKl5oGKYm40UbUpdYQbLLgsL1CSMGzB3HLJ4nTjvLFRI9elQs8lQWHHHrUQpqq1WqkpThVVHSRIr7mdqbdSKNkNpANIvCzKMvFPld6ZKJwNpmmh6eKqyztUKWia9L7d76l5eky6taZCVUn9T6WSkoifFQA20X1AyfyB1ZtLxXW0/uSN1W9JjhfJ+rjR5TOtPHKj4eKH6tFY1JZRUpTorNS3H6o8TG/tq1wpLVLyponagcKPW8qNK8XagMszU7m0pHEeqDnPpmJBeMM+5xmChFfXZDwVw2bjVF82YMTspPjkI4BiQlSzSbGQqroB1cNIY198cQDBIR+buEiQm0UOwUcOlNhJZVLULDKEDF7yWXsWbaJdMLR3RXystJ85DjbQ9rebYPJ3tIpqlUC3CpChSm/h6BkoLHSTUTMuiUxSzRYNfCHJ5qLoIFAephrOh9RU85pweH/V3bEb3ZVAYE0S4lE6rbfMDTD/zNKGXKOkSyX4T9gomysbeCl4WCPVIfM0MBPX+sjDkcUIHGajraGzzKuY0JmFaJT5nA3llJZ+1Ei0qGCCM7yIdj4dG8Bm22BJwHcMtCBEbhtJ+suV8OnUxXqLCGRm6laEDRQTD6P79A924cUOvvPKyvv+Dv9H6Rl+z92d66qmndPnyVW1uvqHr16/qo48+MjUYcdY++PB9PfX0k7p+/bqGh0fa3t7VjWvX9Llnn9G3/92/1ce339d4PjFR3eHRseKkLUKs7G7v6JWvfssYkr2dbV3AtunhHc0WSAkSs8cZDHqaDEcGUjYnrly/Z0wUExcfyrhQPj4BMItCKdgdWQR4vsIo1fMv/pbwULl07bLefu9d/eHPv6933n7PCKp55QWxhY5hYkQ6jpG2fYOGMML98qGxu4DYwH0zwR6fnurWzYt6/oWbWi6kO/ce6C/+819pfX1TX3rpZR3+8R9rY3sbplqXL13V1s5FY9DyGXWLdfPWI7pw+Yp9I2ymAI2DGCFqJH8jyo1KB+IPwefnJ2JePOsfnzGxWMIrf3y/cjy5myR5//y6m+TNKuczJtHVZ32yXPMbR6RlK4nmIhO0W+E4CYulgUh5hWHydfXXTOW2Uh9/fXV/lufZpHY+ecdZesZY0W5mBMy3xLtkWergcN9UYIvZWICV8m2R4BC7DNTd8fzUJK3z+bRhlJfmrkzbQ7RK1LReNddgovjJ2e0dmaK8/jrHbFZXAO0snI5TtyLRWAJGyIch6nuBehCvVhwrXNRvpDAAwa4yC/Z8kyZpn+XRAOW5+w5/ytkUNTJDMyL2LUgC7tjKRnv6CyuPfCL9hpHnGu9APygXG/Xlmv/ZxaZsXGNjjNKHbXHa9AP6CBydq4ObvO3hpt183XjPp+O7nr/n8/Jt7s/Z8wz58g1bEHLqYKq40mLJLerCVKPQgAxVmy8LZWYsNgwxaQEJghGxMdlIPE06FJqAhXokzSxlwheD2sDg1klvmcIsBCmTApOEGPd4LGGXRxmWWus7JxE3YZSmFkEV12+1FMKgZGDnxGqHlXqFtJuFaifSjb0N7e5uah5MhfQ72Wy5ILP5UuXhxKkNkc4fxCqDWnngcJQspmccq0s8T+xu4tKFTcHNGLvB0AWUNWkljOfsVGF3qXQjUtCtFCGp6iFZnujkdKStwzWhygs6teLNrrS+VJHMVLaxocqkG22lv1hKr1bS3UCdxUBKCykplKSVTh6MpTXDVtA0magT5sqjpfJ4qW4w0vLdz4loJMGNQMtWrWy7VCs4UjU/VpCPlfeWKnuxWl/YUpAORBw8lXNpeE/h/gNN3hmqdW1b0eWLpurSZKYCy/P1lhKtSbc21K5aUnpRem+pxYOPpYNTxXhF11ONZoWFQWF2xSfDAFAtDmNldCNrVEqoUJE8YjJiJoz0i0jaw5FItaYARxKWJSasTKCSOCkJdlrEr0y0wB6IcY/xP/bKYGIVc7UWiAWdcBC7vbqeWz/CAJx+a8yw0+aejRXrkqh4GQsmhXKQBJ5PsPiGIMqDcxbGKua1wQK5gONAbYbC7g6pUhF0LF0Tvpi0NVSXMUUcRCS2SWxOTADr5rO5FrO5LToNaR4csMbb3exoWczCUDX0A1OaWTU1z89qVmh0cmJSt/A01XCOZKnQ5c7ATF46ve65Ss5q9qk/njBQSQaYAVCVS81B/k2AwG+r08Y42SFF8zwrVcMjaggZhA3JkttY4mKPg+481Gw+t8CF/d6axuOphSexAQQqJ/F9wsTcN1FhMal//PFtQ/jGUJK8CAA6m03McJqVVBi3DPF0vsQINVacdTReOKv83vqW1vB+SFJVGIASyBU9NpD86UBAK1V1ogS/U6UWAT6LUmXtUFXatZg85vkBhkQ+MzsCPhDqDhilMiBadVtJq23EfJzPbdWEvS7SGyRGHhyT9oFQcg2iSmgImwAaNYqfio1YM7lmfROx49XC9BLhaciqMYzNE7DddXHkIDbE6GuDK4PRH16GTMoWWw8DadM9WF7Yk4G82ko76kTOc5H82PyeY5sMMOZtJiVbuJ7ZCPlJ2b133l/OpU28Rxr+HmmuHttkhLjTT3Ln86mVxYkpHDPHe6sqOc86MSmdlc+9dTZwuY6KjI1j0vD5W94rz1NvP/n5Z7j96Xc49/mx51uyZ0Czpzx+Iz1baXmjdpyb8QqhTGVtxv70eQyCSYe95YkS2NTbwAokduzScnXgGc7JC0Rae6epmy8b1+zYJFVIj9zkbxInW+HBbECEnYQDJo6+CUNCHSnPal/w9WbvN47NzsP6TkMgDTbj/Jsbs+D79mcwN6tpkZ7/+eu+PlynPIwVfpxTf9K3Z5oXOKaEVhpTkZ7bcPl+Zv2qUR9iIOs3nzfPkQ75+Wu0tz+2veXivgPP+XKSFs+y8dzqxrnda67zjl9o8hx2Us5ryI0prtG0BfhjZoqLAs7hNJlzjhmw+z4NSjjSRGgSe/dtElqCRZepY5DS8g+vJxNJKIrQfWHb1njymfMFaopIgaEn54ZxhHIjKSutJaF6tbRW5eqGhXk74TKvekF8E2uVWViqbWE2CjNoxqPXurwx684gupNumOGzNDIjXi0BHYR9DpUYSKIDypxPJkq3U2lQapHkKtKlCGKBFKIdJVr25qoztBiBAmyfwtomOuLZhe1E8/K2ko01LfpLldlS/U7PFiJLpGFIqRb8AoVFqg4egcvM4myG4N6NA7UWEa5/Jp0SxzkODguFdaoQteKokjoYfaUW1gM3+x42rinSmkhlZ6aqVypaD1WfLjVc1FrGkbYUaR4ThmNDRd1RHO9J+UjV7FCdAkxBDKXOJZXGf2CzZB5oLKKXIphcQkgXgnnHeGwSVLw2TCS8yKooULtAUoXTAh5ulQraDAaWvkjnagEzA+3CHg7EdTC68MmstSgLrc0AcQxE8FpmIGLG8hwqOWLCoX5EJYyzjenxmvnBJKosHBij2NiZFBSIEyd5xjEjDmIHEImBOcbmjOUEiVZlqtm4cuYCjC+js2irWnhjEtS3MMgMjpES4JSGyhupUwwz1SwyuQcQLDSDEkLfMhg9pE9VpRbAUdAJ6h3iZFQoQpjB3IwDTD0xjRL1MUrBIGbg+s0GfnPC8RKDqSg0pGzc+u/fv68E4K9WT9ev3TDjKipjUiXoQy09fEAk4cBsd/J8bkSi1R7YYIJAwICR5nKZq42aCU+M9b6effZp/fCH37eIwQcPjvX1r3/Lwpq8++7bFq8Ohuxvf/wj3b59W88885QRm8lsKQzCN3cu6YOP7mual5pMFrryyA27j80Vg/3zzz+vIOuZMVcUY9vUsVhFP/rxq5iD6eq1RwzI7M5HH2hr+5IZch8Nj/TIo6QDsBzs+UKH+/san2KojeV/ojff/cAANp999jlDPe/2O+qGbZXFTOViov39AxMbstp7aICSgU5PnRoMUMvZ+NRslfgOTACQNosU3UwKeA6iNsOI++YjT+jS5asWioXwML964ze6dv15vfrLX2h4OjYY+m988zl12j2NxlPt7V3Qw4MD6yzzPFerjY6amEeJ6XVN9YhbJe6wTT+grn4CoHMtkYp8YqXtCbTrJLz36Y1r/geptz7VTGxc9xOKXTfvOsj5+cZ1NvZFs5LhPTotG+U587prGCYbEJ9hbOvA5lxapHdWrmZCZNCv5mcrefJyWblv37RJc+ls595z34224tznMZ/PTcKH3RqxwJfLuZZ4PiLxqJ09EaB+88KBWHqJhLWPacpdG1IO2ssYsaZdeIaN6z4/Xyjahs0/wwoQgurazGiDhZJACsR3R9KAjQt9g+RRvVuaeOQ1IJI+bb/3bci5MSwuQ9e2zIwwN2dtAQMJswETQftQPv99Hb1wr5/3Gc5X25Jjzyit1tfV6fyb8h4bz7BRTm+sbf16pV+ZNyVlXGGKzurVIL+Tvr/GnjT8+VkHsZzOy9ucfmLMMGGY9JN6NGMJ4s4P1T75+Pr6svvz2TI3T1LGLXmy0MFv32yXwOoxtZfV1tlfWPMipWokxMaEOMLMN2CxBRFkfqNNCd1kdTLQZ16uVDLpsvAkzlcSmdF3N460HUvXCOFREmkBbi1Xa0nA3MCwjZYszqgrTG2WKYoqHQ+PzepqXiIVizVfFhrNxqoiJvpI3TkQBguFWa6oFagIl+aoE+Fmz6L28qFat7akq4my3sCkJjotFdydqwWKdTdWFSARys1Li7rFcUcx+BjLWFGdKVrP1HmxKz1OAy4VDEulDyJpWGlzP9b8tbtK3y+Ei3xra+FQMzXTuBzpwdN/o+3lUBvTRFU6VlClGlZdlYeVNsqWxsd3lO3tKk0uqNW5rDTuOtVUfFGdYk3B8sSpCFvEjNvU2tY1Ke5LywNpbaG6/ZRKUO6DnsrwRBEBOxooBxbprShRVqMOKoWZkwuxaB1KnUzqolEDaysMhZ0RLDHM0qwC/3KpYNnMtVUi8IsAX5iUlQh5UxSh8mKqkm9QhRYqxCGFM3hKtUuAS5eG+t5JnXRmhpqO8dzYnjImrPc1tNloNPSpkeIigSfQL6w0NDtQYvZT5aKyeLBLGBIgfJiXWMAtZwYhhKYKg3TTyjQ4Y1kn0YWdXSvP5HRoPIehiwO3EyyMyUFSmsaJeYdSNngD+AYiZoxmM50cH2s0Hp/R9Xwysvk3mPo/6gAAIABJREFUbrUNlidrt83B6gJYU3Wt65cunS0ez5ZW3PADlL0ndjQEcd+SJNL9+3f1YP+exWOD4LdbfbPfAG2aDfBDpClIUr73ve8ZCvXNmzeVdjo2MG/evGF7DMJ3dnaMSFMhE99j4R9Hev6Fz2uw1jPMob/+7g/U7Q705JOP69vf/rbefvttWxHgYQbThcE3kqfPf+FFk9YMQAk/PrLz33Q7+spXXzHVx7/713+og+MT/cN/9Dvau/6YxjOHg8KgPhkOLcTKP/qdf6Ib1y5qsRjp3/3bP9K1K5fNQPvB/QN95evfMkKUxHgZLfT2G6/r9vvvG4gbtiFzdfXEE0/ppZdeMYCsn776EzNsO3h4X2+8+bp57QHsSSBGllkD1GYNUjqr+qPJ0NQ0ho1hun3HEDABY2vxpS+9rLfeecfUO3wnmEXabLCxbvHkvvvd72prZ09PPPGEuYd+4QtfsIC+aZpZR0FcDjcPXEEQEz5lYsfgZBmDtuJ1xHeEiJIP92yPOL+xbeE+x/x8f8FmwvpMM1FzzHf179fmHensYvz7fpBxblbPdrDyp5lsuYIqw/YwB82gtHPTXriJ1OfPnrKRvi8nK3E/IflrPOd/lJ+JyJ97TzxfR/8O+8/aENXCHEESbJoOnRr1dDTUnXt3NTs5MqakKrHdm5p0EvsSDLCBryiC3N7H2BumiUnNjz+kT2zkTZ0Yd6vbp8tkDETzHXwb2MrMGAXURE6NTLrkxVgFGJHFjnnpNbZzXlrm0nfMhy+Hz/8s74a547rPk2Pak/LQD/zGO/y4t7r5637PPf8M7zMWbEG2wsBwn74Kc7b6Hnmy+WvQFXfu+rGVi7I1YJ5nQWrtKfcezA3P8fPprO6bR892PLe6cW5lg6HkEzZtRPs43CaAAJ0U0efj+6hPh+tcmy2m5myThomTHrHAQLJhIati8AXMKJcSYGeBSIoRY96tMH4W8gW5jZvEoJ0E36E9wfFBLU8b59VccREqNENZvhEG6rEykLqXtdmgDFot7WxsWGiLIEPNliudJubdu6iXmkcOVT5AUAp4oKGz5CqD2AKDg7cCowdYYDWCWV/qyeq6AW7WaakQKROhXIhOjydXGGiQdqRFreLeiabRQlmYKXkYK7wHQ9RX/dTQxswiXyjMQyVVxyZMhanqGcF2B5pOpmrtBQofb2k+HauFd9xHG9KrD80WqpiFapUdpfNK1ZhFQ600GyiNuiqfPdFGv1SRzHW8lWjn+jPqjHONb99XMK/V74+E55sBatZ9LRcDBVGmNAEyYCC9/UsNk/fUWhurKi+p1b0q6ZLq8B3FgzsqgxsqA6JHLFSFCyUZYiP4FTzRI7VT1JQgusvQyQuYDqQ0CC2SUAlq08SFj6F/gUWUV6FGea7TWaUSWCDi6i2gSw54Mq9DLarMwpCU0cJJEAFZDjOjMUjOsiBRO42VV/vGwBmjj/1UtXDapjg0Biy26BOu/8MO2X/zIvBjKVJQ0SeXzimBTwwoc6ujTqcrBB5hkgo6ir3zFKzFJDFTH+JYtnp9o1XA3IjQZGFkaN0zkyJhBuMcf4D9YMyZ0Xajip+OJ7p774HROegdc6xbJNYmxIB/AOi6RMWZJhotZhavEAghPNbr3CLaaTGfC/Oc6B/+7v/xL7iEpwz2EqwoAbSyuC+x1G6n+ui9X+hf/+G/1PjkRJtrA+3fvad8sdDHH32gXqet917/hRbjoS5fvWTqgfWNngAH/rsf/5Xe+82rZsk+Oj3Wg/v3TAy2vbGjTjpQFvUU1amybqYlgfAWYIN0tLl5UevrO9ra2tWP/vbHWu+Wmk9HeuTWDW2trWtnc1uPXLmpe7fvaXw81dNPP22GrQenR3rq88+rv7Wtp597UVevPKLNrUvaP81158FQuxeu6bFHHzdXXogYP8Ry/fWBdi5cUAVhjTK99cFHSvvrunL9UT3/8svauXRTexevqLe2qc3tS7p88zGVQWoeC0EKCvdQg0FHb/7mV/qLv/hzvfXmm/r1a69rOV/qa698U1lvV+8jhXrkMW1evKywlel3/+k/07wI9JVv/AMNi0j9rS09eHhPaYIRMJN9pPZgW6M80BNPPqPdvUs6Ho108fIVrW1uGyr49s4FXb9xSxcuXrMglI89dks72xuGMwUuyRBD3iRSJ2CpxgzixJ7mqWP1d5IsPDlMfO9QYBwmDbpqYzqQFtjs44iat/0Aodi8FACzY7AwaTkpAnvmD696ZfAxkOD8nSViIykiLZ+HL2Czd5OTm1CA0DfDLMSuiFQbTByeMaYMeyEmNjLFxofJyc4dAi1hH2wKRVTclB+myCYvGDtz48cw0bmvxmnixMjYPpFkY2jOROYnMX/MpAP6LunC/GA70koSzUanOrjzkSYnx1rORyryhYGuggmFS3a+xEMxV1HlhvWCera2qN9oJZiomoka7BRrfoxnVxkD7tPGsWG00OA4IzhHJlaf59g+2I8AQGiMIJLdIDQJ5QIPFCaGlPiIYKo5DCNU4Qgx2MPYQa1ZvfIejJZTeFEqkItLhbEDVKUsNhBNrYTtEB4xsXnX+nbzzAxt7zfzubW0myuGj4SU0+Z+C8fB+1SYvRHFxmh41dbHfxPPeHgGx9D1m5h2DvsLW0WMUpyKG4a+RHpsDIhbjRvRx4vOoqDDaNF+rN4pN9+EweTCmRAN3tSujWSNbwHjAro6bQeyMOXme+Hib3VHC4A0j8UAE471MiAkaFbXnygdfY8wFmaUTQWLUq0oUoe4IUUlcHdSaDakC6RAVFUVMASorQq1wNgxYYQrN/f5cp4h52sGy5kqbFWQIBBAN5U2OokBOUZ4d0a11juRrnTbupgmWs9i87bjuxVjpFhjY2jj4Vit4ULptFQ8LbScLjXJc81y1LxdM+CdTXEOys15iAkfdTMxvigdesQKI5tZoWrmgvWCtVc+wFB9S8tRR+mdUOnDlupxqVE1V9KpFGyUWtQT9S51FV0b6HR+oNbVPanb1zLtaBIt1d25prB1Wap7iomRWE0U7kjl413VWSHtDxXvZwqmLRWZFG1Umlen+Aqp85U1zdfWlb7weXXW/jcF9f8lmMWi85fKLrRVbZ3qJF5Te/NpaT5W+Pa/V3z4Q6mNbdamVN/XLEul7RdUZF9RWD+lKOgpWHwoJXcUJ89rrh1lwE/OfqnwrQ+luxsazWKVnUPtP5Q+nhQ6jtd1Z5Qr7XVt4sdQfFileqfuaL9K9O7hqU6KWpOi1ukcJgpMxNAm+7Raaq1VaLMXiqLk9VKTAG/HUFExU1AX6maR2sw/5VQJWFIp4JdgD8VKloW2WzCfhSY5KkUW25Ex1+Au0cdYMNKfUfXxRQGcXGB/HwOnQABn5pvQzGIIkxd1WobdNG91HXNtgulIWadrAoHJdGGxZA0HzSRskRLF2upvCFsawCerRSGivBErjnh0796+rbv7D3T//gMVi0oPHzxU3G3ZnHH5wkVtdQda66KSrXTxxlW11vvoNBVmDrwSvoYFjZvRUAvmmi6nunf0QMPFuLFhwjLcdVkboHBgR4cHJqVYgHExOzJbmf2DB9q7eEmPPfG4jfbXXntNWzuburT5W9YI+/sPdfyb9/XSy7+lp598UZ9/7h09uH9Xjz7zrHlx9XqER+kbx5h1MeSKXJRhAPkQo6UuNAj5MxFdvXpVX/va1/STH/2Z7tzf15tvvmPvf+Nr39D1W4/o+dFYP//pz/Xuu+8aYN7VR26axGltY92ILKixpPU7v/M7Ft9uY2NDhCchbfJCKsAPLz+2dicz1cW1a9dMLA2Rwyi921834t3p9bSczfT6L3+m9997R2/8+nUrfytDlBib+vGZp561tDHoRQx4785dC0fyP/4v/6v29+9ovpjp0UdvWQeZzubG8Ny9d6DZ6Fiz4ZEe7t+xya6sQ73wwpeUosasa41GQyvrdDLXYG1Dm5vbFsdvOBrp17/6kUEpvPn6L4wwP/Xcs3rpy19TlmRKiI8zdSEuSIc68WPzEwqi07PjletMRrZiWcHB8e+uvu9X0v4eadmq30izZXWW3/nZ//8jJkBLs3lltQ6rxzxDeX05eNyOmSFsmnN7/5d7vIP0gr0/59ifk7dfsfAez1iaPhEmHzBs4kx1wkrKMXH0O36samCGOM5zZ4xoEpdGzeiTQd8OU4dHIrp8YzqZ6EjcVFj+SbenDJSbDXdvvsEqo2CTevNdeYY+D/AonnhEUKd+aZLYKiuMz42eub7KzPCubxfL7FN/XFs45gZmyjEnNv2dOYJQTt8WPE9ZKC950RZeBWBUqOlz3GOpyvNepfaprM9O3bNnp58ov3vf9Xfax7fR+dPnRz4d3uE5vyHka7qQv/SJvW8vpCEwIqxiqRfMEWmmrZ6VyZj7M+maS9HyQe/SxO/D7R/7EDOubcJsfDp/0lwt63nQY2erhNoDw1aU+xQcYY+XzJKrMVDYJVoLO6kgq3MWIgY70NjOhUj2+F7tQIuyElEUmKAnWFAUU3WVGTbUEm8z7HKW4Ppg5xJrvJhpusg1Wy416BDpgPLUapd4SGVGr+kDSHIAXMQWdIr6CCBRbF0wCM4rdZaR2t1IxfFM2EdbPYhQsNvWoIdaC1f+QK2oKy1SaZ6pV/aksQFJKSWWXhfU50LV6FBVDgTBXBH2rAO0HGuqiqHm96cq89LwoSgPru0EcddgS+qvKy9dOJgA0KnFA4XhRAMgt4enCq/vKUmvqtC2eaTl2Z6S4D3V81+oar2vNPpQ6/3PS3paVXFLIcGCg9vS5A2F8cdS9NAcjhSNpJOFNElVTBKNJ3yjdb1dlnq7iLS/LHX7tNQgH6qew9/PACPXrfXUoBwqYvW1M2PWwWyqkpaOJzNtYduLP2EoPahqDZdLTYARKKA52Ck6NbFfVMKk00eg/zZyotDi/21vDwzv6aQcaZazuIJJD00AwYBw/Z/FKS87W02um0OVDWcQ1wM0fapCJ8GEFjAumIfpDyzS8MJnDGJPyfiAFNiYBKIlL3Tw8NA88+YEys2XWiSlMDdJuzBalWl0YIquXbxqUlzUrMSl7Xd7Vq8JEqzRieWbpImpX3mP8VpmidFsPOyx6YN2t4tMc5Da8R6mQkZMLRYPhtYQKBdwlqCbqOKqTqjnnn/R1GiPPfaY3nzzTbOpSbttRa1UP/jPf6V2Fx9MdIC1fvHz1/X888/riy9+xRqvvTVgmGptDUbGNRrn49HECA+6SyOczWRHIakAukswhb76la/r4eGxHh6eanR/3xps7/TE1H/vffC+9i5fUbvX1aOPPiqC7TEBVKg7mojqAFm+/PLLxsjwAdzk5dRyMER0DvL3hHxtbU2Tycie49kow1tEIqo8g/97f/M3+vCXr+q//yf/WIN+V5u7F60swAX89Cc/0927d61jUJ4vf/nLevTpLxho58nJodIsNPEgmEzPfe4FzeaFrl29pUi5krAyUMqnnnhSxycjPfP059Xq9PW3P/uxPrqD9Kmly1evCKgFpAWINV/9+S+NSG9vbOrtN35tjB6YTKxSw7DWfDRDk/8JAkvnY/NE1xNg9gwa+rZXF9AubLzjf3ahueaPV/c8x/fz6UJ0fV6rz3HMszY3fvrGyrnP1+9Xbn2iTD4//5zfm6Rs5SUmtGZMW13xpqCePM/my2qTGWVsBqy/7vc8Sz0RWrEx4AHg49SHEcLR0TMLfs87QAz49JmsoD6WP3YnmFs24TJI06dPvr5OvMuP8wTVw1kjusJw7hleVn70bZ6FiV/MZnaOzh5cErMuaCbh1e/mauX+Wtn8RO33/gHUtTCWEE/GXBOk1pgHgOEaV16rd9MXLD3fh5r288mx/8T91Rsr3+e8zucPWL2bdvJtRPL+2Kfrnzt/0313rvMMz58/s7KgaOoOY8wYZDNVrB8fVnbWPM5Nmc5NetAiCDKbi1dnh8YcmDTUtyk2KLxzzq+5B5t62zdlGmvcoikBfQXJGRtCJo4dMw0mHqa7eMk2ybi5zCAKbGJEyWdSQoLqIqBi7KK2JQ4Y/RTKFGmc5xrWUt5NVKeoAakX8fECLYtU0/lCy0WhABvJKNR86ZisIO5oC7wji4yAfi7W3BwbQoWG4I0UD2EZHlylSShoL+oUz1AjLZXOSy0CVCg9JwlIJ0qudKWrPRWHdxR/kCpc1FqcTpQ9XOp0fKL4bqkaFHMkl9fm6qYTzadzG5+tXkslEkCQGo0pPNbgRktYTOR5V9FpofmHh4pGSwWzUtUbCy1wBrrYknoHUnRXSkspu2rQAcHyf1Yvu6hCA6l7otbVIUH0JKAI4oG0izfaTUldhfFEij9WffKqToZ3tHHxlpSeqFZLueYGOXBat3V7lOuNj440DQ71s1PpzimA4rWmpNJZU79dqp+1LWJNcHKgXr/WoBerE1cWCB7gSzzbc0Bqg755KU7qQveWhYYAXipWG1d/J45Xips+hNHG8rlEHyZ6OsvNSJy+tMTjFqnhzHm/JSD7I9U02gkNcxEYWPzAOBlzBG3jI9fYSTmpLI5OZAd9c6w7dlipeW7Plw5Sh9BmLPCI9MAiD4iLfDrX6PhEnayl3Y0tY6rmBDUmHEqrLZghYtYyXxMsN+e9NLR0qAsmMEh9GbvcJz4dQXjzRaEcUM1FYYbuhsHEYrcs1O6vmyQf2umWqIjvTc/NKoGOv7AMIH4Q2nv7QyVpS90egV1jjQnXkCTawpgKT69qpHZ3oP2jQwVBpv56zwYSUiuAI9NW1xoZ6mCrL5M7V+YRwcDGy4ePAZGiAcmTCYwC2jVW73gULHL1+ms6GY7NENzZTuG227KJC0bh3sGhBdlDwkPapDccTxqja0c0SJ/8IODkY6qDhkDC6cJEQQb5lBCvxdwBXe7t7eneh+9b6JWk1zMbpkUTu25ne9c8+iYTAqp6EE/p9AQL+1jT6cSM9QjnQYcAph7R48PjUy3nuRG1dm9D8yXefl3N5hiCt7TMUX0hYZpoZ2/XpHJgbSB5gGFaLJb2sWGY6LTohCFcZmOW4DWIN8U5sGRDNm3nJwV03mzGLEGsIapcgygzW696ya0m0ExsfiLklhG7Jr2zCWeFEbF0m+fcIPtUgp9xyjs8+/c9v5rmp1/397jOsWNnnDrEP+uf8Xufl8/PI2Vzn5+/79PE+B/DaZh0tDC0K4Mf2yCep6/5/nb+/jkT6tPx7W4qwKbN+AZOXvNJJsKXwcq40r6+Tj5Nvg3fz/JHRebL1hiBUx4mOJ7jmM2n7a9xzj1/3+fhruGA5Qgm5/4d/wx7CCz3yJu0eIbycM74pL5sqLlc3i4vVr4843HAuGfPrfQvf756z5eTa6TPRjr82M7K2HxLU9Mag8NNykCTOcUjwWwZGJZm0wa2+qadbBVO+7nvzDO+HOSLB5DLm3I3fYeX8fBBRbriSGBeazxDPzcnCYKoMv6I59UwYEwy1N1UF00bmSIVZeq5opQsiBRPRXjccJqa/m9qcfvGSKGoWm0qQ1qJ+pA40i3U6XwX2mLKBFtZBBDndg4yeOw8ilDxEYsN9HHmiyVRE4iLZjAIwGd0HGo31h54h/Izxu5cigezBMYcVDCnDEwSRagMzJ40U4QassQjDTXhzFRxa51c0fpcR/OhdrUjVZnKo4m0iLVR7Zh9j4rU3ObL41rRIFOSzwx+wH24UkU+tbilMDbGQLTJC3dpcKlyBD2KdnvaIN4YSgigAsITlcE9LTRToAtSN1N7sielPS3rmapgJpwOMS1ZTCNlea0CIGO1VVah+gTtRZIc5MoTIgMT/HasDhhUMOELwhr3NU8DTdNUo6ptWg14XhYerTBWCzUvOIGLUuVsodEaQhLiuYGrhLYK7zeYUOauWpNupYlCTQskvYRiwsAchSqOAYUZkoPobeOi6ZNI+GyxHLnvBLN/Ohq7oECECwLLIsDJxQUYtr7mzJfcGLZ+SR9BeOaEJIaDamOIB90C0UKFEafF0+fGbtbTCCtT0yWQiMepc4oiP0Cd2UwliATTpLpYyOEt6kKzWMBdcKiS2AII4/7FEsKARZs821Fm4xH0nciYeLdIxZEhjTPzGoxSVOClYgZ5K8Ut3YlCsdIL0kSbG2tqtwhj0tatRx4xTg7D5eHoxBgapD8wLPfu3dN7t9/QvcM72t67orWtjm5//BuLt8Og+U+vva7Pf+nrxrxgrI1ajGC6MC39rjM6hjGiYdyqyNrA/lA28um1b+if/+//p/7sz/7MYjT9+Mc/NgNnVHGDrS1jnkbTib3vCRbvYqTFHhsNNuMQG+NR8uIehBvDAd7jnHbgHowTXCxSgW4r0QQvNbX1//ybPzJXw+eee053798zb7/ffHigP/o337Z3b9y4pUcefdKYmUuXLgmJ3Pe++9da5FN1Oqmhm0JMAfI0a32dqhW3tVjM9dznX1R/bcPa5s13PtC7776v8clY2xf29D/cekSPPfqEGWv3+2vmsXg6GqnbH4iyEEsHfCqMA+f5wuqatkqLVYYdBhv18z/qy4+yuFhuzlbGEU0ntsfF079nB00a1ombycEmPUgAz5Imk6I9ZwoVk7aQ59+3/dfu+Xd4xue5es0fc8/Xh/JwzObranNUM+goEHMJexumzeqfZ/17Pi2fPuek6/PhmB8b1zC4tHo0gVAR506nY/sGDvHep+T2Vp9mcHOMRwf2YPQ11GZsqFRIGw8/mDxfhs+qHw4AbFZ++wxU0H1few9PKBCKQXwG/4Z4j3wrCwoOGrCb8EnDp0+5rE4r7eha9bxdrR6o/TxWFw8Ad9HYKjg0asL2fFJKaYVt0nXHPmV/x9XF6tNcsvI235VLvmznb5wf+WfZ+/r4Pe9xnbb1afi9T5dz/7Nv7m7YNRYQjq8479PGhJ9VoYlxaF/gvB5WFuPdoDPnQJUcu57knoVZwbLS2s7Xc0W1Sl82PCcYOcpJaRKepk5NGzRqYWg5rtFMhlYF0qPvNjaGxjAFhEFpVNJIwCw56JOBEVhdsYMxMEOVOpktdDieqYNNmEmSShXDI2OgCLPhGLLaYs0VGIy3Yx0cPLQFnPXnAhqBoTmWXY6ZHQMNAzPIN6EeDV5VCmMQx2bnx2RVD6eaZXNFGy1FmwNpkKpddCUYDzgEkKuHGIvHKk8rjcsjTfOZehdS9feI0ZGDhSD1qQ9jLJeisXS1o5O7eDJ3FRHRtqiUXYhUDrrqf+uLUvaRwnCqejZS3TlU1BkqXiKxvWrhS5TR8Ay8TdXaUx5uqK2HKtfe0jLGM5aJfqA0eKigPpKmB0p6F7VHkSdLBW/eU5k91NFH93T4Fz/X8d/mevjAzH406ErP9LrajKQJ80Qc6FobaW6lbhJpokrHYUuj0VzjQoaPxXfBxug4l0mU9qdjGwdVkambh2bTir0jpqEF8sMmbAg9z0tNm55kO+JF1iECDJA08fSLLTQY8DwiigF2fgz9prfwkkGrwizBwBXQMubW2tDtmfurKGEtqMV86aSAQWBaq9l0YfwyfYH80ixz0sCyUq/XUa/T0Xq7p/VeXzubWwYyiVQf+ANi4CERYk4Hi4rlALPR1saa60c4NqhSHiCNauBTylIn9USTcqpJtdASDLAQm08YQYYi9okOXgVAV2PRxuOhSRNYEUO0AYtaX+srn4Ggmmg6B4cp01p/3RAz+92BWbAzqN595x0DjQR2HUnO/sO3tLm1o3feeUsd9IN1qT/9kz8xKRDglP/gv/ttxT3p3XffMSYMQnLlyqOWL0QKRgXi5hkaGm6+KLS5fUG/87v/1PBDjo6P9Z3v/rW++c2va3t3x2yY4BQODg4Mm4lhx3+YAX6GW9IwZJxTR88YkY999yYGHiJvtuPjY3UuXLT3g8VU13Y39Pu///t6ePhAv/d7v6f/9z/+B7322q9tkG9duamvfOtbZnx+8eJlYwrBvQAKwLyQ4sCM0PIFkPuZDg72DW389GRo169euKHpfK6tvS1dvvmIBt2OYXj81V/9pa0CHn32c/rt3/5tXbp0RR/d+ViddqVWp6u0qvTFL75k+uA0DPXo00+a1Gs4HFtHQ7JVw9avbH4i8JMJ52x23UJ3OLdg/wpqFogy3+TTG2nwsxV6c5PvxTW/2fEKw7R6zz/z39obIV1Jg7KSjk+LGvhzv/f1Im0vVbJu4b2VVjJdTd+/7/ekszrZ8hrn/HiPH30WmyNsnQjJMx6d6uTooTFNpIME1ElUzsPfOALiJk7e4z4MDSs5WtqmQiZEqErjvrtS5E9M9qsqodVnyNuX1a++GM/YBrCRH+Unb/8s+9WN8zMcq5UbtAvvmgTSbK9cGlz397jPeCMNjikD5zbmmvbjGqJ6nkGM7991Wbnyr2Rrhzyzutm7K9c4Jx//3UxSYobP1rDGKMKX0G+N4WBVTYLNoulsAdVITs7sixrGxS8qKAcMDGjIlqcZrtPBmsm/YcrSzNEYZigYJKqM6sI5SdDeTqrkioD9SLMAsA5LH2sgGhxZc/2jaWfgR+agdVuDNN6VDSPPbOXpaLM8IEWbxPjMFgUqIMoFxua4/lAW+jvt7h5kMRUsa6WdTEFSalYXOsXoF7MrpHfgMoFr0+2q1cmMeV4QsWCR63g8Uz3PNRvPbL6gLAATtlJoMhgGtEVpKjrUQZQpMzRosIIKxUS5b5WKBi0F6y3TN7ajtjrba9LaBaxj1A57moV3FGNHRYDccaksbCuKMw2CTHEyUzpZOvEYNn+mGkpkMWmKiTQ7VrXTU3ipr/TKBS2rloJxrvjDUPEHY+n2eyond/WwGmm+E2n9qVRrz02dB5zWzesrr67ZOMhMeoQn754UbCvUjhbVVD30q8dvanL4N8qHd3Tywb462bbGSjVUrcd29pQNIu2ubWj3xlNwGNo/zHV3MlQZLvXWuzMVQakgLxUs5sryUklRuFh9qdSetYW2cR5UmlSBDotcp/XCVKgPGV6J1CpDEfGNANFsfKNxnWuKsbcxq43dJIs+rN/on8ZQEXUC1HI87Mxnryx5AAAgAElEQVRywDqGMSUAXAJMmjqcReyT2MDHsr3rafj+meeZjUe7QbD50uZGbOM+Hk9MCs4ttCfdQd9pjerATF0WNRFBlgL3kPgtabtlgKQw3dAVglCTM1L9Xtiz2LakBZyBR/bmHhh3OHcQ3qUKA42nUxN+HMcAdDp7Q+gGEnnCuDCmIRYb5VyG8rCcNTZMoGXGgDZGmk+nOl1MNR7WhrdEqIYbV57Wcpqr22ur3+rp8u4lTaan2hqs6x1wOrYetwHz1W98U9NFaaE/Xn/tVcMkunb1sn72d687Ar8EqHKp04N9/ernf2f2SVTk0qVbxphRQFbCEHUGFxMRH6bbWzO05M31DSMyX/7yV/Wv/tW/1MXLl4SB9k9++FOzYXrvvff03PMvaIJYuA6UAppJ2JaFM8C1D9IY+ZIHH4FfFjv7DgYvgFeo5Gg4JjqYnp997zumVnjztZ/pG9/4ln7605/qrbff1//0z35Ph4dH+sKXXzFJEg4vSOHQ9xMYkY+wsbenb371Fd25e0nf+av/pMP9sYFtxoI5zNVOIm1uDrTT2lar21HWaomo0M98/hm9+8YbhjeBa+88X5q7JWofghNiMA/wJ/WoEohmocs3rpkofmt3aaFZkLCBedLCTbeZDFYnJDobndh1VDf5mwqomTQd+bTb9senYR1phXEgPA6bDZeGkJ+/5Zgx3vHvffre6vlnHfsJ0r/v0/J7Mvb3/LOk4+/bpMxg/AxmiedoA97zz/u9L4s/Z++f4x7tR/8ZTkfWT+FrUKEMT4+tH+BxwTv0cTbzKvkMxtMkrIVjnkiTPM6MvlfUSqTF5svAno3yGzGijWEBeL+RStGPibjuy2EEwd5y7WNpNN9mNX1fDh7lmHsrPInlwXX6i8WZrBrjbcNtIp4eoZTwkmsya74H+dl7K2WwWfz8McuLU1+elVtnh77un36Gc98e7FfT8XXy73LPrjWMHeer5fPHceWMYFl9f5pZ4ppJAK3/+8WGYz0wvuY7QMMoCzQNukC6lJNvYccNo8gxzBKSXWxJzwyZ7HtaVRr1pfvuPM9vyRRntji4nSfO7IHvAq1DUrQ0H38Lj2M9yFRxLJ7pN4Gp2zCsh/YVSKXMTCFQYN5CSMzg2Xk2MkZpOK81WzrQVUw56nZLk7nUwhuzpDyBxotIB9j/IJFYxgpRa8W1sqoQvltJjFTI0RwktLRrFsoMrelPS4zDs1iDzVh1v1IA5pM5ihKrLZFGiMICxXlP8Y2WNGqbB1X+fqnluFbSRiWTGn0NkhNVVa4Rkj0AJTFWV6i0mqrGVf0g0aC9Jq13tOiUwpZ7c6+rOB/r5Fc/0friunaTTEt1lF7OpJOxlA2k9pqCYKp2RFy7D6TRh1rcfkcZwXeLtpIwM6ic0emrOj6+q+nBXe2GXUWHgfq7kTZu9KVrPakFgzWTjg4cEU0jLeqRpvmBgUMWLXDysK0BLkDmuUWAXNROSVJpUgaalqFmUVunivRgcqoR8UiTQJ1WoKTIFBaVGaSDok5YFQNpRC2GY0E+NwYGRoG+d4ZLFxNzzjE7pqINC4sPCKPizOKQ5keaEYLH7DzdYHdUChs112cJGB1AfNF04NRSs4BiDDiBBnBEpkZD0slYA+oCqbgPn1a7hZbZ6eFxjTc7mgGjOSDd4928tDIwnoHNYbxlBD9ewcYD825RFbbAYA4FYyyfzhQMEgtxiBo+hsgtHeQH1AM74OXwoY2ziADYVMkTUaQhYPw8PDowKP77+3dtsH/w1oGI3wbzdHJypL0L26rrpTY21/RPfvd39b3v/FQXdx/Rozef1zTPdevmM6rLSIv5WL958z298IXPWcv96lev6dev/1IPHx7qzscf6onHHKNEAFrsgwCYoqIQGAgBRACG4OjoRFubO+aK3UpTXb91U7du3dL/R9h7Nlt2nXd+/51PvrEj0Gg0IkmAmRRJUeRQYZRmNC/kMGXXuMp65Q/hKvtLuOwXdo2r7HHVvBhLljQKU0ORojSkCIkQAwiACI1G6Nw3nryz6/esvW4fNDHSvnXuPmeHldeznvWE//P222/rS1/6kr2HDvzWrVv6xKfwRnA7K9QbNB46ddKhnixwNCr5kIdxnqWz1TJIhW6BI29Ujm9ff1PXX/472+UPR9t65Uc/VNwb6n/8n/5nTXZ2tbO9q4PFVKvO8wjU4Bz49jjWYDS2GDkT3H7b1oyy086upRfHGo22jPl55tmnTK8KFMCN99/T3/7d9/X4uXP67d/+LSVtqzvTwiRei/nSJGgmGgXTwnbsiTNSWy01GQCCSUiXxAC42iA21O+qi8UDkfZEljbgN2fahTPpeYmBkyxZUxqzSHvx4Tk+HKRFPf2uxaft3vro/+Tp3/3oJz76qn+Ps/9QHr53G5sPpeuf4cx44viwXMLlw7tA5lN2n56783DBflSCxrMc2OaYqquqDLMLaSpqDgwV17nbvVjg3Y4x53k+NgZbN8ZJi+DN/kClYeXt+sXmZmeH82j7+vKiy6eeHMQNs+dMueHaijmAapt4SzxH/3HmOb6zEPL7LI0NFah/zpXP5eHLavk0jYHY+jnr7zGW+DA+3Dh1Eh++U3/SZU4aM1k6BsLYvI4JIJ2HNkydsbSv4ybntsGIUR7axH9Ig2sw1FbWR97jmrVFV+iPqr+979PpzjzHAuHHE33k0yIz81LrAnlSlpUB8aVOamPldeUkW2zffBtTFiQ61q8bKlVfhq6YdqInrAxta7vtoCBemInVTQ1XlIX8RqZHeW1JcqoTFi/yNHs784jCyBx7MoytQarHlrVUVBtQtcbYoRKwtcwtXESAbelKKsYyD+MqwOB6bsbsbBJBvC6CUMfAC2SpdgJML0oFRKwH6bslkGpkse0iArHiVFMjGQq0NeipN0zVBKQTKsRgfJvaomZbaHE61/r6UtF4qeHjiXphqbWm6sFBDHfVRIy7RgkquihRSGy63ZWCvVDjSxOFT1yQxnsuxsjpHS0Wp8rSkXRvLb33pgbbraILfQVb20q+dEXC7fxPByY1SdYDFe+d6PTB9zTTeT127RNq4pX619Za3viplq+/rHe/+yNd2TovxYnGl4bq78fqvXBJT+ydky7AnNRq4tsKJ4XqNlcz66k9vK716kSLN29p+3ai/mJL46LWTuWcr14OS53G0hReMZWqNFEd5AqyvqIm0WvhkT6Yy0J8BElkMVMHWV/DmGiojXr1WCstlRPYOK60jmoi8CkH1sFQ3j28BTgeMCLOiYD513RxRNkY5LkM86nFQBxpKhuSyqrkxhNjEp0ItKRBs4kUEbs0sLl4x9lVMW6hWUiSwBI8QQqZu80/D3n64GmHqcW6nRdhdaC5dDeSUdJnHJMnAg4Rxq2TnBvEARE2EDZUhe7PTrRuKhdqDLs4wC3HY/ViV07UvtVqrTovDEXcTAswLkpnZjxuQazDLNAin5uoNElCPfH4Rd167w393fe/o6ZaWLC96tLzUnVRP3zlp/rEi582cMay7evZT35RP37lp3r+Fz6uF1/4jOYVgIiZStRLF3d0dLLWj3/yQ732s781VV6/N9Rb118xsdrpyYm+H4dWkGuf/JIODm4qzfp69vmP6ejk1IzCtvf2zVWxHEQ6xGh6tjTx8GOXz+u5Zz6u19/4mT775S9o78qeetlA9+7fNwPqqHWGpHCTNHonADHCDTHigMDzHWIURbUYBOyOWOCy3kDlcqainOuNl74NuLd5yp2GU33pV7+hX/n131IDVk0b6f5sbpACuCB6qYCZDBn3y8ALVPQGKnqZrn0aBO5Er776qvp75/TVr/2q/v0f/7keBAOl7VpP74/0B//X/6v3XntNn/nd/0a727ta18yUD4ywY86GGy72ThizBRWLXq1e3qgtWjVBrUE2cQMqCoUHw3J+bIaT1NMRXnaviB0dkwSRbogObi7qCMpb4/ANIp82wuOwKgWkAojVtCeo0QxqYlrlq6XSdGC7WiYbA54dN+nYhAGuIUSe5hYtv+TapIKQB4GJ5FGbgEbjd/CkZUiyhiBcGFPn++5DC4eFIqlMksjC5ZkjFmPqC4MCLL4tRt2CSd7+gBkqGRLdjsUMCdm8du9jGGlge8acBqpXpQjNw+5uPpvaBqJt14bMDmMCQ8DGg3YqqQPouxjNhonteEEk5sCQHwYLhqGo1/a8AQqCCYT3URaabQA4TWmLYwQfh9ZtfdYxruzUwD9aI6onSCkGu50B5On01AjKVpopi2KTGLAY2k4NPoKoBsRxss0J49cRHhZUcw62kCm1xkBTIE0DeNMMdCvHpGax2j7x8LCHCAwx2rUtTBm+DokUJobpwgAgqKXHODFmiEFhamDmIR5Z5O+YJwoH9hEayTTtW1+68et7zp25RrR0iBt5MwQZl85sx415ymxqOc9wWdvh24wRMvlWJiXjfU+sCRPB2KHd2QBRf0NLT0KV+UMjdqyzMmgBzA4rARVl0xfULoJ82SgNEq2XzoEFY+kUb2JjnJFlMOYdA4tHMo7LxtawAwdnyZhworS3qovKtLMYhoOrBbwaS9SwP9CqXTrmva2UpamGOM6g5m0aCxxKvDoO2h/kd8LyoDphkQkjPIJd+wFUSJtTrqiXmISorBeq0EAAP5HF5kjSz0ItaqlYFTppU61yDIEz5eCLTQuNB5HGaaRh0qrOI416sbaHE61nhxpGraneYNBY1GifpA9WXK5wGEg7PRFqBXumosiVHOYKRmNFpTTRliYHlfTmVNoNdDy4pUm9pyKule5X6j2RqZoG0l2AxGigXPkTqbKrscJ+rhzU64rNc6FgsqfyIFV7722N6j3peKXwcKW+JqqffkrRU+eVvflnUn8uRVsK3i10+J3bun14rGQn1AeXv2VhWnZ+9WO6cPVJBfcbfWH/GenjW2qz+wrOn2hxrVF6s9H77690PruoHtjFNwYKm0jT8LZ2Pj5X89NSkzrW5HCk5SzXUbvQjfWxCw3WJDoPPEMlHSxagNWV5D2zr31nnuvVOytdD7ALLtQvVxpWtdmPYaME3ZnBjCSnpq4k5EkT4Kofq8eMgHktcoEkj6cukkQi3MDcMAYYY5C/44x4bQOdnwyVB6GO5nOd4IzQoNofad1rFGOsjYCD+YiqLqpUR+bvq20lKoqF4izTsi6VEmMTAOewUi9fKAH0k/Ig5cyQXjk4Fq8RGLG5Aw+MtPHIi2v1tvqalQ4hv2m3tDUG3LJQOT1RmKNirxVjetOUurFEsrs2RooxloROtQn+WIpJzurQnA6QWBl9g8YhG+6WiWyxozDuK7t4UfEwQxrBYEWvbOpTC0Cb9UY6PpqZvjnuZRZw1+nigcxfaTAcaDU/VhaxL0y0mi802h8bUSQAHvrGOq8Mn6Ou4C4jHTw41T4RrVVpONkxrhIPnaheaBQP1E9bReVMWp2o1x9qhB67nGvU7+no9IG2h1tWQOxywPUo84X2trYsLhdiXAgEBrSIGSFg5gdAYxup+M//wwh9sVoZU8ROHLRPDlxlx5NtnR6tlC9zDSfb9KWm87X29rcMp8ERfGfU+lE50MnLJTYugQb9seoKsEDnYomB23Do0NInWWoLLSN0Z3ffVKQQE394tQ5Mgf9O2jAIBNOEsPObBdsftIFnMrjHbw7PMNgCA9O4cd3f88/5ZzbPfPcf0sepZfOwZ5EgIM3gxj/QAZTrHztIzx/+uz9zne++fpz5bQvYBoPkn9/Mj+/ut5m1nrWLz8vWP+MBaWeAJQNjlpBcVhgHco2Fkr+NevjycM3KAVOwoR6izVgAaTgYXty5YZboO3sehtP6DvXSQ+mRLxfpb35MpVdWhoUGU8U8YEEGz8lJqBz4JLtEB+jpGFtnc0Bb1Z35bSeRgZfbaDu4DwvbimQCZsocKCk/bY0KyUn6NtvYf6ceHKTn0/T18GeYJMY9TJMbLKRLvyLidyqszXd93c/SfDg8fq4PyaNL3rLz73AmHRu/XT/x3eez+ZylsTEGfbk5WzeeqVFduTeftzStnVwhffrU2fLuJLtsHGyI+L41nCRGFl5lD+eIe5/rNA0G1HjROobOmX4HajF65ba1fWO0krqaPRxlNimcU9/yTBMkCiOCqzspoE1oHAkgdpQz7voPnzogOIjBZT1Wg+Kjti7NM8stlJ0NF2OmbUz6HfUyratCOSoNQvAksS2wYe1oBNCDuHaHEYst+kLj3I2BBt+ujEE6X6jslQoA2UVtA+NwOtBO9phUzW2xV13AlavSSm3aV5KmyqNCDbYvDIKwMUbN+g/jbiRRUawknWl1slYa1oqIzxahLu1L01xFRay3WEINWZVaM45hJuu+suVIERh3baG2ICDtWopgglHFu7Hc1JF5cWUYPq8Li/2GSlDpUBN87ufEQOu5YR8mSiMX0wxbL6PlqFb7jUn7YJAh70UYK8cDsyXmXa5oeapYjRI8Is2enRI6uhhjAL7OmarmsdZGSHdT2+Qn9gwSL5yi7A2rmw0tkysYZTMHhLbOVVe8QTMSq40ECVIXaYA3dV0pYfOGLSdzlnGDt1rANv8hfTY616BE9pJuyIiLW8fzSDeMUWL+I1ln02uw5q4LqxC0biBZkZk677s6KZWDVo7RdlKp6TlaUyZOyp0VM0VI9JuViLZgMAg14K652rLSsnX8QtWy0YksFBdSUz/rQB0HiZywPvHLL/2VnnrxC7agj4YjC7D3qU9/3na/P/jb79ogXrGjDlrtnd/TyemBHhzcsUn31s9+agbOH3/hc2oRAWOwSlDcfqrHLlzU1qinr33lK7p969BUYxjD3rr1gW6885Ze/Mxn9c7bb9oO58d//5LZfIxHE33+i18w1OHheEur2YGACti+dFmv/egHqteNJoOhvv5LX9PVK5f07b881JuvvaKnrl0xZOx3335fi9nU8BjgFqPU6ULNNdi6+qP/rdnFJAyGVv0kVh4nunXzjt559cc2KC5efEqjrYm+8Ru/pY998lNKByNjlo6PTg2OYTDpf3TC3VUMtB/LrurLX4oslMnFC1d05co1XX38quKor529ffWiWu/feE0f3Lyr6cmx/ub7L+m9W8eqlerjL3zCjN9gjpAoQDS9hMwWxE7HC/Fjkhlx3Hhmk/jz3S84/myrUzfB/LuOMDtC6ReSs+c3nrXn/YLFItstLOzo2Q6bVhtrwe7w+fv0/fV/6MzAtcHrVtGHi2LHDFMG6u7T9r9J05eZOnhm0ufNmc+m9MEW124h5F0O3jU7NzwQ85WOjg5M7Zavl/Z+Q9BRyCTI6mb/4aRI6/XKGJf1ClA2J71ArGsAaSXeHOCNgM4dqAF7xDBzHLFjrSP+KGE9KKPvW19Py7D7h+TG1wUGDikJUhAOxjXlf/Tw7cJ1vsNI1dYWjoCZB5ajulpUDljW1LWol9kJ2pLMu5GKygHNwQRQPg7y5LepYjovPsroD9+2XHMMk+/k7gkQgSHKkN8Om8g9C7NoIsEz5grGb7M+Pg/Ols/GxgOCjNTGS3W435irNUHJHHYVY9iYN8rNItBJTm04mDrTRQigeYhjBSNiTdWpQSHlZrNhrI5TYfv2cLYbjlli7poFlC2upICIjTrDIjGPXRVpn7P+tZngFjJXt9DGnWEpdSpqGyOUs6s3mymeRVWFdCmJElNjWF8hYUUtB1fUMb7YMrGTR1pgScQEJKU8lTLAJqPQvJGwt2LupCVqNgLzkgZhTZBMwWPgwo70t1UNPk7VaCuNTToSVrmAWCEmaTsaGD5di8cWiyRjCHKMLWkGrlOhYBwoG8H4JNKiUbVcqnhvrngWqLyCGjY2w9wybDTr1YrTRuE40CqJlQ6OlTbY565FPNt0iet/H32ihue3VOsLZvCtt+5ZrNBqHemD797UxWxX8+srHbdHGmyPtXv1vM5d3Vd8F4DMQHuDbYVtZCZVJvXYh9lbG0L6PJ9pqKHGhEdppX4VanXzROGyVHCUKxvGivqRdFBq+WCteNVofTjXclloHQDds7b1Lm8rXS5DVVGq2SDS7bbQreVSbx4XWgD5s24svl8vDJSxSWU+IZkrS8NEBDKnB6PFJgdGFzrIEDM0feYnEu2+OQ0AReHpn9kyMbapUrWwEDaMgShK1FZgIjFMYZQi9YAl6gICY3pi0t4QZomx3wqcTkeD3Pw3OrBBW2ucZTouidKzXLRBBxgcWMAYefAR1IC2iQTawNTJgbI6V0DonOVcNR6Xy6VWxUqrKeY9hcrDI+fRiTqPcWdQJo1JcFFjrzGHx3MTWyukqIyZzo7KNottYt7p4DHG3/oPf6j+7iUDbNqZ7GhrMtLVq9e0A5ZSHGgwTLW1ty2LyXL7to4ODoUdUb5a6923fqr3gkCf/dyXdPfuLUO/BoYA6IA33njdjL8///nP6ty5azp/7pIuP3ZJN9550xYR7HuGW9uGfkx05XXZ6PknrmqyvW/x4O6/964tSi+88IK++e1v6u233tEvf/1XQDHXn/zpHyrNIj3z1BP68cs/0Ne+/ktazNeqy5UxTDAo2HJAENhpm4vjJhV95DsGdeNx31y667LUq6/82Gy5ts5f1C9+5cv6xS//qoktL1+5Yjus0+ncoBH6aU+D3lB56yRSZwTayOfDTOZzp6LZO3fRiMGgv6P93T2T5D1+9UlFg6HCttR0ttRwsmeqm6OTuQZbUwVhTx6OgeHmFyQMuuMotd8YG9PZ3OPjpU0wVXadRaK797CMjhniNwOY+zaQuzzOfnd2IZvMBvf8e0a0bYFxk4GFlkln+Bss+t2OmbT5znnzuyX0j/zzafCY/87ZH6jRLF3ud4sb96yc/KY8mxIT/6I/d2l5YmFquC55OzW1Do8OHFTACtEuoSSc6g27jrZ2hP6sbp1bN4yMAa6Zmgmj2sBiN8FuYIzIGCXPhl1xh9VkE5ZF3PCXcOF9aDfmmWFfd98W9DEHEqW8dswSZcHhAUmvScHO+thVzJfVFnK/m7S+6dqKHV43Nth8UE7HCJjw3EmayBQwww440WQWHXNkKjHydC5hZ+3PK455cEyOFdzJITtem1wtZ5Mk2H3bHlsn2i26y2phhN/B9vAbxtNL0B6y6C4H++/HXgc6yWJPWbCQom19m3A2fWVXf+plbW195VL2feBS78Y+P0yVSGkelgDGxTYQxn9VZvthCwhu5WC/mIt9V2ekxMwvFjRPR2xgunmD1AYGivc9/1kXuRllY4vHhtXGfaeGdM85JhevJxZ4zARIEtMBVISFubxRYqcaBecniTBwxfaSxZYYmgTtLVSlseVhAa2BqApbDax8MmkSEAZIvHPGXxCY5GnAe3ikG7OJgxESHBeuggWQ+poyEkkQpgFlKaTvLUYzUazBOdlGM07ZhMHwYmNVa7VYapgMlT5wdmDNqdSbxeq1Y2mwJ21tacvewZW/VW9+ZJKk4wfvKWoGCno99SZj3T89VFieaGd7rHqUq74w1NZz5zTPlzr/O88paY+lJJN6A41Oc43u91XemCk6KRSuYy3u3JWCXHV/reqK1PQxnQjV1IGiQyLgLjUJBuZSHwWVmiKX1lOtVGvxwUz9/q6KRaXVrNB8VQm0o0UdYlJDsBQFUd8QvRdAOsxK5Sq1ZtwMQxFEfiikY874mXFG3jaEY7fhWpdOyoMfJLJkzEn4XjKlApyTnLNCicrLD1v63U0qi2XXKxv1cVyIjK21cDk2LVE9wz3B1IeYYpCAU68zHeCDmCtETWJueprFuDTPTOYs6jY+zBLbpBhSkkkobX7VK5PQB5gTMNXyyMxPMHMjt8XpoTE65pW+XpnH+XI1N1sl6Opo5AC2a/JiA5n1DGqItgK+pT8+Z9mgKTEaAGD+htYAj8IGEw3AVI8e3Nb3/+pbBjB27Ylrip98Ullc6/TkUG+9/brZqExXpzq3t2+71dOjYy3mc1NRnd8/Z4Tmm3/+p+bF9sEHH5hRMvAB2HFkad/wEkb9TFkaaXZyqHPn9pSmsb73ve/pn/2z37IFff/CE4aOzXvHx4fKaiSWWxbA997RVMXpPdXrXPfu3rIggev1Wi+++IKee+ZZ/eEf/YGWsyOlyUB3bt40t/8nnrxm6RLlngb7xw7CtbAArpcLna6W+pM/+kPbOf+3/+q/1+c+9znTX66AYK8rs8Ui1hg2HqwzBVIG5wRlg8GILaSuW4T5DeYDO364cwbUoA8AqAvNggpwjW1C1Or8ucv6td/456ZXvn37jp689qyp70xigD7WFkHifpFOa0wb6ZeIgz+CGYFw2gDtRKK0gy8X321w2C6ymyVdGkQz9/VgRQT4bnNB2fxOOjbQuvRsQHORbYytbB02U5f2Zr6bZeH6f/bwseLMJshmoEu7e8Ezi5SZNN0i8dCwlhhtvj7+GWuXrkzdGm+pWfn9gtylj6PD4YP7ms1PzXOzRpqKzZMBMtYqSoecjaoUho0wJy0uwEgsVCtfOth/JBvElMPQt1ivlHf9hrSmwhkBA15c7LGxw8aE/FHbdYuvLzv18+XnEdQKHEi4SgADwVZLQOnvbGtIxi/ELIodYXAq3w2jeduFOukF7QBtoj4Y/LJrdKoah+SNvQKuweQFyB1zwYTYJi2xgWb3qD/qfp7j8OWmDg8P12/ut9XaCL5/x1nEeakKgnvGK+3i/uDOfbqcHz1gpDgsvQ46gzWet5kjtHgJnTCGwj1nTInxTQ5125wgqEMXz9AYc8ZbVyfSd5IgMjoDsnC78A7A0pgw4/toCzfnaAdqZOWxe9iGOIkVF20s04ZWBdcp1MN9aEPrTJujSIZ4t+s5s3eimbFBhDvCm4hWszHeGZdjuwgkDOrzCNd1b09FvEb+AnC0mM5ASDgjYHblxtM5mBpzaLH+RFoB2KQZDrfGONH2vRK7GGy9sCUpNctR/znjeNy8AWCEKe/3Qg1RuRkSdaQ06CmIAKtMlVbUs1IdrhUPEsXDgYWs0DhVvX3XGNJ10Gow6kkJK+lMdTnXIdAGrzQa7ATunNQAACAASURBVAwNorM9zrV6e6Z2XmnVnmh0caaLvzdUev4xqVhKV3akXqvZg5vaPTeU0pWKo3smsakWjSFiD566rChf6MHBA60OpMvDRFofq70yVPrEJQXDVP2TmVa3jxS8ecdsOuPVeWUFtjpEosA9PlZUhqrnjQ6PD9XmjcpppVkd6FiRphoYTECkVC8XS92dFro7hRGTruymmoSxhtFIs5NcB8namI0yiERILdzw2cTAIOA+n4dDKwNmk2WDpBuGNjQ7oqoNzKZsc87Y3IehtjmDMyKbPRwAApO8pEGtCCYMswEL5osNsCMPpgruFHt+LprmKcQuis0C8wu64ZxmimJtaUIr2feZXVvnooBnHsc4Yn7UWq0XKteV5rNjzYra4tmyvhMgF0GNeY93QeZ7k4ltRACfHGzvmqSSdlnyPDatAfEyMQ4Kz2wvWcc8HfGbFWZq3YvNMaYtGsVtU+jCTqZ8vdI7b/5QN976iRFzFoF3r/9MWRZrOjvSyYM7ZliNOHwy3NbOhT398i//in7yk5/qZ6/+vSZbI+2bsV6le7evO/j27S3deu+G/uOf/7Et9jBEn/z0p3T5wq7u3x/pyatXbCA+9sxzgCaoPx7r4PBY++cvaNDL9Pc/+pFWi4W2+j1tb++YESXw+deeeVY5xrWLtbZ3zulHL/+dRuNtLReV3n/3HT3/sU/YzoYBA9GJuwVlc1Bsfgcx+/TkQN/9zre1Ws5FoOCvff0b+viLn9Z0VZqXy4g4coDMxRC4QNWKXV0nPnbOhpakGyQfJtpkj6gV5FV2eBABmA4CHNdtaai2GHPv7J3X/v6ueQMm2UhPXL1mXgowaCzGeYcfxUAtYWogYEiGOhyYswXmjKC6BcHcm7sF69FneJ/Scp3dHmfPEBmxpsxdLDDfZvZOx2xQ386Kx9Jh0DHhHH13i6Sl0+Xv0yAfXxb3sL/z82cvQeEO75Dew4Htdi5mAMLi3b1uHhxdXRAT+8O/x5m0OLsFxqlZKMtm79HXjAmMB1nkYKrB6AJ/hHIgxSmLlfUPix7pwahYPDiIFh6TicMeMo8Tdir0W4zxuAtaWYI4bAuda3+Ki5rJf7xajjqQPu1B3nz8QV3Ii/uOWXIuu0TZ5iB9Pr7teN5/nFSk6zRrq4ftxU8QiO0wCYlrLlQuZvlFfzAGnaWwLfw8u/kbxsQflM+Xne8czgGGSrv6uO7iezdGYFLs2U5lANPTtQUpgBljtxFrwVRzcaMTjeWkfY1ZQnrTjVhn1mLl8W1DeWgXGwdeOooygx2xxb1zziKUx6Qs3YjzdbG9qb3vRiLSKRiZh8wUScN8QEecigxVGePM8u36xUmRnJrAz0dXNnbpMEbYCDEeHEwX+btqO5UMRvjsnrmOgS1zEkN71xW+bLzfwnO4e+zg2VyAC9bA5LK9Qx3Ea6j1mF+2qtgkpw1oW2MPcSIxL1vDfbQxQ9lwMEB5kiap4rRvUQmOZguxkIVppbyqtRP1lNdrzRe1pkRlxd4Ec+KdyiJMZMtEqz5eUYlkcAGBwmHfoTWXuaJ7T4gor4fvHSpnmT9ZKwFfrI1VNonipwtFFyYaTHq4sGrrwkSa70mrhfRYqpPPLJVmGEVdUNne1fr2VL33Gx288772n95X+tye0hiP2JXWxAQJYVBKXXhsSyJES3sqDSpFF/tqL22JqHMaYN4ylFl5BzO1q8zisaYL1PQr2+TQU2GTKjLMH+rWF0Dj9+a5bue17hI/ry31mgWExbMs1c4w1PndiVI8kQCjzU+16g/NiYQoKFUNJAO2Y4am5CA/KlS/oRnwW0gYHDFi4rZFJvVK8wMbH6jkDMy0G1e2EQYqAtwngoDHbj4yHosiBxLJMUxsl6BFrAXgaDGPoQukwx7DIoawVjl6y5hkvsEAxfNY452h1qxnGHuvGxXrtXl5M97Ja3Zyx4Cg0RbhbAPAKGMbhyRiF+rSOfVHE4VdBA1lgK4GqnF0CQLNMS1TpjxoVOII0NmF8gy0FFsmDk9NKbM/GOPY3zHKDZqBWr380rcMX2G5zG0BAEsIRilo1mqrSBe3x1oS6A6DZSW6eOGyeoMtPffxz+jmvanyH39Py0WBJ6VJdMAXisJWNz9Y6cb1txXFS4MGOLh/Q6++8pJNvqJq9Ld/8z0r5l/85d+Y4eBkMtHND963XfjWeKidfqDf/e3f0Ssv/71+/NOf6jO/8FUN4RaTVHdu3TQvnP5wbABs1XqlLOnr9s0PrAxZf2CdR6MWuBj8AwfooCcnJ/qLb35TYVPqymOP69d//TdFGovpQnEPjycQl91Oj8mPcRsAYwX63HZkHfNRWUAEa3SsjCHsqiLci1nsWvWQPBEpuhkY0jOR3TFYDwj0OBxZwGIGFio2OGm+Q1yNsEL8nCbGsmVgcZ/DS9X8gsqg4R17r1sQ/LXNMnNt8+A3KgAGlak2/QJyxmgwT9xOBWNNFioIvyOkbrKQ3ma6vgyb1zzDspn35nfyeLT8XPNpID3hO8/QDhy0GQdtAuwBZ5831/13O1tTfrjuPENdOFgoIJbTk1PNF1Pb7aQpnh+FpqcnRitI35eJNE3a08EJYNyKwI3ddc3kQ9IEiFpRqkL10qFj0354LBrBaZjMNqUVmMGAKzP1JB+flxWQPict7EUs/iOSJTBTvMqpY45szDgDcLcYOr7C2A+3t3AidFvSHdVARB4W7CA7VtQYa9qG+Bid7c4aZqyLgdaNIT8WKWfHS3Vt+eHy01YWrxJ+hjGM85oxaEwY+thMQe1d0uJ5n7ZvC98G/PafzWvYyrACm9em48bcbbyEamw8ErNVggNxcmM3hlkAaEMgS0w2ww7dvMwcaTXCinqP5WhjPG7mTXkwvKVulJ2xxDWkjO63WzzMQ9AMvTsJmgF5u504fWmj0epnrKJl4RhqmBLGCYOdseRCmxD6gnzME5NFgQfI3yRLZpZrY6SqAo1SjHgj1RVqt45JCltT1UBigAGABgB0SV2pNxHsTRYK+CT2SyEeqq68hGViHKNOZtGEB8K5ZyvJbPyvidlVtUr7BBqWjoJC2FVvZbFGcc9oMO0FNFGxWOv1d29pqan6N1JlfWhvq8n5SqMriepJqOHWdTVEvL9aaefaDrppM7xWmWu7jaXnn5CIcB8X0oMD5cEDZaehTg/uaXixVX/+uIU2qVYL5f2Rxhf3hAvgeD3RMi41wKgm21G2P1R2dCSdLjQtFqbC0wjGrXC4RJO+2YO1pyfOTmjSM22CpiszRA4zOE8MuwdSb0vpUaWsrPXg1geK2lhF1df9pfT2g7lurKVbJxCfXLsjqd8bKwWeoZybhGVthtPSQSw9yIlBDC6W554ztab2hElqtMXGI3BglDwCknWNFSKSHsanChdk2Zh759Rhw8kksK2qBAkL0qWekjQ2PCd+wwqzOYwxfIeZSrCPYhvgJJCQDFS6a+Q4JkkFANvFlWMOQz+BX7l/47oD/zVeHHs5t/EjbcbwY5eeMc/tNQF641RxPzObJ2g8zHqZxSZFatcrEZC3Iv4h9J6dGBtI6ms2mngtMxgbVWWl0NTWeBa7ucl8tF1IR/vJm9mW9TOlTaB+L1KMW2nQsEPuK29z9eJMUxb4ptIgC5XnzoAqTfoqm9BAIHd2drVYtxZgMU5G6jEQgPvCgyZsBDhWkc9UFgvt713WfHZHF8+NdOfuA9XVSKPxjsEYsCNBJBwUUw37fdWrE2WUJahUTpfa39vVDmLa4VDT+dJc6U+XSyVpY1hI1WJhel5UfGAv9AYjnU5PTBSNRGYOp7peKe2wJjwhe/SMlIDOw0CMqtARdBa2R3jr5e1CJcBY2JPg+ZGvWSsUtHjlOY+RR9Pc/A2vz+LHvEO0TcTlNgVULNICJrUd2MBoEaei5kFwm/XPbJEYXKjlHFF2OFWm++8wbVICJHcSBDoZYrNJwLnGh2dsUDzCxHCPw5992e09GKBOkmG/N57lN/dQA8CmsJNGmgWjQYoQVgimo9YuVZ+HL4fP6x86W7wh2917FUinG4cB6JgfX0bq6PPgnv22BcO1gc+Xs//Yuy6pjkV6yCyRBoyI1eWMQaVSbgFiMXPMGQwFjAPEgt05RrJugcTtnzysrTrmjR0ScAZN45C0PWNAeVm0LDpYEHVgguVZv/kyu+xdOVDJrbuxQOxG8ikLxzAxD1Ahcvj+4j5qtM12sgf8GOiYCsvLkKBhRh0hpIEgUkYUbaS6dH25fJq+H/xvnz+//cdfc6J3PFpcfzmGSTaWMCpHlemwoqgv/eYIHPVwx1nHdL9//uTLZ0wDZWgc7IUtzM4/3156tLxctDHcjbOzdLrf3EeaZkIl6LOlArdD+WG43KaCMUS5fZlpH0u7kz5RP+4xZljIoDNsjnw7MrY+tEMye6NuHNpcM1bGmCIyR2WI6gzJtdFY5j90odtcoO0ARNOwZZLaFjabxSbdxNgbGxoL26sc6BLWYnbELDJID5Ac2QaOinZjq7P1ol6ocJGCQaeOG1zJW+0Rf6zGYBo8okqJUjMin5sRMfZOTjqByz3u7SwpdVmr7e2oXgNw1lev3VKzrhSlAw0fG6tNKlvM1I50VE1V12NVzVyRViJkCThQwm29zSwWKRg7RKzNokyDMFMcllo1oTLihA0ApzxWG60UjIBTeUdhlkijp7ReL0WUN3RTbS9QtR2r7uG9dqD5OFJv6kCPU6zVq1KrNNSyHxuN13StFfAYSEMwwmXVNsc7Yug58hiito0TmdF6HWoeJlrGlWJgYgbH6qHCRPon6sscYB6mSppCedTXKqplNkjm8Wid6DzWmlYZNkDQMRCsA6TaofAIQ8LEvMZ+yMYiarjWwQvwG7gRZlhZAwvz0FOWdaw08SZjO1JSYFfGhjlUHbPOGZEQNkekV/UdLArjgTqGmKZ0pjKMbzBJGfclDD/zqYP8YV1jPSnaTGETK4e/AIIi7JndIR7BJk0GIBhpPdblJbSN9ccMuEySGYS520wIj3LmGEPWecthLL9iU0YDMW1Ncu5CU0ELWMvAlsRgPgr7igtEhA3i1JV6vaG2d69K4Za56EynJwowzotCgUD94P33Ndne1vU3fmgqiG/+0f+u+/fvm4ePuVwbEWFhDoTEh13Jg/vvqqhbLeAOE4LwooM8NeLw3e/8mS3uUbg2zAkao20SzWdLJclQUTBRFO5qrkpPPH3VEEm341TL0xN99sVPavfceY22d/Qf/t0dRVmhuC1VntzST/7mP+pjn/miGbM3ygxwbTTZ0nKVm56zlwK2KLXrpY3f1QcH+rf/+l/r/IVLun9ypH/+r/47BZORk+bAwLWAykMEYJZWBtoZ93sK+qGqvFDcdwF6h8ORRTxeEmtp0DM8igKRcTBQVedKzF0VWHZHYPMyUJyMVTcO14XBAzwC6jvSoqMgoiEDDx2wGdAiMTEZuTF4oPGym3ASAxZat8vArZPDyCjIqp27JqOFgWDjo2OyzBjZbKHcwmw4UjzXNmbbQMRw4g3ynhFwJocPKwEH3rFIpgwwSROIsY6IMgWwoTCmgt06ouKOoeMaaSI+ZyHqZBh2jXpjN8J9LzHjOx8Ov3DZb4LKwqiha0+cBA/1lE1GMIS64K9m/Gy7ZCKkO+A1UoOhIQ8WbgtPgvqtbswOD4ZofnKkulipImwPkhvwOlCjQWQhYXllfZrLYe3MTmZWPuqAF1CMC2sbWDxBdkkYdqOSMMNvGLw6tfyRtMRJphRChQojDpRXc6sz9aS9EGxSxpCwESEbmlyH6zvmWTre7lucJzMfI+5U50yBzMLKwoIHAexAVulnRgJR42lPE6FjN2PiDpgXxOS1lsaXMMa45naPfjG3MRs+ZL74TVq+n+hrpKpcf/TwfThdVOZODtPIpgR8GN7zqko2UzzrGCmYdFcP8qBMxEIz0ToqKAj7mVrLST2LIu/q9nDco06z8dC2Z8jArjzsbqmns1OjhdjgsPOE+cyGAysL6gMDnQSUr4dHGguPbV/N9oeZx6aTDqsK7DMwpGahon1g6l1rYI6bscjh7IyOowV7b2i7YDZJHOyGkQkgaaTPopjdM9hSrk3LCulCYy73JgnAVgg5Ps5mnbcRixeRD9qmVFvkBhczAuTPYgx2O3J4HzxbAULFeLtzOBimY5NM0bZoHlAhNeXamKIENGmgLIrcQjXBUHXe88LDK0sijVat8jDUzWqmHi70za7CNNCUhbiqde+xy0rype7Op7q1XGinl+lwOjPE7VyhTqMT9U9aPXVuqDvZLT3z+fO6+PGFgi/kanfm0t0LaqojXboWK7qMZPaqwQsc3LquKDjV1n/6kYrzffWevyKFAy2C+9L4jpK+VG9vKU1OpFWi9o2ldhCjTSppO1H/U2Ot78+ld6dmD2MxRsZPan3zNSkPFF3Au2qt/htLRbs96cFNaXZf67szY+z6+Uj1aa6oGGvU7Gh5et8wy5Ks76Bzlgul07Xu5iPNt/b00r0TfffWqW6tAwvMPhm2GmCgXYT6oFxr2aZaL1ttrwIZnFtYaF2HOr88tMDfzIckZb1D6teYDXGetyrxYoNRMt23s1lTE6nCFzIKtGV4Sm48FhsbSdLjk7WFYW8t2dyVEQpH9VH/GX0qVUz8hhDuz21i2g7FG8kO9lIraDR2mQBUAi5aljo9XSja39N6dEk5AYozjNhjDeKegUrWIMuHUs64hJZGY2OQUDEjLS6ANQAzL060aokT11p8POydzMEAm7eiVgkyuNnbOcFCWQCtgENNaujp4N6RPrsb1laEJ3nl7KKw07wQD+w+kEXxzs6ejmdza2QkNZOtoUbjvnF89+4HOj09NuRLiPV4a8texIaDBYaEAevzDcsZMTGHmQx0aqKsl9kzTE4IIcST9LALoqCrxbFdW61yDQaJdna3bffzwc239cf//t9pGa50+4N39NpooCQeaLbIde/4WFv7FxRnPWXDkeFX3L9zyzjduw8OlL37vvaqSEWb6MrlS5rNcI0MNB6OzUh6vVpq3CfWTKA//dafmF3Kr/zmrysdDSxkCxKmpnJBbKHKiKzBEEmoSxPb7qspcA1v1KxW5kUyrxfKsr4IjsuOBK0FBuVrDIA7aQznzcOud0jB/h7En3ZxiwCyBsd8+Pf8czwDkadNjdgbG2TchH/UdryWx4Zayy0MLEDdDraz8fLpcZ93/IediP/uz2TA83wwmOUdW3433vWF4Bne8+/4M9f94e/ze/M7v2l7l757Gl7Qf9jFs6Pg8PXi+2Y5aUd730ukNhkvWxxROYTqQWyCUOtlabhcGHujfz88OLAQOdPp1BhmvN/wGIJh4kAaSFsyJ6gT3315bbzjqdlJ/rhndtDWXva6STN5D/UxZUWC49uG6QRyO2nzLoSPtJl7HFwnIjzv4VRAPh6ZnF0bYvMzE6QuT3um6ydfTq65bZYrE9f9Pf+dM2XY/Gze898trW58kBrXNw/u+2e4xyg4e7eTcNC/1Il2oK7+ec5c2zyfvdtl4p+1n6jZaFtj9ly/nD3vmdBOBeDLyP3Nw+dHvRlp9n4nyeReDLgrYMHcdUPibN4hYYGhhqFiuFM2+hTWjrNDv3O5UWfStnw2+soFdyZnGLPuWVMFuvrQv5SDfmchMKbWJHFuo+RslxzDaeU3+ow8qZvnPSQ/bMLdQlth02EqQUfHJ6B+m+Ev+hzGiVP7pdiQpKlYgMxeNOpgXDp7LJikPErVAoZZlzpENd04oEQWKRNEEEvupbsaBdJeLD0+ks5fDvX4xYl2Lu2rNxmpbVK1d080CkMtgpn2+kOLq6abcx2enqq/PlWdlWYPNMJDLplIyY72L8dSs9JqPVOEMXgZSKOJ4qsXDVAVMKmobIzBwYh7/aBVmgXSeumMzBe16geFTubXVY56yvK5Js89o/6V88rGgXR+ojafqtk+Mv+zEGMZVPZT7JxOVNeJ2jTR8Y1KOzutwt1YyTpTe7jUwWmud2aB3lq3+s69QOv7x7pxf6oZ9jZI4+Jc4SI3W6Ro0BhsTxwlGqWZtoaRwnytMO6pJMhL6+YHdq3IRJoIZh2FKd5qHV2GznUbZwzBaXsvGeS3nzN+/JmslHlqG1ewDQGMTEwKhF0bIKVBkpqKGvgA/z4ej9A87HP9PCqQFDFIKQqMvWmisIUeibAovdFlzVRpFna8AZiQbAwxXudL4LygjQZ2do0eFJnZgCQVGuE3GJSFj5+3PGN0GGsEGDo2WH7ub9Af5h2bmjgF3DNUP+tZmjD5lhaqaALWFs3aGWmPMzV1blKj1XougvLSUE0VGmPkG5PCwPAQAgImCPsFEnQF7FQPHcGlEIvpzJ7nOwUFebmfZobBBGOy+/RThiJ9/fp129WivmIzXJZrvfv+qwrSUFujRIcHd9Q2sT71+a/o01/4su4enSpKM/2L/+JfanZ6qN//t/9Gh6czHU/nejJJtLWzrzpKBJAmagt278AhVGWu/e1tkxa89L2/0l9861u6fPWK/skvf0PJaGSYDbPZ3IjaaDC0OG0mKke6ALHGyh4pSZSpD8p1mJsVftOEZtSImjONkBCEFgPIOrVrH94/Y3A+grlw5PCj//tByV0/GPlOu/LbPojiud95GFhKnbTHp+qfJT0Wpc10eYbfmx/Sf/SZj0rLX/Nn/w67VurN4RdBN1acxMo/z9m/48+U1b/rn/P3Hv3t67WZDt/ZbXHPX7dQKB2TRd2YaKRZBK2Ws7l5as6mU8EgoUbBvg2vzxUYH0Vpu32YJd5lZXFnxqtLxyZn12bcqwBFBYW8g7pA2ucP8kUljJcQYnlrF6/agJDVru18HqhCLM0uYC7pDDKkfx1TC1FkxwTT1UmKTBTejRPy8x/fXubxZW1P+z9kXqzN/LjqFnJfN8rg29Sn43/7diYfDiQ+/vDX+O3LAXfh0/CYabxqCz2LLzqA7uA58t5Mh7blME8+6tfRZv+O5dPlx/u+DmY4CkODb393+HJw9uPOn927rt6WV8cUIjGyBWYjD5cOXAdo/84uyTaT5lHIuO+8DQ0ZGXE3pvGwMHB2bm1hwaMPUXWQnnG+oTPgxh3cDiRlLJK2sHCFfmcRsbXJJIimKkGqhVEvNzAEN1wlN7aKGgm3U3PTFwwb6uxpQ5oXgN0b7baxh20KoVKwgyE0RpC6/qMfzOYLjZuzZwrKWn9dnJqNT9bKAr32G2kSS+MsFNcu742104t1aZzq4jjUhZ2einqmYZ8AvEulAC/ihD/NlSaNigetellPGkbaH11RsXddWT9SmbJxyxWwmWi7GG1gO32slTkyFwtplCh8wqmUEgR401zD3V2p2dfoGue1lsVNqZcr6bcantuSbj0QlvFzkCGxV0p6ypsd9Qe7ygcXFL9wV+uTU4Vzyrq2aCNBb0v1EjSCiXaee1YPXrmjn718S2nean5U6M3DtX48K/XK6VJHi0yDONI4zvSpvZFGQa0xHmOJ26jfbVcK80BFlJoqeYgNDoOkRhJSqJKLdIDqHcciDseMMmYApuxgV8zZAbAIN/fsQehjR5uZJzZuu3nLGGAzirQFi9AcvLICMFOkU84uE0NzY6aMcDi1PeP8oU2jA58kLeZb09FA0sCZaTQe6wEbQIOzhjkKDUIAe174gIQAwKvKaLiNcQqN9JMyd+WGCYMP8fQXJs8f1AkmCZoAncWGClpeMKaQem2YSBhvAh1lnQpBqc8MrBLGifdhymLc2gPUF22u4+MHpr7C6JtZi6oIBjVNhnbdLw7sKmCYimJtO26YCT/BIHIUkt82yTsDXFswOr0lnKIPI8FzKA6zno/1lpvnHOlkfaJL51rMC436Q5WrpfIq0Buvv2bG35euPa0r157R7Xff1/lLF7V36XHd/Nmrun90rOl8oRvvvasqSPWJq0+YURuqIXZ2LDBICd5563X91V9+R0Vd6stf/UWNJtsWyJJBh/gN0SZx29AAUJ7Fmgg8oRlju2Z1QnFAOxfrlXZ29i1UALHB0PczhhazmfojJHauTay+jzA8jri6hYCO9gSds7UjUqyNBYq0OHz7wo5zhamyuQM1Y64uPd7x722Whe8+/pgfZJz983a/c79+9Prm8/47z/vnHr3mr1MnPtSJj3/H3/fv+TPt4O9tlotrvl18G3Lf2mxjYYRAWNvQBn4ydRIh0kbNyntVEWg2PdXJ8aHm05ltCBjnYC1h32a7IyaEFccxJSyUZuCKBKlb2H29KBPfmWiMf7P7MXuvTurRlcXGijFfTAWcuemATk1G8Mfy4W6N8vKb7SGbDcrHx16xNbVbSKlxt/NjoTwbKxt9669Rd75zdi3lxpb1zQbDxDP+Yxlu/HPvbozJbnxy3Y0Itwg7u56Na0gI/bjtGB3/PHZGvN8JbTZyc199+ZnTMBMwimY748c6zAHj3+aH++7LzxnG1cq3MZ/suu+LMyZ7M79O8nbWXjgr4ZsFRUBBi2GaS1swReZZ23Pu/hhP49RhEhhnG0UWXfauj7CH6gg8uTKWoZekw+HGRjc/WQAZQ77LuzZnrLtl0y+Arvz2v2sbpFH0bwL8RO0WGNrC2hTfFpwOOklARXmCxCADTMAEje+Y1CpvdJi78Rm0bsNgmDpmnGNoBnqSCAdtIaKzjLJI/TTQZJBqPEiNsR+u5xrFhFAiNEegkgVSK4V1YujRebASNt0RKvBeT8tpqfLWXOUaiJYdpYilesyI2spFc9TFWslgYECXMUjWGElXKPgQM7AYs7DFBo5pBlpVLsVzNXjVhc+b5G+9uK8+a9D4ouDs4nJmbvlJ1Fe/T1SLidJkorA+UNtuKwn2zUUwmK9U3A702t9/YBv502Km6y/f1Z0brZpoV+/MjnRYSed2J3o2vahVnWu/H+rKJNHj26l5hc2LUjPqQWSmGsYSaA+cRVAZwwAioXNo7KBSZ9AlJEdAMhBih0HFkA8DlXxHZWw0AW4a/Aw3H7APJByIm6cfphO8wVNl7SSVxGTDaJgNJ2pgbKbwLzmdAwAAIABJREFUVs94ygaxU8lRPjzPGbs2fxsnoQTNHWxTs41DVU3Mwg7YEqmokU/gBWx+IKXCfqnV1mhkc4B5gJ2TzVFq02lWEIZAF7kPTeRgbDsxGnZwLsTRqNc3iSge7uSbZYnBEcALIOTgXYQ56/XamKkeEvuNenA9hikYD/tazHPN5ydOfBw4wEqMVxGhFiilUT0Q96oobCHxE9nt7tyMtUIiBrRJ6Xa8VG5vZ9cqQCwyKoWUB6Jf9l26t2/d0+XLl4xBMeTgEq8y7HkyW6jop1mz0rPPPqk0HurHr7+pbLylj734SQMB29rd1ThLdeXqE7p5/Q1DxX7uuWdUKLMYPNidJFmqKZgcUKgotLAnP/nxy3rrtZ/qhc9/VV/5pa8ZF7tmd2JYOqkGBpHa6HR5aDv4e3fvmuv2+fPnNR4MHa5S0+jO+zd069Y9ffGLX1UCYQGPBMeKLFHaR+P7YQbEL+iundziYeXqCB7t6D+8ixGcP3jHH3wnLfLiO8TUwMGMO3AEefN5/x5nrvv3S4Drurz9Pcrj33V9bI/YPz8RfBroee3ZLk3/nj/7uj1M4eE3n49/9tEzTyLVIU+kK6jObIFkce0WNhY+7nPwPt/dWHQLOH1v+djiZDo4swPCRZjF7u69mzZZ+v1Mi9ncvOGAlmC8kh42NSzeJgEw+5rSwQbYaud2gZt5kjcTmA8Hv0mn01a7stBfHaNjDyGF6B4IzNaAdRCdfKwqdxIq23SUjjCkac8mOcwSWDYu/Q5jxwkpyJgGseT55/vBn/2Nsz6wZ9xzXLPnunHg37H22EiTNKi7v7+Zj/9u9gIb4400Ng/ovmdoPd6RtXfHcOJ9xUE+vMuZtjj73TGXZnyNhJWxwHOdpA6iThk4fN6U10u+NkvzaD14nmuc7WNLiEvHP8taxegw2yTHqdhG0++Ay6qwMWBqLbNjxMcs7uyQAq0MKR2/Q0YYhB6pkWM2wEEyaQJl7/CdrCpsoOgv3J07my5bEK2Wvq8f1gzHCTe8HP1jNcWOjuvBys2fM4meZxQrB0C4SEZqS7zmsN1DFkAbx+ZuvsKGczIxbzxkF3gk4fHW6zXqEQYFzLo5jJ1b1ActwWBrjYpCfXM/rzQeEtYDqQQLMRuUzGITpnjMxT1F51ppFEl9Nik9FfcfqHxQqFyWGuznqp7GFatVPQiVjZHStppPj1XXp4oxnB49axuQcJBJ+VL14dQ8lqFbA0J1LZBITRWmhMg4r3TrCwK+e33/vvqTQ2l4zTCakrzV8v59JdDjdaZ7N25qVoRKD15SW2TK2h2180DttNCgHKn9ca7oKNLtSzPdnbW6HY91hCR7f6AXL/f19Us72jk51R99MNOQaA1mRxpbgNh1Tzpt3ae3tEi2gk0q89wgc/rYO6aJqSZNuQqsA6YLAHt28xEtCN7oxJAznga1MHPPoDfYqPAmNpR+zX6EYeropTEhCBuwI8rAVOxr3SxMymRSm86LF3Jj0nywmTp0ept3FB+JOBOFsDbMY5xIbJ9DuJzMjPxDdKQgbsPc4fBZV7LAzqu10ULmG1KqFq/Qjp5yDUkRtPaMznZzwM9d8L9YNbBP4n3oDXMRwQkaJM4ey86YMvKDZuNxaip3R2+4ZltTvMFYbmkIDpiZxRzsEQguKgunimqBirXtjFtgEZnBFFBYCr756cps11iUOLgP08WZdygMBaTRbQJ3DU1Z0iQzYEYKuSilfjpS08RarAimmmp2dKJ8NpOBZ3aMHDZRKtZmLDrEvRoj8jVx5wgwi53RUkAXsAMCG2c2PVBI4M0s0SrPDUJhtD2x2G9wk0oz1evKgcJBWEqMR/EelMZDOq00AqIapNVGadxqvpg7LwD0vOygXFP55jgjvBB8OpSDduDwHWw/ut/2TPecf96f/Xvg0jkm3zFf5maPWL/zhOI53ze0J99Jw3/393y+viz+N8/5PP17nH3+ZwxVt6DZsxuLos9vMx//nbNPh/fsXZ9xN2b8s1z+qO9usXq4qG0+Q3rowjmz60LUymJaIbkoAZBk1+lE1yy4yAwxzgc2AHh8S4vmxbCZx5rKJig7M+4xFbHPwLCZKnONHRYSAQsLQp7dbnyjWlYemB2eR4pO+Vhw2dNB1EwN00UK32QOfF9AxPhY/dj2m9yC/DtVmS2ubhE3l5xuPPk29Gfe94yDDaJH2tiVq+MCujS49uHDtT118Yf/zrPGuEBhvAcl9e3y4QzZthpQb2Q0tAl0BlUXKiuvcvNMS5e/z4PZA0vFbzRVjHuTxHSF4fomM0GZrA7kY2YCvtTubOls5OWMzd29R+vOs/SDI/COOaY8ZjRt3pGs5Q8lhKQCM4i0m/FoGE3YWXXmT57J8yo/8qP+MEuo/I21NGYJLq1bJEDItjuu/SmTNagrsmHgoYqgPVnQAKJl88E45SA2l+nhTJLkFk3fBlxvspHRuXWzNnd0m68wrQnoNmAJ4SQBnSSQLgjfrTK1GkSAIkp3UqBTMErvpEg4irSthqibCXSKlgctBWFQkr4ajMiJcl+2ytYlvImKZmltjLQUcpfWUq8GMLJVnI+BEFY8Shwidxqrh0MPtj2UbTkFL9KeUVWoB02uQ5X5Gt2cQuYPqzdqojKThmOpiBQ3A6lead3bUUW42kFfq8VazfFKfSQzSWshYOIZsfEmyupt4M6V58fmeR6npZogV2+xryosdNqPdTpf6Hy11OMnS10YFhrUcwU9BBOt1oCCV6EKW3ZHiupMMfH20mNjMGDAUZEB8wBzCp1A5FC0gZZlrYIhESHlxLMUGPZEVVAYrWN+2TrgiJQxILSIp718p8/9h3HH3OB+DPw3SOKB1IvhE2JhRx2ZKY5z6PDvof73dIxhyHWLi1cg4XP0COcut8Vg3iIVA07EBfRGZWyhT9h0dnZzZ2p6Ckk3IZWiBt385TJl9QfXKTfzhusA78JnQOvZfJdFYc4QSJNICy0bZWDN5zmOTcm9T4u5GlvUdCsFOxjUY4F6KS7t6PbX5tU2Hk8ch9jZLtkEpuOQEmEQ6I1qu0b3RIXCUnjUbzzjmSOu+/fYsbCj5jfvJUlPQdpXD7yNrsI74x1DQk56Wxoo1tNX+3r9Zz/TX/zJn+p3/6v/Uum5y5bPM09d0/d2d3Xz3Xf0o5df0vOf/JzO757T22/8RG+/866JIr/w+S/qxjvXVa7meuVHP1AvC/TVr31dO3t7mi4XVl+YOZBD4zZSnEV67dWfmHbrrbfeUFEu9OD2DVX10kAMsWsBbZVyU5e8lF789OeUoGMP+oa3k8Sdjr9bUOgA2sW3E9/9h7bxH8rB4RcT+9ENDp7n8O/ZQuH4Li7axOInxN5z+74/yNd/fJr+7K9vnvEo8r99fjxP/1AXPtxnx8ph332CG2e7vlFXbvEuh0+fM4evH98xej67727aM9TTt41/z7cdZ64x8Jc1TBGLRMcAoY4DuX210nI+N28n27mtl1ouF1otl4YXw1LOwovXGVyN1b1z9SZ9bwMDsbP02f2gvoRYwQWhUoIAYMjd9aWvG2U7GwfeaJfKQCyRBhiv4ILlsiCz6SBPjL4RH7PJ4H1XTxRCLu6XmTB06hZifXGY6N73y0b7+zZFUufbzzWs+2/3qf9G2Tfv+7HgDEs/3Gc+bX+mrHx8Pv5d0jNJYdfvTlrDJpjx1M0T4pw9cvjxwdm5ERvpsvRhzHzZSZtxalKsR+YfjfyhcnT3Hy0zz/hrxrB0bemLZCPW5pSTCnHdVING0B1DRcdSBuqHioCgn1wIOxUC7zCGqIvNiK49yBcpkzHSSIRMrgRNeEhDztqiu+fZQ88kMkaAUeY55jKeiGCTIWNgM6GB2yjb/Q6+gzFszgO1NLt325gVPPSwKcHYOzOP1EBhFmo7qR4ClTrxl41jnJjyoNVFc0uvBTAi030d1jpKY60GbuF8rAsdU6uvZRmoaNcKg5X2oonCYaY+kpWSjS/OQ30Fw0bt8lS4ijWzqcI7uRY90PaHqpNjpSOMpAmtMlPQrtVcYf5H0v0jp9McEuyW0K2N6uMl0Wx18O7CbKTa8FCXnnlf4SRTumy0Om118zt/piBu1YsrpYu5iuOpsjDT1Z0dqT+Ufu0Lqm7UWrxdKgSgWLHKYU/l1YEeDGrdfWel9clMF2rphVGkzz12SVfGoUEtHFPf+dJMOIjztm4yrZHmrSvVZas+IMfAz5SFudfXcaomrqxdExxAMuyaIuW49BuTALMJvhI2UEjbYJ7cWsHwsLlmsCDgHABeiTeyU2MxBt3Ycc8z2kydXxJLlrFdmzQbbEYLsku8UjzTO4EKY9XPcT9fOGdx5tR6PmwQEi7bcDpVHoCkIdhZeBObMIz+Q0vjPMDB7PLp+Z0A9eMacxv6RL4276AbHfPENe7BINkcJioCwJdpZkzczta2vQ9fYnMIrKnUbT5IrTdwzjwGCAy3CCNFgr0ezAlQ4aGpxcgP7y8mKSI1I9QdsaMQ/LZJaEk4gkqGVihvfNqJwHkO13u8KGzQ04EQfnOfTe28rnA9Bm9pZAU25gmXx4r8I33l67+mH3z/bxQnA6msDDgzX65099ZN/d//5/+hf/F7/4Ptah6/fFHPPvOkXn/1NX3vr/9adx8cqw1jzY/u6PDoWPsXLurNN4b6o//v93Vhb0fTw7sGk3D77h1dPX1Ko8lYqy7CO2iiixPwoQZ69qlnzVvw1eUPdfPWDd2/fV0npw+MebLQAatU29v7mp7OdfHxJ/Xkk49rvlpbCJhh2FfJlmGDCaCjOTjTZrQH/UDHbX7nGvchNP7wz/Mc3zk4W5rGHLnffpK4QePS5R2e4xoDjcPK8OgCsMFQ8SzidFt0NsrLuz6dbjqSmKW5+Y+ysfhZ+TZvdHly/aPubT4Kw8Dh63xW37M0fr4teZ50rYydvMEZQhKexHl3Yqt3enyiKHUen6SP9yTjjx0zLs+wrDDCXCtMelkYE2y7HGMYaW+3QJOXb2Py9/3Ddd+XXPPXKR/fuW+qEVP7MVaYriZjMVEytIAyMD4G/aExTExs/z5EwLWPc7N17cTYcZIxn4c9tFEufvs0rEwf0X8u3Q/v3rjG849+/HXS3Pz4fPw1fvvDp8FvvjsZqSsX13jHYqt13/lNe1mbdfk0pWPojWnt7jEWSY+2sGc7htenyTVbQGikDv/Fl2nz7PL7+XHt0+F+iYs9lhcY7ZtqFfuKysYMEklUJ1YOsrJApY5+AjhpKoYWOQH2ddSfubwxRjaYOkrhygM+DbMOpgli3fXHIwyTMT1IPaHXViln90GIC9QaLTuButYDjKG7+WVfzvJx43qcJiZ1RcU2zBwydVutTYUE83QuwEvOsZLYO62QltSBLfxr4m9FIMHXFrEkqwPDEUoLYA+QsMVadbAqwDcELTAshYAsulAvNMKVux4pLFaGxYMxMTYubETSyUgaZlK1VB8WctBXTcD1NDXvN01PpeVKB4/PdD6XTt57V1s7EwWPnVMVp0qRdAAb8NaJ8h+tVd0fa10eqX7trzV+LNZoayTiaj/78SeluFJVzBT3LkhH91QuTqXLfeXNSlmc6+joUAevHGt4nGq1Wuo46+kHh43+9t2V1n3pq1dC/fKly+qvDlQEd3Q/l+5W0mKFK/3Qwm6tyrXmYaulSq3aUmjiEB7uxGMVTWGquAhpJhhO+VJ5WJqECYv8ElplDri1YSVCK9i0QzfSgYPlYOPMmLANMLhfzCUASbu1gL73c4bvjDU+dbVSmjmP8oY4OYzp0EkqGX9+PlpgXkvDebhZWjWOlY4hsXzC2Ji5Gi++mLiC2FuFtsYxpG1TwcYgjJUxl2MMvx1j5cuGgwzaAKAzKJ9J2rt4qfx29M/NfdoB422YpAv75+xZvK5Zz8bDob1/7+TI+I6UmI54fZel4SGG2DKx4cLcrXGStLhVrnyNpOAhF0fB2FTychLT2I5IkRAJUEAnsnLR0GfFwlyysU1CXQbaZh8wSfB7ssx2imA6xWB4pJGqslVAMMNopN4w0sX9gcWSWyMSm52aiAwdP7vq/f193XjrJd2986Y+++mPabUsdZyv9PwvfF4XLp3X//a//i/K/p9/o14/1Fe+8lmV5anSFMSzQ33/m7+vXm+kIh7oqauPa38Y6aW/+ENFiwPdPLqrp556wbzuNDvQ6uCOfvC975kRGwF/X7/5kj72zBXdvPnAbJ5Y8K5du6zxODFvqSJnt9/X9va2Rr2J3vvgtrb2h3ry2tP69re/bQQtX8z1zNNPaevKc2aLAhGvTVyBm3OrprMd8m75BNOtAydpM5VQmrhFqWbAZlqv8FZJhFE5opUsS83ivw1Ts13yKiCugxFjCz8MLP1ng4tJwO4d6gg4nhtU9OXmBPETxQ/Qs0HYTSI88Owag5Po50xiFtANdZ+ffFx3KMKO+WOSMlgZW4wlGHLyt/c7BpC0qZ9dE4aFbsJx3T/LIkoaMA5NvrYFit/YYYCozmF5VKUyUIwNodktRsRzmy6ONVueal2vFFcYGFZmH4BEjvdArp+dYgRKvKSFwfWDw2SbdepNCABikNXCc0JV6MY7OFoWo6hpbaFEDAyj5nf71J06QBgwPrQyxqkikHNRFVa5qvXMrg+ZZ1Ggo6NTW9jO7e3RA2b7ZAwY6Zqnt9tBGZwkalj6hwkOBWWl5JluF0UbbjK/XDfogaoxjxvuw3+xKIE4zpjqpUNrBwzfbRFuHSgmNlg8TwQA398mGdpQuVt/oW4ykRkEuBs7nVqJdklCR4xoa3rOykdfdkxPG1WO4exE5dQTRw3ajvQJ/sl3PhGG39bGbmNWA+CJW79Japz6kbZrzDPMMSaMT2sHk8JI63Xung9BpsaQGFbMNTZzxlRqxtzZhDBPRjdkkRo5pGRTC1q0WwD1XMwt2pKYgVZugAhB0GestqnRWcpgoOO0TVNZkHMWvAz8GtRcuHEXa8WtTDqapIR1aFVEjRmrIrliI4w0gBk9yDKTjM/7Yy0tbE6skvATqJFXlQFa0uYjs4PCGBqGyqleRjGGxg7Qsho4piyupVEn+QScMEwyC0o+C2VG2wBp96tG20moVZroBOwxFuQmcOYV2CISTwzD37jSMmHT12iF2Cpvtau+BsHQUK+r5VLvv3ukc5efkC4dKrwSavnD6xoUzyrTrppUOolOtT1MpWdWKsF8GuQKR5naDAnFUOViV1n+uM795C2pvaBx87xu/P1NZa8cqF232h7uKGwSRb1dpZ/Y1c4vn9fgYqpobyVtp9IsUX0QSo/NpbSn+DBT/oP3lb0xVXQ/1zq5r0U/083XD3VymurB6Xm9fX+p9xZLnZQL9QdOWjGopHEvVh0ttQ6l2aqnRdvTcVlr2q71YEWsyVhFmWjY21IFtiUo6Rn0NdJby5mKdKiS9iQkF9qaItYE5nQ5V9Bvz+Y397I0FKCPQVCpN4yVNoWjf1GgFWYlaU/LulLYDtS0iebVQn08GLsNFt7C2D2Bz4bB+RLGMs6UE9MtS7REQpX2bB0yt3/2d8TNNO9cJJlSFrCJA+uIPFemJYAOQufyslDKPFmuVZ9MlY1TZahzk0BVFBj2EkwKGIMh2p54ZGQMBZgF+oUpo56Jg7EojZgCrhpqeTpTn/WIMgEDEEa6SFy5KNK5yZa1U9MfOocexZpNZ9ofTox+eduuIoq0WC013J4YoHayLNXgdZ7hEMDu9hEJBm9DYFiwOMCiIUO/qHHmPh/eR7QFNlO+xjPBSQMgSoPh0NzvV6u1qbiSnrO7gCIvyrW5a2NIGCQ7lha6RNKGCUHlcHR0ZIv+6z/9QDtbj+vChacZSdrd3dP27rZJcP7lf/17+uF/+ku1p4X+4A/e1YODu1bm05OZtra2bIEL+xPtnbuov/27l3XvvXe0e25fF3YvWFBclC55sdCf/Mkf6fkXPmkYS9/77l9qOT3Wyy/9pa6/8brWZWFAlBh7k+bde7etPh/72HPGwU/6OxpOJkr7WwbJ8OZb163NYEqAbfhNGKaN3bu1a9e2fMc4D8JVWIyetVPltHjYza3dWXSBcRuPx2pqbK9Otbd3TkeHR9rb21NeOXUNO1x2YBBZFj36Bqazn7odBg1Dfpa/tdLP/+Oe73tfZn/++afdFZ+mf86fueu/P3r2ZfDXH03bX/fPURcbq107+vssMlzn8M/6tPxvxiXf2eGw8ACHgZqYszEetkyzIMLEldZm3LN2BAfI7zTYgYBci00Uuz/siLLUUGdN1eIztvNDLw1fPi5T7kc/EBsYNeYZ5YMJhPGD4fHqbMrPe6ZitbHjmF3K3wmYuvvO7ofx5BlYdnH/+OHS//BzTiLJRob8zX4LjrEDenN94KSj5MdvX1f/3Yg7wKsdk0z6vl/8d6Qy/vmH9XRSGH6zAfZSNFN1oqbt1Kt4uGSxk7ZZ2ZEkYRPR2U/AUJA2H9LyH19PX17K55/huz/sXfobOmlqCcf8eRsjuFEvxjdVeNfutAdbfvJLYpc/zJ3ZLNFOsNDdhqUfSb2wUBs5Rl9BbZIo7FRw3i8teK9TzWHGxIYFBGpDOsZzKsSbJ1SYgMeFwWxtjNEalHTo6+wIVycrR9K0GiatuayPhn2Z2rZw7W9qktC5kPcVEWhUwAKgwaJJKF4fBwN23WxWIrnAvKGzTbK4t6gdo1ALypVXFhutyGDsU8MqQhUYs8kSCNS4mSOpwEi8Z2CGuKtHQCfE0gR1V14o354re2qk4kKq9Gim+F0nbdoOt3Saz7T1FwNlrHnXMgWTpU6bpY7vNzp5faXJakvphcvaupRq/OSuHvvURWVPbKntLRQkF1SXFxU1b+iinpKyF0yyuy7eUi/6QNo6VG9QqEifUqqByq2VwnM9VW+9r+rgrub3j80D7aTc0iv3Znp1OtVJUWl72NPVJFE/GyguDnRjWermfGgbt6DoaVbHOmxjHazWmq4alf2RqdPm1dKCZ8Oww0ebJMUk0IxGxgw2N3iCRbYebY16iho2ZLHBY7GZMW9NM6B3Yw9ByKpTSYHnZft1OAnUecgzYWazVClaW5vDbr6hDk/4Q91HsHH6lXhyvGsmCPR/bAwQ9It5gj3Smf0SGiayCQj/l9n8sU1J0ChhrLJhhr2AcYN+M2+6+UAZPWoG6fbHzktuma8d5h8mZ/QUGhkAWonMgTcbwKrjiQlcDOq1bXQ4PbFnsjQxqREtyeatqEqdzkCGrzVsM0fTbewGyqDr2B+yqc0LaxvSdkbjHe4ACVFgDk9E/DVrpu4e12yRQXLg43VhMLXsXLMrtxuMB6k+8fFPGEf3ymuv206VRYhBgJptMB5rb/eSbZFPpnct/AmNwwJhkhERsHZp73/py7+j4WhLL37iixr0x9aBEPHFcqGnn31R777+A5P6vPGzN5X10MsS1mQuDQIR1+7jH/uKvvGN39Dh/UMjIDQ3OztAMnEFf/PN1zVdLvVPfvVrKqtGH7z7uiaTno6KU126fEH7F3atTOBEHR3ft4V2a2uiN998w7B6VtNcn/nsF/SZ5z+pT3zy0/qnv/6bRgCmp6dmWEi9OOzsmvhscNDmfGhzh6zrEKfB/iG/vFhpdjQzSdunPvUp80w5t3febK0unLuog4MDpX0nRmQBR6zIQg/B5jdgY/7w/esXt7MybfQ91/xzlHezzGfPbyz6zIife75LgzrZ+7ZD7tLyhenOZ3lsXLd3Nu6zEJHW/0/Ye/9all13ft+Tb36xql6lrq7q3GxRI9rkiJRmYMCwZdjwaAa24f/NvxiwfzdseGAYoqVR4lCBbLJzTtUVX343nnyMz9pnVz222vIp3Lr3nbDPDmuvvfYK38VC5t/F3/xmErLT8Od57PLzvh+gWXf+nwoGnLdFsmktAzago6vVwn5D4wgeRNSwBsIQQFW294CKDKMxmzz+SjAT7iHre69VQuPTCyy851mfXK6naZbcvIFUeCffeVHaHCA1EO3zH95tv3vTeEQqcRiI91m6xHy4z/w37I7/r/96oQLGZX4GvKtvo+FEIYgjGIHUDm0huGHmdX1Nmy4fvJP7OWgzmirfx5y3OvXjx9+WZbzvG8bBl+fL6dBo9e8wAbGnBX7DK8xJ9JJQ5N9FWfxGEP2+g2v2YZHu/SV5J7/9u238fdCA+UK5ttnC0RfqMeqdyYxG027n+A3bpCwO/z6jgUumtrjNFYAm3tMN94KmHdW9s3fmxt88bTGBJAheaHgS88WpDUgXjTcml8gED1tRDFgw14sZubSk8ZBFpVWKibhCc5WrtgSuLlqOLkb7nIaBhpY7jgUVB+1W4yzTSJ3QPKUdZXQapKHyqNXDKDF0+iwMNCYiCWEKkgBHaNnoAgRnEPFJcwJZ4PxPlpEWVUqreNNoOiO8vTRtHgImQuQO0TWbXI8fVHrxzZkGvz9R/SjS6uFjbZ2mUrqnw0cX0gcjbYJSzV6l9naqnR9d04svb0nXTp2q7RUk3R9KkxeVNYdSBJTOTGrJJnGsNjvQuntBoX4oaVtdeksb/Y3C4Kmy9Imi88cqykRnny0Vfx5o8dGpqgeRnhxP1U129NHqC319Xpvz+lvjVD862LYAoC+6XJ9cVJrnu/roVPrm6dLWjoUSreKB8q60TXIQrs3slK9xAm8UNAQWZRp6QGFzjwlNw9RV5K5AoxgpReQhi0KQCCR3yMylvoHmnP8qbtVgFXKkCNqgxLNOQCeUH0RCkREDR1BD2x68lA0khaAhJRuA429uA+L828xCEkWWtsVuxSfMGBiRbK5stEpxnzexpRwgB+C3loMU7arny87lAuOxaeQ7Z5xnzuBbDE2Zvx0ESooXTN5lZXNkhs8zbkXAZI0HptQA2HJdYSo9daj3g8z+Zm5vqtKsFs16ZWvkZAxsEsnQyZmJ4BdaWdUm1wbE78HUmeWIsmMyGzhaz5CpIAffnmmwQ+VvKu3PXWaIEYnp0sx2WpjhUFhRseFkbAKQFcj8yVLTzIDozULHgm4JH/tIOZ6xjukLdwXzAAAgAElEQVRB+biOpokFCEGgqXOl2bbhN2DbXZ+cK4w6rddzyyaPhspMIlWp2WzbhDikcRgqzOXkbKH5IteVq7uGRBoPEj198tjSuNy+fVtJhG2WbO84aJam2jwkJUa50Xg00np54Tp4NDZtxXI+12Q0UrX0kX49cwTUk6iAzoF7oX70B/3HB2L0fYlWAUJ12BX0e2io4hbGjlDQrDRfkL+p0nAcK4wrlaulJtPE8uqh9UJAdEKBw5cweHzU6wnQDM8XDHt3XxnG1I8zp7jm/+bbH5d/+3OXvy26rDeh+PMsEdCVlcfeo38X13mPfxd/f7f8f/I3u6te+PJ0d5kW/f3fbZt/j0fKLm1xdRsCtALQG8IlYaWU12+/ntXNfEoQgkhLUzoTJ9FrRqeGyu1MkeziTOtiOyxs/G6BbDA/wGjY+/Tzx7fD15VvJ+hgYnRMjiS9HA1ouab9+t35aBf7fuS3F0J8eznny7/8m3O+r/j2f/tvVjFIE6mPc3xoFyZ0flsqkL4d3EUZfCzCxT3IaXdvLxjZey7dazf0f1uf9xs07vtu39AuPpgrkEJcPeFF8CGENtruNnA8y8fq2b+bd3GOnFj+8HW2evXnGSPSPznNIWmIXM5ItB9o79D7sP5jMjW6Nl2Jc+BmlnhBFSHZH+49ro9MkOnbAiPnGm4ZHPwGEwYnV/8MpkgCYaAbFgf4r0USQQ2Mg1FFZ1FK9E9I+DWaVtYS4qfwLwpCDTChoJ1Di2CR+aktWKQ8arpAKRAZFY7cfVJS03ox9vS1yyVG60F1aMEhE9ogIuNqF6WmQgkbhnigGv++AP9pJ7gh1I3CQDn9ZthSrTaX+gdtBNok0slk+HjiWEy4OPZGS6uGuTGQilZ3un3pJNCA54tQg2EmJWtD0+50omZCXrBMZThR3gyVBWOlaaZywNo212i8L+XXpXJfdfBYcXShsiY7xFyKP1DYDjXRLbW6UIXui35sp4qKA6nBZHeuKO+0e3qu9CxQtiq0AA9qvNLFNNTJUaYc2piEWk8zPY0aBXmuJU7bJenNYs2rynKxNulIdTCQpQ5pG2tTHbr0YzHaPXK5KdDAsJaYTOByocnDnIk/D6bZwARSUs9i9CN2ET9TOyBU82ggX6KbM+SVhN5wP7KUTGZ+6DefnCdiEy2w+cy2akL8nJBlTOoyzQ11wskcdSA15G21KZGcAM0cs0AH5qDxQ4R0xB/uREqGD/b8hWK535TVz3kNc5cP9efw8wHYDZMD2Jj2UBg9W7T5HZWNBqNYXYkZOzZ6x9m9Yg4xt5BHkthApdnJbIiO7OcV3y0uLmxE4NvMTUtCjG+Xc51gw9w3CafvDhyv3zms0peYrmdCrgHOqco/wITF5GGw+r2fhO2IA+nh40e2kLNQpZkDALRMxLFD2zw5O1WWDqyT/IKPFsq/n8WMHV5dnqqtY/3NX/1fKqtad+++qGs3runtt/+D7t//RiePvrZn1hvnvMhoUwfKJNquKhf65KP39eCbr4Ua+t/+6b/Tpi60qdf67OvPlS8u9OVXuf6X//l/sgF4/Pipbt64pdsv3jVt1dHR097RlnQuU61W5Iob6eqVayZAHT480oNv71tC4IMbd3T99o6ZToJJbAmB3fLne6xfzHrioK0MBtIyO0iIjoz2CKDXr14zzdwH7/yNpea4d+9AP/7xj/Xuu+9bPf/s5/+bbt68qddf/xdGUOyky2Kj0XBiDBOpGWn5MgFSC9+/jOf3/e3H2V9/XvN//tf33W/nLglL/3wJ33/VlwutUXf+5uMXSH/98jXOXf6be/FtAQqDCEgz15Inbb22sTVzRI/8ikCEfwhBEAiz0K/hKcfOpIzgb1qNHsHchcXCFFpb2ExwZSvd45vYSkZfM+HpcjZv3N23h/t5J2afuqm02UAxDowURsF12sL9fFz7Ua87Py60PVz3Qrj97hmO71F/zv/Nt+8jx9D8FdfHJibYJhOB3YXFU4b1Uy9oGBPsNTi+XvQzB9/Wj0mi8hLO1/fVg/bZ+FwaM18/ynC+Xa6N8AMEcXyL6Hdz9IaFI5yzANMuGDJI05ciGn35dL7rv+e0jwji0kbgg4T5jYY70yMCqxNuaLuLdGMo7ZwVwaLc9513LDenbfrR9aUDsXVCiG+XowD3XJBtqQbgsq8bNEIdCZ22thcbkwxtAQTEFC1gzZg4s+sUz+Sg0zBNNR4AmYGGqtY4rpSXG7aqBgq4yQlkAM4ANwAEm74vyUWJDwrji7kDIZFs9xAqjtkZeinyd3WKB5H54wyCQnuzkWmtojOpKVolbW2wAhg0eQb37HlS68mphDJpjqsSScjjSE0cKccXB3iBrS3NyVc6TLWpK607sjJG0jJTN9lW8TdHGn3+VOVwo6pK1JWhomGr7Rdi7e7c0PatXGHSqYzXyq+eafbjfenFHcW6oaq+prq7Z1qVJF2r1VQ1OR8z1oqp1Pye2upM4QBPvq8Ut+8pCr6V9EhaHkpPjvXVe6caNyOtPisVHQX64mGlR2Wrvz1c6fHhSl1zQ6qAN2j16Hyjd6JzrTaFkmxHq81VBeG5WiAOnNJNQbDROB5oOow0DDN9sowNhyoOE21hXlKsMZGMYFV0nZZmNahsmqZhZBpCy2UIViGFDhLP4o3+Tb1pspbjF9vR0OgaPgGx4rXIGPAofK0oC9ukm8CdgOUUuRyELcIHbgqNub8AG2GyFnRDYuUEgTwxjCpMu2ZKYwNgeJq1WXFsU2Og3AbeYmITiexxrYHenDaJWesFpOfzk3nGZ29/3+azlxGgL4ClSWXFOjnMW02zoaquEP3DOkiOPOYTG2M/3/nmYHOBCRiIIWQM1kk/ieFjnt/Ca0zDXLpoUoPkuMzAfIH+nP+mAA5j6pcWK5gQ99D1HmyPhnDfgvDs+99YpQ4ODgzJ++uvvzSGf3BwQyenF+bfA19KU+d3gxBy48aNXlNVmJCAie6rz97RR++WWpyemQnvyu0bevOt1/Xw0Tf65puvdHD1mjmYa0WELDuH2HbnLIowvLOTb/RXf/G1uibXdLyn+19/awBfV29eM60O0i4y82p5bkx2Mkx1dnpCUmtlo6lGmVsERsDNti4f3ct3X9X+/lUbjCf3H5gPV/zggfkw7Vw5UGAJR2E4Ts1nHch/zxab54ILmgiYttMEuTBo8vrduHFgfflf/Jf/uT744AN9+NF7Ojx8qo8//lhZNjAfMExHDx8d6qd/+DPRr2sc6cz8xA7CvcObD/z4PqtLT6R+seP8d4nLVdkRtC1GPdF9twx/HzRx+aBsduz+Ot+X6+Fp7PIz3/0NPXFw73frd/l9/rcv39Mn/WrEb5MHtN3Y/OSgVUy77KhxaCZ6jmeoM3+XlfMNw1EWhGYiRYh4Yh+PaRkOYVWDWTSVLdS8iwgpV0+nrcAE7erEhHV+SM4XiXXQCUJETLGIMnYgi3OAd0Lby+K5hpDzlMXY8k19qR8H/eP70+6BPfVCiN3wPf/5suy5HlvKC1CuPGfa5bdjJl5wc0KcL5Jyvu/gOe/jw/P87evk/8YR2o8x1/yHttm9vY+fq497P/3M81y3Pu/Ntv5Z6uLrzLnvHpfPGSSH5bgyN1XTEDrhxYHc2cqCMNTvl6Fmh7Dt5gUapsvv9WU7o4J7M21ByPY+TGh5qD+fMHZh8ziKUzblsYkiwTH9ktgCA85bqhZTWOR26ABEUuOMxcv2/ZWGDVqoykwI4y7XkEUVkxnJf2Oc+APT1pMahXBpMzcTQ8KLe9ctFlFL7hsl5uO0MBOGU8BuD0m1gTEoVhuDNZfpjWqldoAQV+N+ZZrSdCTFOAY3qQ5nmMxCPVyudFQ1umhahz6dDsyX6tsFkWUrxQk8fy5kPDRiNO/a/iP9yRvS9vVMO3f3AAKSdgfqJhcKDiqNyK3y7Y5FyunkRGVYqNR907xYPvoYTzDGfyLpqloMi12lrN2WgoHUXKgb1MrbQ8XtI8VxIVVfK3/vPT18+1BHn+U6/PVYXTbWw9OljteBvjguNddQjzZDlYORmuqRrjShbrZDjbpK4QhBAuedVHWSKj8tNR1KL2yFmg2ADQhlQUP1RmhHdtOJJTpHO7dFqD+WAXgIwS5EBWKaNHp2GxHoi0Ch2nwfEXB7/tzPUaQm7kHIbbpGGRFpJlxXtimzIC6DmCC6MdIkHWgcRJqiXSGhLulIoKc2Nr+1Bug6ymoK26jAzss2UFk7V4mSjYnNDicU9Yop84+CvgtbX8mR6UCHa4ApjVchXDlzOEK8Mye6+e9mjfsfTc+6cJkWiCpNw9iCyczlJAg0S2JNhiPT5BGgARq4q3GnwXBoghNaf9YhKAG+zy9SnnAecEyu0Ys8i4uA8XcCcTDVAwMikM1b5/RN5TnoZP/bMyNfcX+eic9vzxRg8KiyjCEAQYCqtV+giGS6cvWqbl27qbzOdXhyaM+NJxNNZzsKw6ExhU8//m3vixDazh8G6x1ykSqx2VZNqav7ewZrf3b4VH/31080mWWaDROdX5yY2QAhAlVsFidarfr8Om2h4yefq1jVevH2i7p9847ee+c3ZtN/vX7dgC9funNTq4tznR0faT4/0f7egYom0O1bd/Tjn/4rffLBL43pTyc7Ojk+13g8NS3Ae+9+aAIXTtmD2VDXrl1TNhpqud4ojF1S1DgbGUy/70cGzPrykuDEbphBBBsI26yTijuLLOD3D9/6sW5ev6e//Mu/1hefP9DNG/cspcH/8N//se7fv69//+//D732yqu6eeOGxkNCSQHqdBECeA+AlcH4+DFmbC8ffjwZU8fY3ULFPXbNyMw9wd+Xqm4bZXb3UJupLXsnWwiWe21BIJHxpXfyHj6c4x7/HnvXdxY3zgHF74TA3zXbcM19HO16mnQ1def4DXq77RSsPg4kEc0N/U65mJFZeCgLPwu/64COER6Gg5EVyWSkGdBi3WtNzJ8Es0WPRg6qM/2AKZg9OpMa5F1ft+d19oIHmgzni8UChrDEvTAuvqkfSNdeoKAinKfbKIvffk6yHbNrnsYujR/3fvdw5fQCDPqM3jfL34cGw8bNyMWNlaMPqBgu6gSFMnfRs75ufF9u53DgtMiUxTs5+E3/0j6/k+Pb14nznj4AnsPZ3pggYYn8Mnpzqjp2wAierNRWvwSqd++h2T4dDnV6Vm4vTHJ/gN9GL+TiNM17cbo3DBt+22sI23Yh7fSzCU19+D9aSJrFx8xpVhWX8Nf6vTeN+DlhDejHg/aGzUZBSaQUEgvgqS5SkQUzCRMN6WcUCSYoSRnf+BYxp9n1dxbnqIYs9dCfIymFSWt4SUG3MkdWQsGbpNUWGEEJ411ZP61LzP2Buhh6Q/DBJIUpCM0VOGghSgzzc+F6WUCTldH8Yr7Wa9sTJZOpaWPRYthmEUdkku3GobYnqUU8BcvGUkUdXkgrMpHES8N32ppKiATjKNSNvYHGWazB0LljWMqKptR5myu7NtJ6XGp2NVawtS1N8ZNJddG8r63httL5WPv5ljR5QSpuKIt2FMTbUo6v120puaNEx1J3ho1G0pGK9n1l+VMVDwttFqk5AH/x3n395f/5lb54Wzp/ONAhi7Dm2pQrs8bg3L6fVXppIO1kjUIUVXEqBAsY4e4wVFwESrTUxUWlv0hHGse1hizMRJrjDF8zZuRkw99xbaH6XQvW1MAiy1AuIYQADrrOC9MQQvlgY5mRP2HzFlt5ceXmFbTGPICmjZbQtnTONGtBJG1sgU5ogIJ0pAF7PszbValhiyM+4axEz8FXMbU3CurQgENt428ZOBCViXxrlTMXsWoYQRtjMjOyPYuWkXyqBAYA3Ir2vObZRJ1F8CH0tSraQDvkeKsDExQN96lfY2gpbbo4PTNFxojUJvDTCteZSFnkkpKzkWUeYXbjm6hq+m5TkoOws82DmduMj3XankxdntCqNo1UwUY5cWY2tEgEVgRE4JklIVRXNnYOv+cYtexlp0pe6BmVMSYqcmnB4rqRRc98UGdd3d62Z7CFFn3qhsF4orPzc53PL/TNV/fNJ4dkpkyAb7/9VrPZjl58EeflSq+99po+++wzgYuD9oQyWWhQmXH/2ZHzHVptVkqzgW5eO9D5/ETlqlCWgefQKhsM9NrLb+jifK18heVcpqEiMeCQeMms0+GTB+rKTmfzjeJBpnd/866u3Liql19+Sb/8m78W2E5IqqjBGRQWhX/4+1/pmy/fd74uo7Em421dvXoAXenJoxMtFhdmDtuebQlNGpFsCDkp2qjeiR1nbt9vVrF+0eMcBMFCQVvRFhUF4HKVHtx/oK+//trynL3x8pu6e/eufvDaj2wsruxfNc1I3I21mTuMns8//9Qmys72vkajmQaZi5hxMAburb4O/r2c5f3+w/nLn8vX7Xdfb1fa8/99eZTjn/dlXj4HXfnr/tu/w5fG/f7wv7nXH15w8Iutne/DxPx9l5/jHDQEEyF6CIaSoAUFTbiqjUbOTi/MYXuzLmycnaCE5hOVLIvFxOzeZYlZiC20gzcgZtvmxsZhJOF8TYQWzIGFE/UTdFz2mGTUi9YZnEOvr0AOYHcDzSOo0UcI/JiwqR/n8Gnj+G6fXW5nf4N9+f/8PEYI+GcPTDzenMSWx+jA0QZlmO9OPyyuTCdIef8q/BCpi68f3/QLH9rPfKB9POsPBBcvvLhAEPcM48Tzvm3cz3hcHneu8Tf3UsZlQYtrvMd/eBZN3XfPI3E9W1gaV47/m3sv/2YR5Bwf0+T0zuTUjXPQlx39u70p0IQPi85MrZ5GV/0cwFfS91fa4NKQWxQV5UBz7KpZTDPUSHOn+STE23KJVa06owt8A/FBcVo8IzlDRwbio7aIWpZdgCXTCIR6AIMJ+d6I0qG9JOnU5bimECwTq7WM8Qhq+Mk4wXNFRBta0rpQtW5VGO61h7To9MXTlXb2d2SZFlIy2rc6PsNcdaHVutCwbNQNpTnC1yDRASakMNVsOLHQ9Zd2VhplkcKy1PYwMWiIvCwMwPLk/Imi5I6KUan4D3YVj8+keiUtN9L5UHW2r8Htfyd1F+qK91V3Z0oGF1J6Q0EB8vaBqjFbl8/Vrb/V8oG0efBAcX5fOiu0eBTq4w9/qacPSp0+YW7H2jQLLQGUDPc0zwI1kxMlVauD3Uj3ruzolet7Ssq1muW5wrLQV12qdYDLSaPpptILYUa8kVZprbNxqfpoLGAYyriSokrrStqwoWSMcZ0kCwWyh/lYsyg7XyOxgYhjRctOWeo2DZWlZupBahsgMDplI8AnTQ1kIMXMB+YcNMw8GKWklcJNrDChYlXUAlyiKSrnSF6iYcOHByZTK4/QUjofsqSJdEGuRFAnwlajOHWRwSGaI0A6ERZdYBFmOkzbWI1Mi2W0SPSmm88IfGxCcKwzi1RbGIwPdU1Mw1SbJ4Cbu73Wk/lfOniiq7t7plg4Pz013simko0u98MnOQiwwRcRVrNar83RezdJbYPFLpM5B7biydGxpWizfho4gQs+RH47uoG5YXnrUGDEKIKcABts71ztqio3psOLTBUVkZ+sh9Gn8/HmM4ZNEhZpe2dmuE1HJ8e20GTDsUajsRE/i0pVuAgaQv1QQY9mW/Y6kFktBL6rNRwBUjkwc8MkG5t5CUGK49VXXjFGVOW9lzsYG96XI5CZU5abtX70ox/pwYMHevT4a9vNZ/HQmS+sY7DNMhHBNnJ4RTDvvHTO5mVdC0fvPM9VrucO9iABtyTR4eGROY1fu3pdP/vZH+uz47kGWaf/5+f/u4JuY8xqks50+8ZLSoKBPn7yhe688LI++fxb/fgn/1p/8l//t1CXkgxnc4L1Mi2XK0uZwgDTB6Sd2eQLffrph2ofnZvn/qtvvaXZ3o6KstbPf/5z230xuGFUm1AJQ1rOz62Plou5XnnlFav/P7z9F/rNOx/ov/qT/0ZlIb355o8sYfJ6g7ZqoLJ2z9iD/X8Qjj/MXcO4bb9DR7jo/ShYEIitscNrM2z33QuBOM31iwATlA/POKJ3C9cowXH/0qLTv9svGDjy+fu5z5fj68c2xV9n8bbF2Bx/3Xu4j7J47lmZl95nTqnmFOtMr8zouirMJAz46WpzKPLKIdATnbhZrtwi3Tt4Y9IAnsEvzjAk6uMX/Och4r0AapoGnPOdKS4KUzN5sCsqy1zr1cJ240ka23uoN7Ac1J1oDxZW1weyoIm0C4zmOceBDxaHCQNZpk1HfZzjL0IWaVtcNItjEIDQUlfKh0FQfw7aYEeHlg0zIGHJDLzTcqC5YX5Ew5Hrf0x/PIP2gQ/CIWHOw4FphJlf3vxIXYmKsUW0B4pDaEIzRL1JUeD7MRw68DrqZ3TS1wv1O+VUfXJX6ubgFtBwOAZJn9qKb0wusjkWwSAjsMloUaioWj+jPxywoR9SjdAn1CXuk8+abxC022NZUT+7lz21ny/Y74CAwFzSa8FCkASD1hhwxiKHeb3MLW0U7c1LkKvd2FZlbhotwpzpAwILwLuhnbtbM4cyXxZmcqgIaSa/2QZhE7MywSA4gFembRpAh3VjQJETzMUViVCJYDOvZdNU5E2jl6YDE9JrVEfMVdJVgBhP6HgESvTQnMGpM7AaSYoflCuXPpwU0mgQGljhaJhZ7q+6xeQ/0MUiFyYZDC47s6HazZmubGVKukJXtidSV+nKbE/DJNUgSS2iFc0W0UsXiwubIyP8dib4DRK6XhkmU9cNdVzHun861zJM9fJ2pBfuDXWxlevaGy+pOT7UMlxo62f3dPr6oQPULBs1Z7Wis4lOPmo1XN5QVu1qPTuVltJXH36ri02js+VK06DTvTjW9jrX2emxGqBuilaDbE9BsqtPTjd692yhL/ON3kSrFWe6OppojCmSdF1NqaN8qTpNtDgrNQka/d7dfW2lnb766kTzWqpHe3pwttRfnVSWLPfuwY5iaBHU/gZjCdqjRk0yVtHSj432xpGmUapNURv+0QX8EBDQolRACjAwxUIziOpgd1vDQWJJ6dF+G/g0fKFthGDFN/Mpt5QkBG2QdgUfslTnm1zJdKqGiNBewQAvgF450JL7owxqJV2nEUl9gQsajTTPc/zxDa8prgOz2NSkIDH+z8aRZMlgKQWqR04rTHmeh3r+CSzO1luvatlmenCRm/9TFlbamozVRqlSsLLWTvvKe0HfPjw8NPmEOcP83B4OTWCy4B0FWkHH4D01lc4Wc0WzkfYGE8V5rSRNdVHnenp2Yvlg9yYzJT3mJE3GxxrFD3wB7RTvGO5tGx8+vTi3CD/bgRlDQJXLbrhfEM3EYpmH8UtyC2zVunQo7LRpdBIRKeSYIBOfF/FBMMA3x3RZqMzt9ThqluZoZjZFQiPTUKt8Yw7a4C9xoGliUYABLxYLDcYjQx4fjsZW9jovzT5q6FR9npjhILP7AXdk8aO+LEi0a3Ex13A8Mi1Oc3LeS6O91IvPiFrtb23bYF5cLCwZ5oTwwlCKUQ3jCNeUlt/u/ORE2wxmL1DQxgy7b76yPHP4P6Ug24ad6iK3fHZLY/i4MzUihHFzthFCOfseIuMCEGqLQCcnJ9ra37VFjb6dTiYW2k7y4tUm12gyNb8A+mdnd8+kdNJyBMoUR5mWi1zb23tGRGWVG5MsCoD8HOnTF88Yvzv1bCGxPy8JGWxdmWzfPdw5L0BbJxgd+LK5zm8I7fK3L8e/339fLo97OO+v8TfXWZw5x+RAZOAc5hE/YZiE/l7uc2W6+zhPX5owEMWG+UKyWkenTqPjdx6UxyLJhzKcH4trK9c45+vGb//B1ZgNhvvbOR57dbK93wQYQC6dCYp2UB8O/O3AF/GLs+836uzfB1o9PgUIB7yf33yTbNMijXrfo8vMjpHjed827vd159uX7frnd8fZ2tE/7+9lvn73sGvfKcvfQxm0hQ+RXRzcT29yjhQg/qDel/vLn/+dPujLsDb5G/oymUlEfVEi1004pGegl6C1vuUcn2fXe4HJ3uE1gAYP0delNxkiZCBeurq7MTNvh358GEeLHrRL2DownzmhzBzR8YPw5nD8coy/ukAPoojw6sB/EiGotHyWlTPr2WC698HL6DP4GZqpXpx1NBS0GqeYJwIFNajEzBd4s3NMRyEqhN5YwuoAL4AtAwqIQMzKtq3cNFUo1ckYz9AUWGeQDYncDABNRACulLSp0m5g2jAw4TI0tqBzA0BaODNrJvB5EKrBlGuUThopKFR15JRDOEZ7m2s0YJ0olTap4trlbmQ9aaNWmzayMG/CLYLhmdb4zcQ7atFW4EuTpIoG2+ryWLub24SKiWRs8XltgJMD/KmSoTZdqHl6pGAYaDU4VluUmoaVdqMBtdSiOFe1CNSOU7XjoZbZSHndatmvWOM40WyUaHW2VB6Gmk4nApC4qgtlZEBoC/MPSjvSmBZaB6mqVOa7tIqlFYjY8BTVpvlA+2g+RibYwNecbxg9Yb3R0oyWhBaqQ1KcGFU7fbTnCT2ds7iH+J+xBkMXCPusu2hdcI/peVbdbpw/ERRziadD+6b1uTSfvu+n8d1+E8N15pCbm26ja3ZbODOaatPGQkT95pWox37+XJ67/GZOGY/oTdjGT3pez9qPORHtEhAX3Off/ey5fo3xvJc6YZZnjjWRw/ui7mwiA3CyFTjYmGJjJj7uo/wYmoNvXNIkIwMhCwEuy2YS8x5rRmw25w4bab/o0CHoBpnoNiXJUt1j+iAENGDDMJH5ONMEjAjnbC8wMUkJZ2eigxcxnZE4t1YNyNaq1Hq1VJGfSCdnKkocqWLDGWL3+/TRY80XSy0XLuINIQFGAdL1zs6OqfbR3rBbnS8XJmjRmbx/Xi5NQ4QkihMupkZ8oEi5sr9/RaOJi5yr89bU6GQqpkPnS6IayCOW28DcvXdPW1s7ZhL7+Z//mbav3dVoGOn6tWsK2kIzn4QRe30Q6Nb1AwVhoskwVFvN9dG7vxIaMKIAJ5ORfvyf/GvdvvOiDp+eGJr01nRm2nRGPHoAACAASURBVK9yk2t/Z19fffXEpOIvHjzQgii30ch8YH76hz8xTcHp0uF3bNCGFaXeff89ixDY3d3VT3/2L/XS3TfVtPh9ldqsnyovGqEdO7hx3fxzkF+ppyc0o7z+PwjXCyT/dEm8fOfz35cJn7O+bH77a5fPmR2qf9yf59sI/NJ5Pym45suy+l1afC2KEAGpryzPQH/+8O+//Dd+HdZGhPZA2qyWujg/1fnpseaLc61W5zYZTMtC9BCTrhdOrJ4WV91ZJJb5a2G+wtfDmB/qa5eShHcgHKBl6WKitAiGQGhATc3cwYkT85JLS2EahjgUmlTA0pygZvnDTQBjIUajFsboDUAixZSBAILJz0X9scDha+QFGtZjpxJ3ETZ0k5ndESdYzzlhQjaD5cbudwUaxoXdqBMI6UcWYtpGwV4oM78gGwOnEr88rowBf9OPfPB3QUUPz3D39ZhVxmAZO6dBtOd6emKzZlU1jYinB4RI6v0cuwUm7XCeuJ/G09e8x5kSyR/omLtvj6ubLQK9gPy7dWcRYUFg+XIHwgyH7brNb4k+dzTnBHiuukzq5n9k/lFwRyew2rj2aPX0h9EJNIu/iflbuc0UGyyumbkOFmxRcqAuO98pBA0EkciAAx3MA1x4iPbJ5gCCGs/hv0hajUghKPYlmhtj12ZasdpiLIildDjQsGODSc1j08Y3Yao1fle4VyjQeTqyDePyfKHmFKTxuSGKj2LXJ68Ppf29kW7dvqbpONHBzT11+GUFmAVLlQmRZLWFfTMn2PZMw1jDFKdrKWlmYuWnLWGIwISQlmgV5FqHsa4Et7Q5OtODOtTTYqkPfvGFNhcbQzgvJ/c1vT1T3BQaBaXSLhcO50UsjQ9mqtNI1168ppuvXtcLd7akpxtVn58qydFMJir3t1UMZpoPJDQpD8/O9PjoiY6P11qsWfdSDZOpRjudppOBymalTbW2/p3FbhXcv3XVNv1ocs4vNnqcS/Ou1Lpc6BzaB360bbVcbRTVlSZpaP5Hbs42WrVERMZClbAhHZgFADWqEwQfF1RlcwNBuBeycazGB6htSxOuEFWgc8R1frOBMPHF5iIj7uYQS7u9gb0u2FjA+zy76kxRzHEUAs+0TCD+MyuoJ0Kb3Q98ALQWG68zc4iV7N6D4EL6HfLTMmf9HHO0Z4zD8Vk2p2jFI6flXiPAjGNbA7EMVF2qZr003oFWOazgTy7az4QznLF7TRrrAPPLz21YDqZti7zPwLd3LhPgZAziRKz/MT6pll/RCWXGP0msXFambaJPq3XnhCY2tpt8pdEQr/HexELVYDj9ixkowgzjGBVso5iQQpP2QoNfNye1rrUC0QRTWVTbkBIAgBV+PCCzoq1J2MGQVLCyRQBiZNBg0DzH4LFoGVMJpOXF3AQl8/ZvW925c0cHN2/YPW//9jd65513+g5yA8Kk393Z1c72th49emDRQyY8gYfUVM9AJMEd4V1HR4dmcsg3hUnpowm230yvvvG6XnrpJa3ylT7/8nNdzwNV1Uanp08Uh40uyDcXxMIkid16PIlNQGzKtR7f/1zffPmJhXwv5isTBF+8/bKlNPj8i2/M9+nNt35g6vXrV66aeW73D0dGiMcXZxbCfnpxqsnUCU0wvxs7t7Q4PzOQSrRwb7zxhoXDf/Lxh7p567rG2VRvvP5D08wdHx/q7bd/ZSacn/3xH9k3ZO0J1n97wuXv3kWGTrT7uMbBNTscfT8ThmyqXdqpmFmEG20y8u1/PH/c6KhfSN1ZJ1xBayAD++O79eO8ozd3PzXibyb1s/r5h+3VfWUv/cYMA44JuCLsylDBHx8+MY3e/PxMzAE7bBeFsJS47TmCUdtZrjBjWCYE+HrjzwSdOzWza59b5C1Yt8GJ1vYsfT17M5YJfy7KpShIGOqwnPjmIJElB23DCZvvME1tDppPA1Eb9K/fXbFQemdt8wOA2aF1ZD12GhWEBn9QT/rct4fz/L582N+XTjlhycBT3Bgz0Smf79406sfIl0MZzGk/RvxtGh4Y+jPtjLuba3bOBB2HqMsV7wvky4BPICC5hcb1DVU3XSD9hKDakywmN6ORS+0wuunpp9+wWtsxz9s7eidua38vhPM7AWm79/GCB/atf+ZYzobP9qdEjdlqQ93go+RGA3bARCdT7eAgDrX7qEqil9jpWr0NWgBhJ7AIKYoykEnKQevPvWzekTL6djJ1wOJBiIIaeS/kgI9lGzTKK0xDz7rMRQpxU8TGgJQ8mdZxYn3VVdBfp7LIhZ/Luq7NtHO8ORNp27JUmoyl7aG0PSDVxFQ704leSwrt7GxpsDMWOeYUnqspwTjqFKWBBnupq1QZW0oScn8E6VgJahk8kJuBVBVq0IChFWoazVvp2/lCX15s9N5ZrHyx0fCo1pzUIGGtCEDFMDFQwiufzTVoS93ZG2r/2pZuvzrV9KWh9IM9adZ3BgmGVytpPlf18ImCzUDLINPjstAyn+izb+7r69MzXaykrUza3d5SNux0vim0PrtQmnS6aFeGbr53LdN0MFJdEIxBHjfmqnSyLHSyqXRaWD5ftXFj6T6gLcZkvi4t+i/LEg3IEJATzo+TMbhfsZl5C8yz0DQSC+PaC8lm9nfTxfysWF/N7IZfGg72Rp+I2MyR2AQehBtYGppF6Ji5Qj1Mcx72ARYQGXOtL5u3QotGxj2NMW8x8TchAV7c6DZCkUX/Unf4nCsEGjXuA2+0/QsbLcd//DzmVn4zH+ERIGhnfQSpMyO69FH4ZdW5E4KoP7IB1/kmWtnzHJs7PY4aXJTzaLDxywO/0WIXmEs9jx2iPWxKSz3U5ZVBEFicOumxqso0/vg/5b1WiTQ18Cc+cUbYHQBnPQfhpM26S5oH7ObskplM1i/97pOpj88SUm+e5+Ywja+RRYoEoGyvzcaObZziyVvDricdjzWb7ljC2igZ6IMPP9bX33yru3de1J27L5lf0u72tm7fvmO+HTir4V91enGhI9KlNLX29va1t3/F7Jl0LPuWYu3CkxEqTk+PtbIcXKEJM/Pzc61ZeBrnD2WND0ITaG7duWP1RxtV5aXe/c1v9fDb+3ry6KFu37zh1KFRqJ3Zlt76wRt6/PiRSafApjPwX3/zuflqEIVydHhfx8enhr+ElFoXa33w/q+MaK5fv6UujHT4+KHmywu9+YPX9fHHHypfFJpszXTvlXs6R+ORrzQZDfX2b/5RQdMqm23p3r17tneYX5yYanw6GRruyuHjx3rzjQPtjEcidQto4Fc+eFcITvR/UcAUJ7+zQHqCfUbAvbnVmxntfC8s2W8/m2z0/eRzixycu59z/dXnXzzLh4XfFqFeGIeg3QT2u373jL2rf9w/y59MKsbLNEnPTHNuNnP+8nP+7f597vnQTB4FdFQVlkj57OxEy/mFiGpDi2OH+bYQMouJBD8AF7oO3ACHTUR35zNfEN7tnXv93svNJbQx+MqgPfBh/yziFv5iCyZ4IQhzmCFgYkxWH2LPHDLG1mtx6QPe7/vFt9m1swdWg2naHpNKunMIGQQ+8F7rc5wae+0I8xyV8//fYSkRmPPfudHVwZn3qNt3j+fnnM8PmiZjyMZbYIQ8C/Ny5n3q54QHE4FMMLw8vuZ6abL48zE3TU+veaM+JpwgmFNZduSki+j7jrJoBN+E1fNtfQL99wKRpQqhIQg6vUDsnHB5rgfno/zepMo70RrS3wg65iNkPmwU4aLbuNt2wyDemwbQaScBaqTXoIFhivbQrWgUQ4g+5jXKJNUaTrGZADoEFgABi22k0wRkjqRsgdIgNTBgaNI0k02hR2iYQN8mCWk2sKihOt/ofJGrOy20Hrm0JwhjuK9npCpJZdFtURLqX5WBJrOxRa6FQQOqk6IqV7ZZaZsVdOZSDBEx1VkuzEQB0WNJqIDkdviZIbTzCTpVG7b18AYEglBFU+hovdD5aqPlutHjxxstW+mLpXSOpmx6rpYwuqzQNJH2t0YasY6g36ikra1ISVXr9nRL21mo0TpR/VWp+vSx5u1cUVJqMH2s1Xmh5DzUON9WPDnQer7R10eP9csv39F67QTP6xPp5mxPW1u7erRc6vB8bsl8yXi/PUv1xqt3dPvGNR0/Pdb773ys1VLKB5HWdaNlIS3RzKFZRYNXEymHYOCQ1NnIgDu1rjDTtWosVJ6Itd61IQhUkkyWKFswInFqjlrDZcrjyjYoIaj5RHKC1G1aeiAg2OA5bSbabaxD0HkXYNJrVfN+40OExiNsuvmDg3TUBJZixGuTmDY2R3uhiamA8GGkzRVInOJ7IR/FJeY/k8YQlWwDQyHUy2m5PMjkd/kDc4dPs8rVjQemYccVZ0AKtTBSh+9lUSsdIUyS7qdUg59aw9yAbzkaQmBK8MvsN47QOvONb+gL5QjCzyhAsZFoMkxULudWHd6/6f0/86LQOt+Y+Q3eb7yBOvb9FZppVbHCYWoXMQ2YzR6bHjZ8Q5/F3r2y3RsMHaKnIggoZE7mIDrsyZMnJg3zHAwZJmWhukRYZGQOQkXudpkV6NkVuEckmg31k5/8xLQnOGHTQHx5KAfwSaTJo9OVwQ0gEKDVOT++0A/eesv8nB49emRRcnGfWwqn3esHBybArDdzVTnq5sj8ltjxwYpNaqfjpiOLPhvP9vT+++8bJRCdhEM1uywY7qsvv2QCB2WAFfLDH76l48Mjc1p8evjYBuDKtQPL7TNer7RYXmg8STQcpCrBg6oKffzB21rnte7dfUXj8ZbSWKbh+MfVif78z/9cf/qn/6OpBfHVivKlYVYl4UwfvvuOCKUMNmu9cP2Khmmgr7/+Rp9+/JGLzGlrzc+e6vz8VMHyws7hNIwGqq5fMTPjYrHU9hYYJE7QoV9t/HpiNaLtrzEZjEjctv3ZM5hTuO/yQTl2r3FtZ+bgHsr25ftvQAY5fBn+2cvn+E15Vp++bjzPOX/N3md/ubLs7+9orfrLv/OFwE4EYr5ZqWZHOT/XxcW51uuVaU0xjXEw2ZmY0L1HSgdryRx8n2lM3LvN/8PaxOTsNUmon22ldq934eZOEOI3B3VmAsNggB7AXBMG/Xzrw+y/2wcJztpMftrqx693+rbwbxOUKN0v0M552xgdlge/wem/6X8O+pfDj4v90f/tBRu7zxmXuNGV5WnJhKjnJi7adZlM/Pjxfg761gs0tP/yeaNLmK0XXnpyg5GjKTFasq0kYf4u6sfaheWRHTX1Nq7UC0vstaHRvp94P/d7Qcf24n29zLzJu83U1e/AjVO4/sE/xxgwdUZ7Z89ZD9lv/Fk4cOLFbIkAlBKtAyCpJWh2WGTmqM5cQojDN5RdvuX/chnXeZb6gvbMLzS/rIOYvjLzVJSlHhmCRRR2KtrKnLOrVWBCvvltKFFOUAM4M+FQRZBY9BWpqzYnK3UkWo2kaSrNEgdVsDsADVzaSmSJc6dxZ+CUwwRuWWu3SCxxbNHiQGx4JQpDIpoQ+BPNy0b1qhIZXIezGVEJiiyRb6VVsdbqwanTeKSRiq7RfLVSsSzUsQ8pHd5SmEUa7u9qpx0pb081CyZqNrmqyVhXikMVMZg5kbJ1oUlTqa1WIpx+nEuPq8DmRtbVmgettvJM0WmpLiyUV5Wu7IwUTrDFD3S27PTVaa68e6xPnx7r86eF2pl062Cs61tb2gUW53Sh5ZMHKtHi5NLN129pPI704s0dtfVKf/d3v9KDBzhpuwCkp4tzQ0MHU4gZyOoI+j1THgoinN78YTCxdJ1WOPPjwB+CORkYAjrUZIKIaaAjcwkAyiEyQFGHDO/9mYyWDcIH3gMeUr8h633wUMTax0x0bJAIxkBow9fSzROmks2p3jexV2g57ZbNJadpMro2hQTPsQnszd6WgQIBrHG5DSnQNhnIavzjGz/gzrC5/Fz3vM3a4DXLBI+QNofnmUN9EBAaokk2VEfuwyhyG8o+eMXq3q83uBSYnzHz128qyVGI9gq5APyxPn8cczNMh8rrSufLBSGmOs6Xtv4i3yAosZmiOQimlMf6ZUoZoqPTbKTR1sxJYdWZ5YmabO+YCm65WJjg0tRzhX3CPIQkIslQRU5mU/OP2N7eNSGnKV0kEfbM4XBgodFIikTNQT2YzKgAEw+JvcjnqqpWGzQ1UazPP/+yZ6I0MNDx6bklcCRrPNwjvJfo7osv6ej4VH/7t//RIucW643uvbCn4WCs5FqmJ48PTStF1JEJeMJnZW2Np9NhwDB2tFZPyASeZco/e2CCWdIF2pwvzM5/+9o1ffXVV/rHX/xCVw7u2jMIcpgJihxNVmwQAqw5T54em88EaK4Ig0jJ+KnMtiamGj86faQ7L97TaBhoOT/Wu++cWUTW9u6OXnnptvk3LdYLnZ6fmXbt9ORQozSxiKoBkVZNoV///X9UksS6OD83wSnqKsul98nTh5qvavNFwKfpo4+k/avXDAEcB3Zy6W1vPV80/eLoCdf+7hcnI/V+IevXEreYYupgsemJ0SZDT+wwdvKpsVLadVu23J6afbVfQD0hU44XmDjHh/L8wXV7Vz8ZOO/TSVgZMBaT+N0Tvh08w+G/fTs5V1aF1uulRaehOcqJ8MhzE4CNHkqHZM2CjrYD+qAcrlkdYRXUq0/xYO30lWaSstgibBmmCjsf/J2c9gBBCUEdzQnKHNToFZFSQWApWUyYZ+3pNR6c5zcHO1MEqohM3hZC64TUhAgwi2itnHmH5ZUKWB84zRLMlY09XruwLyew0be9M4u9gWFzAg9/UgbNog4INmYCM38Yp5K24jnfa164H0aE4zr95Mvgef/xY92/zr64ZvTSC2Btj61kCwIM3BVl/YrQZ/VBYLS9r0P1JqSYsuvWofSamRJGZ26vTjCiLQhGvZXT3m0MEzru+5ayyzzvNX8IRE4QsjHtNYzh0CUFd0KWVb1vjhN+8HGyOiaRBSNQTTR37N5t2UBThOnVFtFeoAvQfDtAJc4TSdmUaJ5qE7xIQ+HosdIAjU8YaIQyJ4k0I2I4bLUoKiGqESW5rkD1RltX62JTqCrREnUqN4Wm2xPF2VjTQU0CEc1isIJiTenTptIsaS0KapqG2ssiDQLuayylCcrV6W6ovEMoC5WXnQIzI8dqNivlRLBupnpwnqt9+NBtHVCMZLGFsOM/cqVo1Y0CTW9vaefernZevaLRLFRG7D2L+KcLhfFQQTRTedqqWSzcukAjskzRujVU8KJNkahV1CvlYENl+LhEGnVgndVatbFOq3OtwkrjsNGgbUxbRuRWWYaaL1p9+HihX3+9VB5Lw4F09WBLb2yPFI9TrSuXu7RsNxrOxnrt4JrC7ce6cu2qNvNTffLBx7o4mZtj/GhrqHwd6OOnC8WDiaFlmwmWsRc4QUjQTiMcrQPLUGEe92AjATQaJRokmKJahWvmsdsM8QxTifHO4s7ysJVhZjhZ5pzIlIaHMleRUUiA6xSnJpSZcczmMfPfzZVVDf+IjT+jdYJdI2Q48dxtni7Pz+/+Np4AJffMHFrnKZv/CGWYdgGg7H0c4Vdm4jLBDR8sdxiP6vkLZ+z5ptF0OLK8diaE98njsfZMkolG2VhrrW09ZU21pYbJiVnNrA7OZciErH4do34cBFvAm8ZbM2WDsdq8MXiYdJRovllZQFmDydUWMGO4JqyZ32NfP8AqTT8MBhvzuCHkEJNHXWtFaDFRDxBpEGq52eBZZkwVxm6V4Jv6wkgBpopjEzr4xs4ZRqVa8ywD8wPgKLL/DsxHh2d8p/GbZtE4tEhgmSDY0AnenwOGgVoPZjPdcjDmvAesIyLFQBNH4OFDiovZ2GFPICjxrC3GECfqbKIqEpeYFsTdwQAzj8MwSqORgN9iQQAGAcHETANEhVB3UJxROyo0QWc4HGuxPLPycfgdjmba5HPbUdoCkqZab3LNIrCQUEMDBV+Z3XR3b6onj481nY3sbwYeiXZrtuOc4g0bxYG24X+FVmtrNtZqsdRwe1slPmdZ5jA1uloIVMNRauCM0Antpi/BYaprog3HNlaX+54xuDwO/gZ/nm9bgPoLZEf3RHj5XsaKScdOgOv+Hnv+kp+Kv8a3fwfl8DdjZJO8pw1fhn+G+xBiTHBBwOJvJsqlKDnK9GX7+l3+NkG5n0QIEQgi9DvbLYQc6I1+4+OEaTKyo1N37fK078vkfRz+vf681f2Zb5WrE/WFlqg/Ex4lLfTJYpkkmMP5GwdxYlvoE6dCpo0A01mGbHUWKu7bjZUD/wSADambF4GoldWJChmgIdyb6e4EHjt9aZx8H/dd45vhxtLU3b25zW5Ap0w0GqUR0eNoyPeB7//vlkWdze+IKhFC39+ANsfGoGd8vi6+EiawXBKWrP+MD0aWc4y/OfginBnQP8pEIETsQzBCiwMdE4BCPfk451RHe7yT/mNxM/MpGh1zfWZXzIJCIlIe6Xfw1Kdnfs/E/L6OsAfKs1phujMEd+fvxJiiOGvYHFjyceje+VeYcI4GgqAAghN6pGx8RWFILML4KRHWjcsP/krAAYBOvMLZlcGPgE5pDECQtBd5l1jkbxRkqqPQnF7Hw0QBaqTGmZeTutIwDZUGrXaTLTVE9ML+uYUFkYSs+GTFlSZVaTv1Jogt1L1qyKTAojtSEG9pvg5U1C6XKBYhzB9JkwL1rbJemuCSV6Xaht1+p260UTHKpVGpKMwVT6amzWetafJS4eZUQw01KDfq1oVGy1pFdqYk3tU4TbWsWtP+BHGoVdNpJzpXi0aPqOqKODF8ogbqclJ8DFVtnypoYoEwvTFspKVF3e3GkfbjRLfWjdqk1uO6sGTC6xiUolxDItvWa22KytaYLs5s8QdXaJlLp6tG4eSKBsQI4rMVVAYBU4JuDb4SSd4baTLZ1sV8YU7aAUIy/jXgJHWVqrJwFGe0ycYHLazTPgEPgW+SGzE3M1hfTKtsQhHUBgGg1cS30ZmgGRs0Rig12Nzh94NAE5vuCz8/nnPae+YnU9IrxnnO5h7ztZ+MppCG1zNfjEfB6+GNBF8w99ymDGHWbdqYDM5BHcWHF5j64p7xauYj78eyVYGVhlYoIcLS8TE0daQ+WRQLm6fML3/wLPya74jcfZ6v4OvX1xwegZaJdGrwS3LSIcDH2xOXn5GewzG9T7ZtAihbLlgTawTrlW0YE5sY8JdgtLvfsehylCQiHY30+uuvW0M+/fRTq1AVrIypgzhM6hGUqEmc6ebNW/b34ZOHwjSWF2tNp2NjYkW5NmEKs9fqrLDFgp5gscCuiuDDLpljCSL43lVDyn7wzQMN0qGKTaHxYGz3PZyf6vaNO/rJj/9IxabUb3/9tsajWPlmrsXyXEV0RcNhpL3diY4efqWLs2NWIUPxBMukyhzSNarRYTI2p962CTQmCzFqu4kDNjw5OjJBhCi2m7dumCZiNV8oG7sd5pOnj4ygb926Idr3+PFjQ2Ruc8e80b4xgCmZkRHgZjNduXJF3zz4xkKP7927axPvw48+tsVyd/dAN27c0uGjuaGh7lzd13Kz1H/64z/Q2dOn+uyDj9TmueK0MZ+sCodKcFZgGsu1bt28o52dPZ1clBqMxrpz92UDhJts7dquenf/QFeuXVMKc0Nr0e+qbRFlgvZRQpvV6hlBQsBGaD1WjxEl6t/ejouW0IiclZ9IJHbSLDOXFmLGlH7wH/C4KIdyEW7d2EOKVCE0DRD2Ye5nmqKWtYgMQpUT0jM4IQnTF+/hnV4bRl3IGwRac9g2Fr2DE3rXRVpvSotMyRcPTQN6enSssspNMCeqkgUKyAnTMNiEc5PQFq7eBBcnqGRxXk1MSwkzwtSDL4Fl8EZjJKdZBSSU9lBn5gf1pE18M7f4cFif9dfoF1KUch/XYZAGpoYjMZm+MdmlQ+s3/E9oPyZEK8tmNho4p+FwC2yPucTk7gXS9fq039w4zbBjYc+jV4pqY2NqdbMEwOAIubQwnCN3HvVziNq9NssCO6w5aipHB8zty3QAL6E/aIgJoqSf6bV3TlhyQkbaukTI9Bt948vw9W/apdWPfme8jU5MIOkdMS1djauLZ/z8ZRtRoBsC9CWdgfXZRqDHmcJV24TAXvjjN/WlDvQl7aG+48jRLmW6fnDv9fUEOJKNFk01PmspFHqkfdbH+alpFyExzNuMMZw4yfrchKYicIIymnbnvE6/uQjQJiKhbKcMEL261AC/lpjZgMmp1ZManuvmT8aYV2tNukrXRs7U1kzwgbIsrcYLZpjguJ8ItXSouFgYLAEC1DCNNU6kcRJrPIjNtHhSJ8rrSPeP5jrctFoFiS6I6AoI/y80rUnvIe0GoXYC6eos0MGNWHdenmn/LrzoWM2w0OBeJl0jC3Co9SpXrIm6KlabHGv1JNf4aKbTvypUfpioygc6Ha11v11r2Uw1AXuqzG0Bq4dSmKVK6oHSXFoMJwZhELdLZWGp8SByuEz4tmFCym7oi5MzfXZ+oWPWuHGiG6NWB2GhF7YyFeEVVaePVa0xL0nXrya6fuuKzgf7+l//9hPFgJ+uG91IgVOIteoaLcJAq9oBPK7yJX7WwrJfYLHEBSVKDJ+K8f7khAjxSneuDZSUoQla52p1dZrpIGj1YF6pzUaaV0Ss5dofNJrgw0RIexfqyQqtGnMeVxeTzG0jTlYJ+ADaP9Ye+A80Cw4ZdEz6FOZLlDqnexN8cBsgchQBE40NwlNRuE1cT/v4XELnNhctvUpsmsvEIDNaU1isN4VhOgFrYzY35obh17gNGvPNQCxtPXSI3PA6+BnzBiUJ8x2ryP7NV7Qepvp8fqY2HarJW93Y2ddwmGm6O1N4XKgIO100hRZN6eB+ECoNOTzQldHM+SgRHU/kX9NoSHRCGJiA9GR+ZtfpE95L4A/9gmCPcmGd51YX5jd15DAewGrbtprtbpuCBl4Qr5dLaeAwjywRb5To5OTMwvEx59DAZJi4XXDP1JGCAdBCSELLhNaDJLfDUWa+IjDD4QjNTC0ixQiZZgBIaCesJgAAIABJREFU4kml2aOyIIZhZoQQRGAkXdXe3k0dHc714IsvNZ7tqCwWevPNN/Xt04f64pOPdbAHwnagl+69rNsv3NCjx/cNAPIHP/rPdHb2VJ98/K6++Wxtgx+agOCYL1oiGo7EzvsZMPaPQN0D3DY/XZjP03Q6suSOZ+enWq2dUxhMtzk/M6RyiBFtE+lIWHhp3zgemznOhICwM+A5ODXMkyiobx99q1E2ESa3r768r/GEdDAgt8ZmLvvoo09ULpfmO3b09Cvt7u7os9/+So/uf6PVcm5MH/UtCWDt6HcOaKSAQcg3T7XYADZHfzcajXf00mRmKT6Kzcp8LBB0Odgf03YkZ/oDp2O+TSihwv3ugW/Gy3/wzeA57n224BES3kv59Im/Rh04z/3+A9Og3xEEwK2iryBIey8CV4vWABh/3ukWURPyzcrkEoW6uriABOaoOVJC2DgfwvzZoRcbU43j4Fw1nRbLXBdAVJw+EIKvmWnrQuvlyuiUHQ2CLepqL4BRf98GliRC1jFBW5v87goaMqO/E/roL09Xvu98GZzHBHj5bxuDfjK6vuIpjt4J2prpTKBAAjCp/RjxLE6lRm9Ib0TWNWhHrbPsPbwLFQD38v5s4AQXQ9nFz8LGzZkdEWYom/Fzu1vGzWmdbfz63Z7rf7cjtHt7T07OIzDxzXljsv1uj7pxHvgMrtHHaMy4B22blU97MPMYvVCGq5erTy9UR70g1pdnZfXCon+fr5/TXDlNEXROuR0+RmiPIP1eikK97swgzpeM59lawhnwE+PAYRffBeQnyvEHfWr39ydSNND4aFIGAjBaLpxjuQ8U7smuLfT0uznc93VHS4R5htdRXos2HH8OYCqgqX5v3lRLmxsIeNs4PZNuJIvNr41094NRp2Wx0em60rIJlbOwhZGSYWZZA8Jm6DCUEOjiVpsgUqFUHcCpbaBRUxsWDfqrsg61LGpd5BstNnPl5EskOi6TwlwCMnVvkOqlONHWcKgsGuvO/kb72zvaHc8MOTwYluqmG2VXO+mgUTKIFROCN7UBMEBTnMlBFQDkqki3tX+wJz3ZVvWrD/S4XhhMy5m4RmLfUjmB91msLI5EoD5YiwPMyYOhug3RyqWZJ8tBoLJBC0XwkRMc3v/oY8sDlg4jvbKbaW8y1CQiWS4wMAOty0Nd2x3p2iu7Ujy2nKJf3T/RNxYlXej11yeKwxL/FRuRqC5NAJ1kwOY4cCuEFHgO2oyydbyfjRZ8DcDOZUn0VYnfuoLAmdThC2uCPhBeWJsQ4P3cMFQmTLax0mGqoGKTiCkfk97z+cZcCBOXoJsALOiUMjigKWcZsT/dXPA8tdcYmUbJXe4jy5zAY5G+Rq/Glvo7vv/Lvw/dHqSN6Y5NmdUCsF4cqJkh4CO5VehZEADnqDP8DIr3855v1lsEwskAWJVWWSttikaNpboKNUozixpFMGJOWnoTA+qszH+XMhCKLha4/lS2/tAC7uUaH8pnE09fGd9k3vfZCWgX51nzqCNWqjgDSRqm3kuZSGdffPmlvYAdIud3JgPVUaOU/DsAmLUovSJX8QxAtUiFJQhFc+TUfVQMHwgWtrze2IurshE+U4Y83EXa2hopI4In2tYLd9/SrRvX9eYbf6B/+Ptfqi4KQ12G8Vzb2dXJ2VzHh081ne3rxu1bOrm40Pmi1MVyrpPlX2tra2jtQGKNw06r83N7JwOB01tVOIwliCoEVI0oEpBlMdOtN1osa1P/mTBYrlXVOKu7vHQ4n9PhOK/D1JBS6cg4dgjQOG8mePaTBqMuTJvUYBIwJxLCGQe6dX1LJydHBi6ZRAPt7V3VcLClTz7+VIO0sFxKi/NjjXcnevz5xzo6PLTIFLQtizWRfYBrsSAlBt/OgjNfrAz40pz1i0KPNrkGozO98MILun3rRW3vXlGZLxVHLnVDfInpU3/MQJ4YIA6IgvN8e8Lit60xthY4UFL6iPMQGNoYdnGeuD3Rcd2XQ642MxMOBspD8Fkc4jS+XghRaBz9vSwqlqCUl7ZQGTpiJ8w5mcAtzKaJ6ndETR2pLlqt5iut5seqq9KEiPP5Uqdn5xqoc0ILZhuL2HMYOLyTCFAQq/0EIi0Nv2kjWkju6ZJAMWZJw194vtD7OvPtfrt68jz9wbyiX2GMXOdvf6/1fy9kuEXc9TnneZ57WTC9cOnmU88ovVDXRx/yDIc5OfeCrl/ebTzRuPV+B3SnLdymIWK3CnNHm+QWaUtC2YM6sqlAk4Zmyb3D0YYxyEu0hOnLC13U1/WFYzw8R9Qq395Rnt/Wvz3TalqneUMI9c+6e1xfmPaQvuwFFfoHzuz709/LOes7mLbfANAxJE9m/Ni1m9HMOcfjc4GETl8xt3DmRuBCXILDcZ5Itu+jaf9Ovt3BUz3jRpAHx85IN9S8Y5MESjp5ukCusaXF/JXwS8FHD8Gf5Lj4ScXMAUuW64BNw5uZ4rLQmOjguNOVNNIWfm1oeLm3bTUgG0LUqc5CFfgbdQB3rrUppfUQfKVSURqpCqWLfK1NvRbBaoul9C3RP6tCw67VBOfvQNqJpRdSTCKh/uVBq52tmYZgJwWRxlGgQdBqOiJ8L5SGWw4zBk1gnRsqtUaYmDEgolWqzSuBSLfSzEzgoXXKCHFLS9WDkbJoIi1rS6dylpNuBr8sUm8ALljg0WB+YSULG9qPOFUdBDpazTXBzMjqnMXaZGOd1JGWF4U2q7ltTpPtkSZxp+uTRFfSQFspWrhAmyZR0A5169ZQYxNepeWq0HzR6MlRqfNootF0V/NqaSbDDZuEoFNhBk82CnImtTZWsdyYEMfeNBlIkzTRzjhRlGR6QpqOaqP1xuXpi8k1VxIm32gdSNnYQfGYryLguhAOPK1mvUFT5TRAmO7hFeZbGHWGum3Yo5Z3kg0oBOd834reL5M1HK0Lpjk2rs67r9fYM0d6GvXzridm+3pG446tOTNfT+62X2TeUFXvg4iDhq15GMWdjxUbCIIQ4AsInPAJ1gL+5hv3GuMZ/bk24D63iTNtmkJtmsq0SvAdWw/qRsNspP3ZtglMa6LnqEfTmHAGpiJmSOBC4Ae0zbclBhEfXozvHb2BD2MPtg0/Yc2njvzmWeY+iOEAXLJWxcVmY9mEqfytW7eMueEfREoDGsMOfD5f2MLq/GJcJnf8Ash8jb8PGghC2JfLhRXKi8zpcIAPzsY0LdyHrZAKWaRMEOvg2gt2/+z6a9rfv6qf/uxfm3T/wQcfqRu6PF+3bt/R3etX9X//2c/VFIWePP5W915+xTJ8t8B3hkPDZyrLpQZZYJF1i4tTGwxMJmgT4iBTW4UajMie7dTs+Fd1AUwFRtear9BmeWELXNbb7+lkBAJ2FJsN6RWcSpEOTQNnZjINxRjCZlcJjlOvTavpYOeLtJqzw+5U5I3BI4xHYw3TkbZm27pz564uyscWDYDjepqNtXx0pJ39q8IDjKiSV1952Ux/Dx58renMgW2ioRuPImcSffyt2dlBIz85OrTkwkyu39/aFibJZDpyCxHo5SwMBGmZodtpJSqwsXqTGTMFYqHtfkFCncyYIlzRb35yoUGj/Saw9RFePHdZ+OLvAIEygQE4swNSPfd4gYnygLxn4mBaaFJUz84kVZN2AX13v2OiDm4Bc++xyUZgQVlqfnGhk8Mnqks3VoCHLs7P1aROdV1sMH05YYny2O073xE3sS4LS1x37UTdQ1i0C+eF8fhrXId/0E/UycLIe0HCTzbqy2/fJ/ZML9TQNxxgL7m2I2C5yUo/8Azn+XAv5fBhkfd/W//2DMHXi+f6alobHBQm9iAedcIPzBNwR+pD+g3mMmXj+2NaaWxbdr+DPbC6XrZ34Z3ohSYw1vp0MXxznv6AubEbJuWMq68XvGDYrl94Jy4BVn7fl9TfHTA062HTwtj21cQSclG5O+gO0xRBHwgqrAC9tMiX9U8HYGgvePfCPjyICDVMaCC/2yNOInf+azDVXiPrxCu3AaTJbgzd39Q/yabGQ0zLiYYMwaj340QIy7vcIAqItosMhJLQfPoP38ZGW4OhCUhE1sYmWFXC/BGTS45ItvlaQdmY8/fuINZelGgUOZ8mykSjA7QLiy/ao7Mq1lmJPgLn1kKrRW5QA5bKhTHFT3IopaNMzTjSmwHvCzQOJSCTrg6l69NYVyaJhWC/NN9oMsEnCT8WxAXSYpRaOncchc2+iIxHwA/TkUZDstFWah9t1BzOFU4qlXGtZJBqgD1wCGJm5ICdTADrpOVA8/e/UHnYaZKMTLMbt6nG5FbsOjP9uXEINbD5hO8a2fac2quNEp03kY5ON1rk0Jk0SgYaDRJdm1H11sA984UDgzXaBLIlJfgo1Wp+obPztZYgmacDgYfUAiY7iAwMEwIksjsH0w0nc/gBbKkNVK02ShEuZwhIsWn7CdmHz23ytaJwaAIdqUQQIcdJqqQBcLJVE7MhdaDO8IEkSFQWgaUDQvtoYR0ZGy1oHtNwZFkk0DwjNHaqtQaXCB7BpGBC9Fom6pAMMuWLRW+edpYdSLOG7pk5IRGdpG5y6yCwB8wZswrYJCMMtZ9h9s08c+Zi416moYYK6QovlDlcMfz/ONJkaOuyrf09Y2ITeXF8pqfHZ3rjtbcseIx7mVvG9yJ86ByUSgtauLmThErzSBuUHU0nknJjoUR/hckSuIqiKs23mchBACmtrNQpNvCjy3qIB9qIGwjzlw8H6zp15BpjB+/mg0sC/Wuf0XhmueFgcIv1WmfzucIk0Wtvvml2O/TRR09OrRAiM8yMAyYCuW+6wqRhvDgQDsrSwQxQ1v7+vl588Z4+/PBDVc3SpEsMxNlorJSw2C52i2SU6Ef/4g/MR+cv/+I/6NtvvtCv3/4Hw8158YWb+uijjxTkCxPkcLTG8fC999+26Ih/86f/nU5O5/roo/cszPX3yElz+kRffPax6s1Gk8HQfLJQlY4HQ+3s7pgpDvPWxerC5WnqOvMzYtErN87pfDadmpCHCYeOa0N8fCAGx9i9IMHiNp1uqW42pvqDEaF+tEEyAkaFmGs5rwVA4nRrqr2tHfOJIZfSwbXb+rf/5k/1yy/etbqyHTx69EQ7NxP95I9+qpOLcxOwroNQvrrQJ59/pkZLG9iyxI8h08npUrtT7LWF9hCyKpd/7Be/+IXCKNUPfu/3zcHQTQLMW05gMB0hE4KVwpyg/ULg/XhcPjNbvLy/iOUSMyAcC6UnlQNpaMB0Ycz5WN90jrjMwZcFhmgNFriOkP1CRb4xAuU3RMj7J/XMiBWGM/QLMZUjrLbfJbDIQsBob9ADULca4SDqtLo419nJUx09eSyEZzRwZdUo36wBVrJnlpg4+9WUaCQwj9Cu4PvEO2A2mFPoEnZyrhrO/wZNJBMLgeKZoGCtcP3GNWfSfq6po670O1AV8AnbfBm6NUyHfkSYxJRIeDa+KwiWzlmTtjnhyQlONn69kMJiwHVkCfrcXJF74Yv7OC5/k2jYn4PBXmYStAXRAGHRHQhtaHPSZ8EeuIv69/tnXXudANRWjulwjvsok3o9u6dx1xEo/XW0RXw4wBryz/I3z3Jwjg+CNecI7/UMFdqycw1O+07AYhEkFNiOnvHz2zZo5gfnaJcBZoztfnObdX0G7VI/pgPfzwTG1Jssn4+9XXdvsvxk/MQs5+YVY8nfLlpyptxAfol0NGgdzFxdo8TSN4Rq840FBpDfLATHSPiyMLiE/deKwI0JG+EksElCPUHoLVy0LwLZ58t9VeuVCtJIdbniWhqGaOYTXR/HOkgTTdCA23RqzEREQmfC25nS6chFW3I9Q44hQwMBEctSi2Wl+ZVtBeOpJWZl6QyjmWLvr0Z/TYemuUArz1g6oFRQxg18TxefL0SIHwmGh+NAHSBP2Z7qZFd1N1Jcf61k1enBp49UzDGddjrPAb6MFLehtqJUpwgVYatB0mqCubktVKaRut1M908qtVGkZR1oXqCFCXRlMtXVyVCjONR088CcrysNdNrG2pDXTpWCeg1ysx58lWkQoEmIVUQDhXGiiuSy9dzgYAZ5aQqsapKZv+Sylio0ZRWCWKT9caitnT1bz5Z5oYvV2iKcC/L8bQrVRWCwAwTPQCFokCBZhJY2QEALDNE6btiYRWpjUNYJOcBRHWGmdBHI5n6AiZkAAj/npOGYTBoOCxGfIuZLTGBQ2ZhLDMDARuvmoG3czSYAke9ohCxk3lwuqJDLVhD28/h5jFtP7N/zha+S+Syh8Wa+ESxgeQOdH2c23bL5hN8oqc7gi34eo7VhjQWpniTeDTgaJMHFXyiJnkWks4Zg3jS+2AfRsN6CoL6pCvt0Nf6BLtWZaZyM36D1xY0hMNmF69AwDBkBiXeblQNoAoLdDD5oY+d9HelbeC1a4JiThPCRBI/FA43Q1taWaZdIbGsRacnAGmzMpH8Rv3kZi1AQNxqO9jQaD0wapbHsN9BCmTNiS5JIF5XGojKdjE06piJFg8NVbfgg165u6be/fqwa4EYcrc1U0lhERjzM1KWRzs7PdT5/qldffUuE1tfF0hrMO/lQJosw6MgctInW4odCJGDd77BZnEbjLUupwsLk2gMR1mZCoxzqzgJmqCZhYloMfLfoYJ5B6qeTCVmnn8ajicr6wjF2FjTg7svC8NoItwFRHZMlmpnCcr01Go+HGg13bNEjGeLZ+qH+X8be69mS7Drz+9Iff66rW76rq70BGqbhGwSGEDmQgm5GQYVipAg9TOhRT4rQ36A3zZ8wDxphwJFIjiGooIYgABIgugE00L67urq7vLl1/bFpTyp+a2dWXYJkSFlx6h6TZufOvdde5lvfKqOB/HhsWj9WMAsNfCcoSFghLOS4YvujkapyZm7fap5pCgGYF2q0tqF6shAhqQigMIsIC4jhI8xtwCr/kLCRJbddABgPJ9+ziIAPwNNG//KbLfKNt4nvHWGfUwJQRBjIXDMKnbckLUsTIFWFlwlAoVtMIUKlv8nkI00chYJByToKrshi4dROA0n5axvPhxeLZq8TqCqXWuWpZQEZ0aJZ84BYOy5rE2WD9dKIAH1VZl2UFgYpUgdybIHIYJe4CfqCyWZkcQ/Dbq4h1kcnFmU+t/3GHu17zmFKYdP+X9+P3wk80s/u5bBdFoxsFAoURDbab+dtrsW90wcIE7b23PZdQ8TIdx1C6baguzAnMSezGe2eUFBcVqntY/g7LNpHHrwidc+9VXgs9NcomZyfMdk+Dz5zv/xtN+6LDSwd+7E5LiN7q4jYuG2P+pDjsXJpqbW2EX6mhhBasBIojmGZ2mPMtoeKP33BNdo+oPQKChjX4LmyvBu7cqMcGY7WeeB43mwWEW7GGBlzpj/ZLbn7cu2zPY10knFMyJaxjYIG6aWbu7WGHjUlwRwFCmqKehKaq4ygkEUAvcLI8VwLzZuJ1x4S3Yow2AIh5KtiwcTvhPEGQeIqMU+xp6kiUbCXQt+S15ZCwRNSd1SmB6oDW9Ls3hMrKgfMjdIntY7DvpEZdgj5kxizkhktPTL5JA3KTJ2S0DV1t8hEiNAYSKdjxVIaHyrsJC7MAZDYz1VA0hhS+iXQuHxMKo+l5bG0KK2um0axwogEojUV0a7VqFvObflQ3YlUdyolZNlNFirmh0pGUhHKwnRrvrQ+GOhB5Wl3MlXaPecMouxYeVZpGEijeq4Bi25eaa2SZmR9h7Eyr6clbjtl8mZTBZWU1omiEM4gX4UXiQLAeFrCsFQnLhTXsTqBr06HWqYZoCoLCcc1FAxU8lwpLJfyK7IhiUL4Kmt4uFLNgBMiO7FTYaM2WUuoGw8jROd4Y0J58EzhPYfYk2CR9SP7+1amg7mOx4RIukUJzHh3eMRWxgTINDLCGN+GjSMDu7TCx85QbEo1GTYPTBGTBGUiaLxDzhdt06Rhy7Ywdcv5ZFmnzCPajPLnvJXGncQcsbxAjB+oMxxmCY8YcBjayKLFWsHagBxgrVihNZqsdcpQHYaqoKc3xTKycBgLAg6wdv3BqC4AgZcOGzltQnAk5uCFxLg1mQi0wMeD3xiDzdym3WCXkVM4NIxAuIFP0M5WrqI8Mc/LrEmqwbgbjdb0/IvPmdK082BP/QEep02r+n14NBHfjXuJ3TDKFN1lJ4Kno+FCIZyHYkBHGQZgJWO7rqoPTMONw1GTulcqS0uNxr4BxKvaMWX/+Z/9WxNu3Bjp8y8+95SVYOkkia5cuaJVHOizn31JH3/ygcZrPU0mu3rvnZ+bV5fz9dbOWeom4SG8Qtwk7/3Gw4RW6/mlJhMAcrHW1jc0WNvQ5Sef0v7eobHa7u3tqV5NlYOFmaM4UtcpsEUf1lo2FnyKBXc6PXuxEKCIoXAGZDL1hurklWZzaifJwmud7lCT5a5Znrt7O7YQhREpuD09uH9bf/TvvqMidOGoJ59+RpeffEIba5s6tbmlC9vnDLz7y1/9yEDKffN8OUQ/nE8xXrOoo7JcyIPFdzhU0hnpi1/9ujpduEFWmswz9U1xdSk8NnDNfc6jdGEeioCy8Rsvtxi4hYF7ZMJncBcZdstZ+ShKfAevUVa6LDEGNIPNy6mu3ZAy4rlrPERmHTRYKetPEIIwFrMwUfPKL837xgREITVFA4WjwYKBeyC1lQWbmDLXoq17D25of3dHe/dua3Z04LygRiKH54H7dmUybJKa4kRo0NWXo01MJxQEAJLtOTmv8zA5pZg0YASSc0c3C3ujuJjXjsnUgNnbCUffYcW0iphhD6ynXV83b+04jkUBxxXHmGLjCbBQmxeMsXYiDsU12hffWx+e8PA4j2jTTiPO45rUoGNRQhCgPLp2YJEy94ygE28QISyqnZsRkitfuvHv+sO1ulWe+GRKLv4VE5ROsUMtsXp8VL8gO5Ax0HBWMcbM++hOZTKhHXtm+jbf44Hi+1bg8Z7N7rsBTtPHKBvoVvSB26NJjW4VS340lw837JQl+pZwISOfhcyetzmgHqUlA3FCv3tIK9CcjzbYPTTt69dzWyxMtfMJYZIWzj26OUSVdEqXQM7HgmjKl5WrxSL2NVxzlCll0rUQOv249ELR7VER6WqR21go6kz1wrFyG8UAFe8raXuzr3Gno/OnAj1zqq/NqFK/LjTudsyLRzHXXidUQnvh/QGzWq60d7TQ3lGhO3uJPas4WqmH0tVxnhzfz4w0NFJsYfEa3gGjAsegoG9C4xXrgFOy+JRbNJmnQeiSPIIOhd0I6Wcq/NTwPRhNcbKQ500UweBNyOogVbwI1Deqj5VxJFWLiaKs1FOf7mjw7GkVI1/F8Uxrxx2Vk67u3JlpNyt19cZdQfK41vV1cT3SVjcS3rqErOKqFPV482CljKxCj5BcbBg3r+6Ykst3sPkXKzBePauXCqyOvgogru31tMhzHZENh1eK0OUo0HoSa+gFOnfuGe0fHWvneK7ZItWkcM9vUdVa1BIKqgfOygfs7eYW5bmIPIPn3ZssVMWBZjnyrFARFArQsAIJzBYkl3Q47NbAGxx5bWh0Oyj++zOcBqzRvmXzEkJj7uIpG3V7WsyPXWZmE0pD8S6IhhB+Z572m5C/eVB4HqF5S22uMdZt1v3j/y3xwAWRGeeGU4o78kLH18i8OzrcsfmFg8Xa1RhQyN7Y0jfduTkHjo40czoGegXYVGiOmNsZGYG8ykKzaW74NSqAwJ8I9RBGNkolUR7zNBkpbGBKIyKAOc7xbCZvAt/wpUZuyaREFjQylLYhk2kzMpz9OX+IN+nWrVvmxqN+2tmzZ/XBBx+YopKmqXlQhj3S73EFQk+eGViYuD83xL0Xq0L5wuFSqGHE9/3+0LwgFMyNOy7GDzYKtxwEkCgZae4Wf08oTpRk9LQx3tDlx86bJn3r5h0l8IgAFut2NFxfUxhWTnOfHOqnP/6hnnn6eV169nNarVK9+tMf6dqVd7S1MVaMcC1dUeCk4yx4cFYU+uv2hlY1O10W2tk90Oaoo6PDiRWvZdE4PDjSbD61cN5gONI03zXTh5gq2ihtx9WKx4eH0O0PLWuQjEDLjAhj63hi4QDG927eMLoFcPGmgNS1ptNjK9Fx5849dZKBcUTky6nWT23LK3NdefMNPXn+ktHiTycz3b5z01ysPEjoCmg7D3I8GipOtnRvB5D4utEJ4JY9feacai8y1+OyzKziuhPoLA4sLFjnlVkkfqcJuTQLQqv4sDBxf3xmLOBJ4zMbXgm+5zN9yiqAVc7PnDfPi4f8IVY4osHxMDbw0DEAzYMU1pqWx9Zf3BsDu51Y9B+DNvKRqixweKpyUyBg6aZNtHG+2NHx0Z4Wy6mFlmxBQqbzxvcsBMi5OZ4ipEwZwon8zvcoNLSHDe+ZFZ+2VHOnPNLPTEgUuZZWwECNTX/ZQt14kuz5Nv3GufFA5gWYKqe82EQ9oXnwPed3Hktn9VnfWD//feWV85sl1/Sn9UtD4897fucF91N7nrhh+kVZcGFNsv+4T1zoK02o0VQ6nJpZomCbnNdaXoMf49zWn83fkxQDEGm2/Udf8GI7+d6+aP6z70+QX3rmx6D/3TPgOq7t7ru8cNm6KGAcy7hrQd+MjxaX5Y52F7Hua65XUc3VcF2esRJTogJ8Ywm9QFXbYsI4QqHjutaHWJq14/vq4rU5YUxwWj5zbZ7xIDtoyqM4Zu6I/gdK0niMgm7f+o5jcDdzDAsdCxz3en82N89+skSggxEMlMS+ZguUcEDGgToYalGkXlxqK/J0rptoOwrU9wI9Hs2NaHKrK50feupwcQRxwlwFrJJIlOEgVsck9aV+v6dxZ0vj3kTPjJ3BQ3jDnjGy2Aegg8Ue6XjZ0yrqGj4nLh32g4nq14EiFGw8yXjACHOBZKIoHO6L1JPmuXTGpqF5YPw0lDcvpflSCh9I+ZGicCTdm+lU1dOYkm9xqCEOl6rW6bNb2nqhVv+lbenxTQkKl1/s6cf/8X397N2pbgUdDfs9dYJKG4NA28NInWqpYpabUtflTTclAAAgAElEQVRLfM3ARAWVVkx+G+sLKy1SZqHKqKM8PjKjjgMoe0Zij9NvQtMP97NcnSLVoNPRuY2Bzpzu6eLWUCMwMvOFbh7t6/jwSHNoCcxjA5AYrihfXhKrF3YVweuFp7cZYzDBRyu892TlI/dCFzYCT0ovglSgtAz0Je3cswQMxj/zNjcQPBGbwWD4cF4wtqClAMsDfpW5ggxCcNm0pLQKlpLhWZHvzgBp56zJF+bfibnaRrmbr/7eHyIE4Hw6SdcUNp7bbJlqOjswGU0YlfNyMZRH2ki7IFmtyG4k6SRzYxCPVrvumKKS00durcEJMkPul4WyVamU2m/1StvJQBFrSuCbskR5ExIpGMt4o3qwhaMspalxHtpcJwLSgLtZT+27xrvEvqxRFtpslCY6jzaH92/fUBD2lCTwJvnau7ero+MDs8CHXTxHuQ6PJ9bZZIWtb2xaiClOpJ0HtzVbzBTKYYXCMFZK9eS80nF+ZA+F0FEU7ZnCRad1k0rp9IGWE9hvqTUUWQog9ASEsKgVQwe5B1doku+KtN2f/eiG0Q5MlwhPANMd3bt3Xfd3PtDZm08YgG59uK3L3/5DrY06+t5/+CMFq6XiTqGshDW1qbGjlY7gafJrTY/uWEd++sIXlc86OprsKoUSoR/rqUvP6ep7V3RqY0vhrGfguGnhQl41rtooUrGYqgf4Hdc2brs40kvPf0pvvfWO1dgrJpm++Zv/pc5snbZCwb/1X3zD7o0yLCipt+/dNSD6xunz9jDPnjlvyubpU1vqdRJdv3XT1agbbumf/t6X9Zd/8Rfa3Bjpa1/+gvxVoT/7T/9eH73/ppL1i3ruhU/rm9/4bfV7I1cV20sURIF5poaxGzAMitbLgSvejwldklqMEuoAcngX8BjhccELc3C8ZwBFlETGggMjuZAbaykKJK4KCMcYUDkxZDJJytTOy6JCzScmIMUPMfTBMCFY+Q0gNn/zxdwsAZ77YDDSfDbQeLwuFG6PcCr8NfCMQN7X62qRTnR8fF9dwADHU+WHExUzJp2bz6aTrHKlcwc4JuHAo1AlllfjGWQCEWIF/GzeBvNQYPWQxu+yJWxxSxy3GMV7qcPULsalVxnw1GFkmJCOKZhwUbuY0uekN5uCZUqYW8RwVZtwQwEqU1UNHTVFJREaptBQ8JLaTz2nkPCccNsj3ADwsqCjYHYBfxoovFFgLZvHVmwLKc4WLkuV+2bjOfGesZCmhHJ6Rj4KW7IBq7HMGi8Qrn3Syt35G28gylaDp+B8tBHPsg9Ahywerg/eJnOYQEJRuFwZW61gtsBY05HA2FqPlavLxjqPgulA9ZZxDIkg6fvwF3EZywzC6i61tOxF9ACn7NB262WUHACuPRcqIyPNMu5QZMy7SpxkpSit1CUNn8w2FP+SviNuyYKHl8e55Ok3lCBTcFE+AZ9aSIWF0pVDwdVv84zIFUVRMTaKvnrdRMvFseoVFAduHMOHk+HJK5bAdeTXC437hO5qrdJjK3I7HqEU+YpWK22Sxl95SrxC4WqiQUjiTUllN3U6njK/0s5iqtNbYwPMJYOhhZnCaqRVeCjVM/lZJGVrpkQF/YkG67W607HlNbTPuMxqlYtCKxw06UqDLnMBvKAvzKAEI4PJv6zMAJFPBiCM9I5BuiBklVg9F5Veqm7ds3T9RVart/IUDajVeCxfYwklYnJZt3/wf2r781uK/+enNV/c0+LgUJv+4/KvznU3flr9Uxd1cO269o8z/cn3fqYXnv6U/ulnQr3zyzf0wbVInbrWEHcVxVmp2ZfEJveXdaxlBA4RzSBUVcdKm0oNcdIxD842WCFKlRBVCGa67w2UDAhBplrEgc4N+upOF/qDz53WhWFshYnvHeX6aO/QOI3gjDouezryMk3zUhMY1yEbRQghDyNPcVFrkRea4xHKC633egrqhWbKtcw9rYI5ngZFXs9KvkAs6lOSg5Cgl2jWsNEbPgylziSKo1qYz6dOIbHxCx9TZsrdvJpbtiG4Kp4t9AZWdcNfyQrOk4AF1UefgsdujOfmYX6U6MGaFuaE/WOT7ZQZmeCBGndsjlLD7dTa6caIXWh+fPzQkMVAwFnR8ZyCxGf+IetYN1BmUEzCaqlOOkev1jTLxTq79EvtzI7sXNBkMI+IHiEfrXwb4HoscXQFkoZgvwc07zvHCzIgN4oPIn6ejicTM3KQP7YmhZHx8eEdxwhA8Rz1+1ZmphNGJlvBGdNGjCu8UF0/Unh0cKDheqXF8rChB6D2mqf+IFaWTxUlgEsd66zhkeBgyqkYDEvpSknSVTcamBZrniW5zDo4gniopMNTsLHFrfDgbBFCIBs/nPvM92Bl1tYiUxIQuAcHD5x2vIqEFUthRphALlx4Qs8++6zu3b2lX/7yF3r11R8bO+35S4/rqa0ntZgdGV4CxQ1W1OFobESPxF7BRnW6fcs2Y9H46Non+pufvmY1krpj6rwF2jp1VhcunNXm+oY+vnpF8+m+vCbLb7A2Mq/R7s6eAQlZBHhgZeE4fe7cuWOLBTXdwIB997vf1aXLjxkXzbWPPrZj4e7YWt9wYUPft+/IUITkEjLMH/7whzYBXnnlFRuIm2ceM4F7+fJlndpas5ItWsEqG2pz85T6p07ra1/7mpGAzWepFeGFRJQw4/b2ltKFq3XF/fKir0++GEQ8EwQ9XhgWBDwRhGD5zYDdmELmlWhCQShcLUi2KTfDgsaWUP3cFC63MOPg5dwMeqwc/nI9zs2LJXbVkK6ZRiVfmVkV7vdTG6Fx2pA5FylSBf4LBY/2VIUIdU5nU1tQuT735lZM4BbOQjGFiIXduJVWtq89O4unN96uJgzIOGZct+O0sPAPiy+8OQ5T1kRb7H65V67JvbBxHC827jUvHtEK8D1lMxj7eLNYmOlHzmHZKA02kNRpngOT24oX4z1idzwbKBKNYHAWmet360trY4spch7COHQYxIfPy67XeFKaZ2jPwmJQqBqtx83twz2zWb/aO9eO5q2179d/51pstBdFuz3W3asL/bbHgzMw3YnwFwVpG8dI63GiHpjdtzFmQ6gEhqINnWEMOYWca9h17Bnh6kQvquXNm5AiTP6ARw0nRxuw6rFCkVGUoWgUJgoCm8LkCogaI5Mp2c4bieFoChWeRJSzuGee2gz8iY3vzO7B5AIemWAq35THVN3AWdnguQxbGPgWSqddJB+gdAC69uLAPgPCXnH/LGgltVhzdSiZ4YFXol6aYyYmIQXDBaS4PUuUezzAaJsXWURkxJ116is4zrQCl6aVBslACkZ2HLQHQblSFODlsIq/hjdKi7k5jGDF5xhqg1AM2J4vGBuMnlVobeZbmLCNUiX0LesL3BJabj/2tdg7VNVFN0jgN5Bm0tWf/ER3r6caxEvFVaL+E0+o/6mVlIylJ3Y1+MWhvvOv/kq376zUG0v/w3/7FZ39/Ge09zd39Iu/uqEogM6AJI7MVHUiIR71GeXb8yAkbBUtMHAq0vlzKxJMkW22OyXjPNCpbkdEAQhxjYJKp9eloXoaDfpaCymI3lcFLmk613IOSNmxySOrAHiTZEKCkXmh6R+sRMJjDAqwO+DOzGO/Mg8Q75nfvmWMYgwxjwm5OdJTHBiwmftWiszVJjQ5ilXYUIUwn3g5clmXPGGhcfNmOtJdMxKb0DbjDmJlvPeQf6Kp4+FhjprcQqVhTNf0E57nUmvdsRlmQNbwhHeSvkV8LNLt+7p7+5aNudYTxLGMfV40g89s9rd937iw+M6K9OLBATfMPVMQN88svEaB+90ZCVouakMb2/OxXytPMPjd+uLkKc+T8zEXTEGCA7CxplvPUnseoBZEEJiPc+ghlouHdXK5Rq/T0bg3UBfqg8FopLJayJD0obTWoyp1bBlyK7LgIH1kAPIoY2LWpS30WeZYV9cGYxXL1BpLh8E7QefT+N6gb2Dy5WJioN9WcHIzbC48UCrpdgzEGEeBURucPn3aFuubNz9RmqUKk6HWx1uKo4E8L9FyvtKD3bnWNi7p7PmF3n/v5wb0evbZJ3XuzLa+92evKp1l6uEqJOQDjmcwssUakBfmFGVVcE3iud4+/xizXBcff1JLo1HPtHs40emtofGVjEddoaXjLq+KjkbjC9p5cKDx9mlzPRM/J3Ua8sijyZFZ3JCTMTCJ77795jumFH3y0TXrG8KgL7/8Be3s7Fjo88tf/rL1KUVzCVmiaOFG5T0PmXRjihtDd0AfXrt+3SzdpOuKE3/uc58zTwz9z/54g5h1uBppF5wVJkRPhEsYCLZ4gzFaAOYMVBUUtXQuXJ4zjNIIn3IJD4pTDJkkRV489B5xHrw/mPLtgATb1sEiaUISCOtmntgzd88exaOwzAiUVKgNSPP3V0EDEHcZd6S8GwWaH9p4wssymxxrerin+fGBWXAUXObemTzcE++5XxMADwsvO4C4TdCGxZl9mIiETXFzM2Y5Bu8SfxGIKPFRt2sLjiPWbMJVBlAPbWHMyqWFtAwDZABGlErPQtX0ycm+btvEd21bDPCLZDE8l8vKgzWXfanJyDNvn5/JYOtAx6OFMpPmjtsKHYXzsrV/T75vv+Pvyfecu22Le1D4w9wzs+ueCJ/ZyZv/OAfH0e/t8ezPxud2A2dg12yUKFM6m/3YB4wC+3MsAGtT0MAaNecIO90my6cRwqxFhqGx5VuejR1XXsTO0VyYFqB8WWTKsFYoJU5p4twtKDwLV64eItfjMWCpo7mADUORilwlAMYHLkzAwWTsFQ0hbJ5hbFDsE9wWbYtdcVVCdjGUHmRtUtes0lqHEE2ocsm4cMK8hPoERvmmYGtIyZIID2Cp2khpIyNTpqYkWKhuDHs5mXAoiC4MyyKQJKFheaK4p7J24xZeglXngcrBUvE6xHNj6U6g4pOlhKcljVyozmi/ybaArMrN5zoFTB+rB28d1CJ4cwlLs+izZkNIDKUEYTjzOhFCWmlVsAiW8tCEcSnjVetUCjuxGd8e3tS5p+WDA5WrQNUbWzr8SLp6bV/j669rcjkwkHdS1Prg+o4+elV6/LL0v/xP39Dx/kw6GOr7/+tf6hpQh1GpeE4YSpYJ2Al9TdNMBYkMAKn9UH4GONhFCUl1x9mUozjVS1usB6cuaP/BrsolBdeljbUtfebSSC8995g27+Z6/ZfvKKoWmhweKy0W2p8sNIHHaQnlTKVp6rxHaVmbdwvHB6B8VHpkWgZekvGNuglZIgVeIXvFAAgDOYgsRqWTiXgtWQshfFZIXivFpgmTujLQFlNtxzihUcJ7UeLW4NYDjYIGV6JlkZIwRLkvwmGlwrhj3FYWCit89VhbDWjtwug2N6zkGXhdT/NVbYlgAO2Rl5wTmYsHBtnE+tRuxvXXyBdaYIKk+RHJ4EyOvysb+BnskclKSJIbSgY4IMGrEhpDxiDXMeK5JkpQp9cz2AxaMcdCJYDyRX/YWtBialFMKRGD4YYCZXhQz7z0DAzz1nnSIks1nc+sH4ddR4XAwNoebWg8GMpjjtMIMDhgk6aTTGfPrmk0GGlyPFcS97WYZwZ0xhojPRqvEg+HAQgIOl1CYOaEOgKFG4cDiJGHhmxZZPNHHcSNtFqnA4i7hQotnFRmttazQScwEansk3QjI7NczGfa3Dpj2WXwUABgo9I1VgNSlIc3O6auTyA/7ClNl1Z4Tx51dfAvZGah8r2Vrwg7BoBEGZnMlqa5kw0xmS50QFmUYV9H168ZiG0IJUKMtY67D+Dfpo6nU50ejbW3e2hZKm7RdcKOh5rTrhqum06jABEf7VjY6d69HfNkHE1crRzSQ5nQgPUAz1GUmHNAPnawu2uLDjgwl5VUaWtzXZPZ3BQkWwAJVzReCTxM8GvwuV0c20WJPj65yLW/26LWeARaTAvHtJxNLCRsLFbmBcCUwrtGVoYpTo4Wra6Y/IUp2rY/lgDXbLIVmTX0oS1AbW2tRvAbs7JZytiHTjQErHJeZUIkXNWaVZl8gKOkiyIQqKYdnOSNwv2O8HmkOCCobEI2izzXps2uf5hgTRkS3M02QBmnTulCgDCC+RoXLtfCS8HqC94E+U8ohvaygnC8hZjAK6ywIgM7jmOM6Zr2nlSYwAda5pfDGNHntrI3iodTOKlv5kKH9D/7cD824S2jk70ai8uqluO5dYrMSaFlD/DX/rNnzDV/bbN2/Jry0+5y8rfAd5QL3DMbsqHR25ziZCEzxk6jJFoGj7se/QDchU+8CGU409xZp3ZC6mTZG/RjNCXXrzxg2mHJuRaicLQPNjabMc75eQZmttsYZPHBM4BmQ4hOFo4hXNsWN3X4IryOPHe8riT5O2sVZY6wLAo2RgW+rW7iG9u5hTdM40I5WllmFSEZEgUoWWLrn40hiJACuxfjwaEmJwLdlEBXwggJCvkmnkeDshvWxLPsLbwL8Dlhwa+4l8gtqCyQYMvIFCvqwkqpEBXw40p+19eq7xvnTx7kFlrrG4/dmKCQnZdyKeYtDSJVUWUZTHDVEMYj5TskGQHOHhQ5Fr+IMhsuvd7S0Fsva0kmlHW2yT5iDatyJb+olQzWFJM6PqvUneLYihUfLhRvIh/WlJeJsrqrAGLw5UprnUJhcaBLm4/r+JOJ1tZGSudzrUe1doCA5JEolkt4hp5ynG2+hTpzGP+DUuMK2gxqm7k2BURNMARtKMEaTsi6Ui+WVktpEJbqVwt1oTY4njbKubQwUHYoRX27H9Y6ko6OM0/LstaCovI8A2gymM8lsAYpJUsOvNKKcefGOeVxUMbZ4BNCeUpt2pPR7VlGJaFnJCrF6jHuUSSQMi5x3s0zlATCZWx4WWyOWQq9mxvYsuBtIQ01DyEVNsC4oaRAz2DztfGAMWlR6Bqli31YfysyjVHy2RuZTwkoBerFXXXCxOqk2jxrJ30jM1jf2Uh0eDh/G2HE/swM5hLzzeZ+s47wmXtBZnN91ipeyGpgCKyJzHuTf+aTe+R14nr8xvW4d3vfyEfes3E852vPDVcV6wHGON9xnS7YU/CyGOJwPkEIWsCNRoJlyoI+1IXLT9vCkaI5ewMFpIVC0R5lWi5yzZd4bYb63Muf0Xg81IPd+/rwwyuqlkfWEFPPYSeOmtINdW3AZhZ5fqOTaGjbuWi8fDZ3Je7sotCNGzfM20KaPhowRI3H5VKT6Z7G/bEunh9Z2Pv1139kbuOXPv+yDiZnbHG+euVDPXXpsi6cP6eb169ZKK4ejvQbX39Fr7/+mtV/Q8AAiOO5n948rTt37uszL3/BQOpHew58fO6x83qwF+vHr/7ISqRsr22YtbBIS+1fv6Od3Zk2z57X7/2zP1Tc62t644Ye7B2oqMA4VebtMQbWycJq3VED7Hgysz7CC4WiRwYiLyYWD4iHCNiesNzv/M7v6JNPPrEBwUP+6MoV46O6+Nh5ndk+ZXgonHQXLl3S1//Js5rNc+O3gDkcxfakhwUXLP3Y9j0Doh1E7Md7hD5KkWULVA7UDi8PWUpMQZ4Rg5cXbsv2+XEsAy2tSQF2YQrCR2WeWhsA9HFsW7y3JrTLJKTGk2WlOS+XA+1W8vHOGHWL8zShdIELIhxhliF1hIpS+zv3ND/aVTadGM6AmkPLpVOIsNJMWTOviVugGXtY67zae+GaCCE8CYYNMocCWXBOJtRkyGCVxbF5meyeEbBAMkkVJszcAAEhNeW8RrbJHlzbpDOT0y16HOnC0swBesF5eUwJ8x3WhcWO64Rkn+L9XBVWn7H1hBhYn3Za0hch7UAerPu2OnFOJ5ZarFCLCwI2yrM6+WLv9nObSm9tapViWmjXchKedrXH2JtG0No5GgWt/b3dl8+8t65w+pKdlH5vSenoN0JunMfWD8ZFM+YMR4UH1KgoXFKB/WaOIMYKirivVWPBm0eqEZY2pk1R8pT6DttlRB8Q4OG9c7dDL2jUH5oHlbR5sEJ0AeMAL8VqVdjCYvOmoVJgDhifEvi8MNQgciE8uJWMSLIqLCMthlPJq7XMA3X8sBG2rl4gZVMyMGhlad4i8x2wMES+yhDCQudhTZJY/aAjL84pZiK/yuWZB4mML26iklfwHk8YwFcMMhiXnQEhiHRnYEVj1V3corTZUzAILNM0ODpWvD1QQLiP8DRhdQh64RmyjDqssL5hlKyOSR3Kr0j84Zk1cwq8EjKC3uRh8yARHKRikV3UieVjmE5KyzrTtNBiuq9stlI2WWn+twNNip6myUD7NzNd/fBA8/lC60v4hjz9xlOBxsG63v3JfY27d3R3d1cZmK8iUrg6Jy+8YYoJjNMU98VIp9RISXjLCy0kbuEZ+i+IFGPw+4Uthqyh9XRPw1raTqSNdU9PvviMznRzKTvS7s3rWlJmJSdUl2tAwd8y0l661OGC5ytNC8DHsKv7pC+p9DAg4IEja5jB6jvKBUoAMSlQQmp+AwZWWJUHG9cmE5xRBtM78xK8DpxZdCtUOEYpgBGAedbMOxurhATzwiItvmUvQl8BdUwgIjgkTJSm8K1UUwi5KVUVJJGyojSHA3OVVwRPFXgq32WKDc+dsTX56PDQSIrB+LCAlhZxKRXg7mzm+sm/vGdeWyfxnt0aOWT3w+ilvlwSG+YsMO9tk/iCAWRYRRcNYv6ZwduAtVl3WI/M4dMbWF8YVx5UnpYU8shrbjglqnI0kS36AvnAeleFjmPN2hEEBsMBMmN9UaKwOWMYI42Ii3mYnrn8pIUlvvCFz+u1n/1UNz68ZcKdhXa8NtR0OrE0+rW1dS2axRllisFC+IVHwySxxdIydtxCtUjnZm2CsmeR4Kbd5jqY0UPDEPzdUd9A33QCuCq8TA7sKS1mC8soyI6nujWfiXIue5OZFTh84rnH9NWv/qYCv9b3/v0fQ7Gnw/09KU+1eWrTgK1f+tLXdefeXb33/hs6nh7r8uUnNRpu6sVPfV7LRam8nOrOrWt69+13tFzMjTkc9tT5capvfuvbunBqbODgm9dv6erVjy0u/qkXP6vheN0mxWi4ZZ642WxPUcctkEeHM6mOdP78RW1tn7L7IRRHiIzXm+++a+HK7XPn9O7775tSQ/+cO3dOX/ziF/X8iy9arT4G7uTgUNPJkbLlpl789Ev621d/aq7RNCu0tr6lM2ddceCmc00zjmKnnOTEpptMJxu87SA+McDbgc31eR4MQlOYWuUKO5uMIQDMWFC8b9zLRQlnCaEshz0BtGsDGX4LQHg888ZF6orEMgkB6rn2GRkZCyiDmQUQ3g4WJrA8aaZD3LDMz7JWCjC8KDQ53FO9XKhK56ZM4XYHRMh45Tjet/dKW4i9298me43f2t+5dzyN7YbngPt07vHGGkGQgcPCl0YohjIijbII8zkha7Py6VMsESQY9AANlolr069slkHYhOnaa9JFKLa0CZChtccEZjNxG4yOTCdtsFKN9YaFz+LGsWAXaDvPh2sa+zyKiNEI/OMKU9sOa2Njhbn2ciN/d2vv42T/cc32M7+jBPHivd3Tw3n/SEnjrO258Ly1oHjXeeyHqxyItavNRn+zDlsv0iyuYeFPnoxj6jYFqrk+46kdz9TKZEMR4lqEzsxT2HieVsvMvHc+ITEenWWvYeGiFNemqERNJXjaSWkTJ7sQpp5CmOUrSpP46uCpDGp1g5U6SWghKiueGzu6iDSFWNF4ezXD61GDAw3c+EdZ9gkfoHhwkyv1g1peemQhyZh2G1M9fDnwMpFtF6le5UZwi+c5Lz0VncpCYhgCsIV72lSwzJQ9yFR4hToAtDdD1XGpyWKu3ipVDQN50jV+KCsYB6WKNxfI72q4Tl6+SHog5GaKtYUs8YaBO3FFoTEgaJ55+FgRbYEmI7GSikDewVLZKjOKl2WGkTbUcrLSbLzS4TzVXnlP83mlaCWtSzo3CHRmcEZBttJHH7wvv0q1nEpdKFzCNfnxSgsdK52E6iak0cN5QBIFXrZCeR3IHwxFer9FRFQrrqjdhpFIwoCr7HK+I12+cEZfONe3ZJqFUt25dVOzdKJFtdJxSnaudG+amXI7zaWdCWTFPGNPc4DSlNCuyPd2OLyyiULQH16Cgp2ggTuXOfhOMJtk/eKPMDwSXnJH9EkH8vSZO6ytdCWe6woIg5XScUkPpkCx7lqZoNpCfd0oMWUZjzUbTwvIAYps4DnDJM1ywV1WIOuXuYG+mU9kmvW7XQuB9TqOagTl486N6ybLCxjFUaLA/OEhjZB1KwEEb+c/f13r7fI2T+w71xzbj/th1oIv5MFw31R6iKEDwsAyT5PDHxLOZw1ExtAWyIZdVMCV10LOtbLGt3mL55cx/8jD1rYNecPLFCrTW533Klssbc73wTYPBtbG5Wxu+gXheMKQ1peE8+jMMKo1me7r3ffeMK4jmKuxbJjZ8BcFYVdPPfWCnn76Wf3qV7/S+1feM+bptfWByjKV12h7NB4d2sj+AKo1Gg+LBI/OfrfFyjUcdzc3k1I1eL1nBSCpU3fq9Gnbl8O5wScuvqiD3R0tpodGFwA3Bp3bGQ11entTr3zjd7WcHOp4d1/XP35P9+7fUdCn0GtmYbXRaF3nzl7UJ9evaraY6Nnnn1cSD9Tvj5Ukvt575yO9+84bqtKZhpRFoe6SpN/8xrf1z//5f6e/fe2vjGxy9wisVqjRcKRXvvJ1nT17wQbLteP3deHiZe3sejqePtBsMeVudf78Jf3+7/2BDmcT8wB99rOfNSFOH/75n/+5Hn/6SSO8XE+GNqh5MG+99ZZ+8IMfCVzSBx98aA/q5c+8ZIBuFK40Ta2cCmBTU7zeflfPPfOMtrsDOzfeQRRbFJ4Huw907twZLSG0tAXVad30KYOM6/GeTDVCYQhphB7x7jon5bPh42GCMzGZz2jwZNU14ReUESYaixOgUQPZstCYBeKsacKaXMct4k6Z8ShLwzLAotpwehn/EIt/Udv502yp5SJVIMCHDm+EcoKFZMU8s8yypNI6N9wTYUQ2hyVyiz2TAxc53+F5YhtLws0AACAASURBVChyTbsTA6tjbTlFHiFDGzFtGMMIG/AaZDCZd8cyq0iHZTzznRu/g2FT3BYQcQPk5HenOODxA3TfKix2KOv/ww3ljOuiLHKM9WVjYfIeCK6di1bThmLVWJ7O69LEsayN7Um5R45phcXJ73nv+sD9bffhbyPX7Di6ie/a308ew/v2sxNU7ob4juvy1x3r+qE9D/ftXih3biy4ckI4Nlx2oIXQ6P2mj/zA8bXRNrxExkSOysB16lq9Pjgh1x4sR75HMWq/8wwPBLYmN+8nmBJ4vBC+jJlhp2813MjmtNAqSkCTVIuXizpjeMTwmoBJ4Tu8ldwIDMXmo20A6RgO1Kgj/Ex2DfPgVLdSFFbqUQImRiF2IYiZX5rHg/ERRuC3wEhJCYqdm07yF0vjCQP8DXs3fTD0MVJI+HfGJkTAIRORDGNwNCmZrgv5+/vqlXMN1za1IqmplyjqraSBL51iXBM28lSkKIArJWOXGUuSBlpbuVfaXANKHRSByrknb046fCLfEoF4GpHxdNHvlkELFAKPJ4OHsBelJVAEskL1wlO6DJT50nQ10qzuq4zG+vPqY93Gaxv5Oj2q9dnxWEGXcdPTudWaFtWOiqW0tXXGym91R2M9OJroOC8MGnGUl1oFnhZZqY4pBq7oMREB3ztUSZtari3GFc+9KE1hIgPwhYtrWocoOaUIuqfD5VzTbKXD1NeeP5R6xHFmIh98lRWaloEmgg0cBYmMYIwyTwsSPFAFahI1cMKgGQR2LepRgq8xLjmaYFmlgXkokYA+IH/mDPXpCKtSFaEi67hsPFZII6c44bVEWeJ8eD6YW4TrWiPUKHoscgMurjYCY+YUxmkSQX5cyIOqxXhHK1u/UUIoh4bCxPnAwRIZwnGRhGSJEapy2L7Qd3LPDyp5EQSlqD/NfG/a4xrbyA/z5zRGXSNgWvGH3FumqfqcH8WkUfRQopC5hL0petvKFD4TjcERwHe0FRlJV+OwwQDhO/rSPHBNZITrsJ/J1kY2t9goeJzwKvWTjvqG78qVFox5ogy+ZmR1I9eSyHmJP7jypi1an1wHAxPowsUzFm6LO75m832ttK7Dw6ke7MCftDBMDUpWGK50cHio9c7wYcNDaoBZfJHGn8CVlA7UxU0iIK3h7SLaeCuOpkcGlqVYJx2C9MBr8MKLL6mrj7WXXVOVTiyVddQfKS1W+sFf/kBV/bjiYKV/8S/+e736N/9Z3/k31wzZfnB8oKQ/0B/9u/9Lt25/YkqJH5+xc966vaOdnZkOD+ZaX6s13dtRrwcr6VLL2Z7yvKP10abef/sj5V5Xo7WRTp++qEFnbNYkXptf/Ox11UGtv/7eX4no9fb2tpWB6fcThUFPx0fHeu21n+uL33hFDw4O9f7Vj+y+SN28ePkJfeXrv6Gf//znGiUylydpkwzca9eumTJ09+5dGxz7O/ftgb388suWWnnhscesj8+cO6vt7TN6/bVX9eFH13T58WeNVmCxzHTm7LYpYwx4y8hpFjL6nWfAq93aQUefm4AjVly5siG2D4sRC7mxvxrO2tYyBhEeEUJiWP+4fNtFirOzKAGajoddc41zbRt4TYiPBdP2b8IHuFRR2hjcYJMA/B9PjuStlg5DEQIywHonbIX25oCzYOawQNpr02Y7R6MkGuylmTjcK/vx141ThwMyz0wjk8DktOdA4MRdh9GxL5vJZkILo6DBwnB8G/tvlaH2Gifvm/e82jg6z+FRSM89G0JqVeEWfu4DvhH25zjun8XSrDgUGhQrFkvb3F8UGHf/zbemID5Sjrj/kxvttO3vfm39w/eci2Noa3ts+5ljo4Yp/+F5mmM4zixDlNBGSeM4XuxL6NKeWwOeZh9TNGx8Bibg2ddC/ChBFgKLTLih1JuXyPMM9M757J4r56bPG3nD917eZIma9whdwLcCt4SnTNkxGgVfMVY2TPC2sNEZuMalIKfGl92CjXu8QHgU0L7xNk1NWuO5Ci2VnF3BbQD+5YA6mxjumYS0IQtTJzGvb6ZIHXjapkv1O7ElN2AIUupojBKIB4qMrvXmXleeZhPIgz0zBClPpZJqBCQlOMwa2WuEpOrQWcYURkcNtgSGBckaqRW9DU4l0lNDrZ89Y94fZXNS8LQ83DWPUB9Az6QvmCYGLGLQEdyvtNpZyYcLKQ9VLKG2kBLfzX+UPYd3xHaqlKbQeix0fzJVkUrj3pq8qKeDota7D/b1y5u7yuJAo7zSY7G0dWGsZ0Lp5TjQ3eBYH1eHymf35XV6VmR8Z49iupWqKFOGcglnOjgyI/xMLfX+VGekc6dPa7BcKL97TxOcW4SZ8Piask55r0oQU+IToHxWPltoSokMb6og6en6LNVkOdVBVuvavDZZ3IVf0DskOVl10lMedAxYn+Xgn1wEElxrWhEaJSQP4NuFfwETO/4FN4bMrYB3K4SuoWugeA9wvuGQXCKMUbsgU+rMQosYqShChOsNUN4oC9YfeH0CjFaXmU6DoFEB+pnDddiJHd8eoWgIco21vKOI2qqqtSg8S7ZAju4uDmXeFTMUA/V6A0Ul/IKOA4+sy7qR46wRcKRB1cA8bbf2PX95Nba1KTU2H0/sy2eSm9baslrMJUu6cCE45rQpeI3MaL1D7V+TiY0yTB9xPjZkFW85nve82JgbvMdrZXyGaarl3pGpdCj4ltxEgiYhdGgMa2nOvcNnRWFkloYBIynsag5SPhhqbesJ7R2tdHywryAcanTmgr7+m7+lXlTr3q2rOti7qyJPlXmehjGki46A0jW2ME4eRifxefMyZbEA2vGwHbh6aq48QGdx1FMnnWh+eKjR1pbmRa4JAgYhRYCtqPWzN//CtL9MhNlOiTR3QJrjbk/Lo5n++k//lXFcDOP/UQuvtEk4hLK2nKg8OtDr128Zzqa3tqajeap5dkXdsKfzpy5Laa6Xf+O35SWbev3VHysKal2/tqPzly7p7p0PdOP626qsuHCur371Fd25fd88QH/yp//JCdTa06e+9U196oVP6fTGtu7euK7v/u//WqOup/nB+9q/d0W/+nFg2vu1O1eNJG93/0D/9R/+N9reuqSieEM/+f5/sAeNxouX5czGhl564UlNH9xSHAe68d7r6q9v6eev/0Kv/NZ/peBoqs2NLbPgoqSnL738LeNsQjli8G2f2bZwApOJAdOFeh/ltFF8WF8LaOMNJlmbpw1SSrBVcaevvf1dG2y94cCsDCzRThKZdc5AjR38z3kAWBimDPLCygvg9s2KpZGmYYV2wo6OF4yPygYpg5hJhmfAFku4nJaZKXfkTeNOB0uSLxZKYVCHziA/trThpOcY1lEqi7zUsSmDpTrylFgWDABUrGIsKIdxyfNSNa5jUqa5fwI4Wak6LxTFXevfqhe66vJYfYRCwImQDm6BD89c8izWBqhNYbR3GVGMd5RM2kz/MhFhuLW/plw4BQN+snZjPzaEE2KWc6BPwCxvrnMsS4hGKRHAjuDb/EQJYUPIf1G4fCawSwOmLVBx0pecywQUtZ1Kd168VkafYO1hmQcb0PQzWYJ+Laqwc2x7vLXfBJRrtec7N7UVXTCBxDVd/7JokVnKRltar9tD95CkDuBgO38j0PDAUBmcEKPnq7dy94vHEw+N9RE19+xaKKzrFirnc7qYal7mAhdYgd1J8Y66SgS0gdCYPQucHCiXZakRkq9R2OwNftLGewaYieQvlCSsV54LeDzGAUZAEsdKeoGljEMIS7st1wEFHS9TXmh7PJBXB6qyVB1GDUU+g9AK8FLeA2JaMiEXxhMTq6fEQmUdEhWyQpuJr16wMvwUJJkb4Uqjnqf+eCyvn0gJIfdClbeU7w1Vp7mWR5HC1Ffi93S1uKnpcal4AOHlwMJeMS4pMFmAojVXMkwUId9Tvu9qqlzDJ3sq/ULh2rbkbxkT9XDjOVzG0uE1hfEHUn0spc9oUewqGlO3r5Q+nkm9dUXrhYJqX5lGijVUMQmVRGsqH+zqYGdX8/1CXt7VqZV0GMe64/f09t1UN3ZT3TuipArg7EogYF9ZH+qZOlOiXB8UvsI00GnP00GYK8pSLVeRSspDJZHhGlms56WnmddVf7rQtJa+cP6cvviVsQb/8mXF3in963/5v2kj7uvDuwtVBbisWHjgmROdXqJJudDx0ZHCQtro9XUvC4yqs/R8TfK+jspK6+VMM49SLdKBB/4J91AqX0AOnFd4d1EpTlbqDMdazlItKhSYjubF0pwLSUmJG9a6QjlZj76nzQ7YtJWieKkHE5dEQKb2Es8WoTK/Jw8lgvI3eE/8yOgJDFcHeIUAkFUGwGMXaznP5AWRglWltXFP8+NDw5mt9buaw9fleZpSraGUTj9+Sd1ez7z2yI3pgwfKqKOaLkRIzwh68aIbVCBTVTJRA/kdSvJAAFor4VoibIuy7vBrNv+Y526SmTJt8/6hLmUYnIe/t3NyDkar9DXyu+YpHPZqTZrqEQMUwSXs5zCTE0asDVvYjxN1itrWtqn/iI2buY9BVJFsJWljNLJ1B49zv9szxW96cKSN4brqSap6NjPep9WitDUIzxr0EQDBF1M40zDOI+3u7OiJxy/jyXVa5HS+MKQ+bjmEDIuDaabwNkShlvOZgi5VzQtz18EzhIA/nk0VAvpDWDVWHo02oUXDq8pAhoBYEaJOwDtrFxciny0rIHRxynThMtUMEA6Auc60yimumKg3WtPhIlPkd+T3qFnk2YTjGh0yzLAXa6ljQF2sSlLkQ+XVQqTgWwYT4ZY6snAUXorjyb55dZywd+HBIHGkhSzMKCBF6bLcKLECfwjfo7Ci+RovReCKQS6mB1pVuUajgVb5Qkl/pEVGGiRg8J65+VkdceuTLn90dKCNtbH1NQ/F+vP42BZFPH18RgkqcmLHUr/b0SpfqsvinaN0SN0kFF1Gu/Dm0Bf0PX+5J95bVlozaHlGvG09FJyDBdUGdlPJnfsDaMg9skDDH8J5CAOe3PjOsjcwxM3qcAsKiz2V2Fk8MdGp01TQ7ghSSKpxO94Pu2YJh0iDgWiUKNrNi3vghSXPQmXWBE+1wSiZ8oAlhYfC2uaAguaBKd3EdS5ct2CjBeJ9YWGGx4g+57wAQukR65emf7DCUK7wqhlrc+sNNaUAkeAUJPqKjBfXF4/6h3uzXra/bm60c6Td156FgbxdseL297aPaZv1u4kYp9A4bII7tzu/+TpsP/bn1Y7l9jpkljknj1MCKIJt92vPD+OX528RJr62sGwL1LQ2QXtsd4zl5sShgfZNCUFYuvFjgSbLLANs9Ai3Bclqu5GpamPGlFdrhmWFMtgwLk0Rc4F9U3pRyOy+WBzAdmDi2bhiT+eps8y59gLNX4JFLDT0wf/XZv1l8snt7/qNtjl5BYCare1P66TGiiUtwp4jsqehdSCcxuihlwns5nnmPFR2Hmx6lFioPGrFkEHmZN+gvDpMDYYlmDgPPTuBc6pUHYDRASWBZw5qAxeWI6w4WlF3c6qoSBSVQAqkIMFhxMNECYit0qtl3cURNZvk1bkA0JB1ap4aEqXIjgu6ijRQ5mfysUIqyjndU0U4ZwoWLJfiudJqplW5rbC+pI7/lnm6EhjFqdUChgjPKbKXNaDsat4ZmOKRebl5OIBAwflEHxG+wiNlc97kDnQF9Eihos5lGXjmRSDTDJniPHzguDys/iDWKs11OLurKqzVHdSuZh2ElFmsspza84CA3AN7g+LdJJIAroY8tPCQTYElEpGVBkdTxvMHeG3ZbWjYrGGODqCseK484Mo8Vcwv5BLPHU9lAPbMJ0TqqGGqqg0fkV0IXCU2JQpvlyGLyZQLbDSZPMoqlNGVhXdtDFuInvp9zjBBLra1Oqlzx/XxhhPehw+Kdd2K/QIUxw1IuB9+PKoO5jgyYH0nqeXvGhNObrnIWDtzbB41k4j3bMxVt2+T1GHTxclf+93t9v/rf4wk+hWdwygryvxhaI0TYNwzHhipyG82g4bUK6VVrrjXc7La+NUcHtZMQzBgeWEGUHtfzVR2bSek2awnnBU5Y4D8qnJe2okr9dYITzsmRBGB4ZoHuL65ZZonoSBccC8+/4KSKNDlFz6nX77+mg4f3Ja/ytXrdZThYSpjA2sRWiF+yIMx4CmWjaWzQ9oFwLc0IjgiCmHtFr6QujEC3wEzK7WOWKRpdGgp9wZULglVpYoKKVvleulzn1flhbr8xFOKE18Pdu/onbd/pcOdBzqezPX97//AFkPAwqT6kjWwnE60vrltse7ReKzPfPbLevqpZ03wdKNQ9+7dMNfct771LX3aatiV+o9//Mfa3d3VMi+0eWpLd+/umHsZfiSIIn//939X1OBDgdra3NbjT5/VaLimx84/pp/8ZN8yY2bZUgfHU43XBtrZf6Brt9x1sAK+9JWXhQW4t39PaQYwnkrTS6VpV7t37yqJu8bPRJFefqNqM0rY2dOnBB96b9TTdDo3Ju5lwmSpLQR3/sJZU/BQCAhl8helq5wt3ZJrq6IT9wwVN/RchhyKE9+hvHaYRKRyG56JFE+nHPBsKqvLZua7DV5boGvf2liVDmsEYSia+uyYvGFfw7Cv/d1dzSGEjCLj8MB1v7GxYdXEJ2nqlEIWwwbPA8CQsByeKDJ3whDchJQD9gZ8igLXKFJ4eWwSNeBue98oKrSvnSx8z4QHz2CLn1FWOFoLhypxLlgENAqDKU1+oF4nNuUYvAvH0S8IRztf49Wx89GmRnC435zSgHLRZqzxPQqD622nBDl2EqeAc552a8+J4DXWQs5uD8p9tuRZrC74sprwt7uuW+hN2QR+YVmJzrvmggdtG5wiACksx598te2wvw8xWw6kyX4GiG76GLZtWm1wzVbhRDGybwFGN2m8VDG3kKRTwBF7bDi4rU9N4SeD1SUO0H6U7iBcKE8h1CUkSYp6aYosISt3vkbom9JH6rbrQ9puIdOmQ2n3P7S5+3Ftae/b9m0UJguhEIQDZM252/s2rFFobbPaYK1CHkZKYEiGRRnFHL4lxhMlpIpc83mqXlArSigA3tFwbc3Y2gMK+FalybbSzw1wHODx2uwaiNvvYyGFirJIo/W+vAUrR6TBxNMAwPMSjzwM1Y7PCm9bltbqEmIMayteDuUH+A76vNo7FlzTvSfJxuoqiTblhY9Lelo+eCfikNVCivYUT9/QIn9V3fG+6mhbVTRQZ4Cxe0vKLku3M2XHS0U7h9q/sad8Bh4L5u1QVwrpwXSmD3d39eBY6iWeNoaEDS2nXvNFYdgZCuJCWIi8qz0oY1iMU+cNx+tCuJ41Btwljh7uwfOtTzc2Yz3/+Wd05gvnpXSpa2++q+Mj6o6lpsjC9L0C48ii6EwjG33IzgMiZnGuDrg3eAbLlQ6zXAuA9YSbMQmQ0QXF28E+4a0KFCae4W6h16EcB5gXAO75CmQT4XoSbkiMCo0ywMYUzwLMTZPcApcXygBef/dy90n5D0iXUX4pns2IRnahqAC0Js4VMtfAOOYLmwe2DxxzJQhanA1kslFap7B1gBqxUdK1MTydzXVwdGge2s7AYTDNeDYJhnxwc6idL8yc9hvuw+ZM+8UJmdfuz1+735Nf/CPvmcdWwYDhDHM+2h/91sBH6E3LGKQkjClXTnKA2yqJRBl2yeGW8A7DaI7c5x54IX/MyG4Mcb5DtjwM6aep7YMDBOMcfYR1P57i3XOeZ87HMWFvbUOHk131+kNdeOySHrv0uJXt2H2wYxlb1DCaTQ+1v3tfRwf7Gg+ccGXgETNcpnh8nFVLQ9rFxBpqjNHkubhMKqrTA0a2VHpqMA1GZl1RnRlcez7PrSL04xeftBve29vXzt6ewtxXMh7q5t1dHcwX+u1/9oeaTA70i7fe0HjrtLwqUm/Ysw4m3ZWyIpTE8OrSyCRX/kp5Wpl7FFd+kZGuPdfVB3d05eMP9fzHH+vmtavaGvcN+P2lr35Ff/onf6LS87Szc9/CIgDSHn/skr797W+b8kTZjrf3dvThh+/oh9//E21tbelTn/6Mrl27Lgg/1zbG2j7zRRuo62sjU4CgTICM68y500ZaiWKKYrO5uWlxcoD2Tz3/vF566SXt7R7Y/UAQdvrcWRtqH3/4od5954rWNreMNG9zcwOgkGazpaW/o8wxlFC0AEknUcc8VLiAGdu8bODXTjGyQd0MKrIdeWYMDMNAiDTV1NpQYlmxOLT8F6RLm6LQKBaAEBEAVtXdDcZlOtcydVQK8zv7hr3iPr2kYwVyUZggmcOqXjLgS8cWb5PWFMjUiMaYNM4ThCVaGKU/ChKhSwYw7cWb4LwTbqLbwspYJCumqXPGPrjFOQbmWyYlYV3YkLs9hAh2v8PWIJmYTPQJwo4xzQsBQB+5cd6ElxrFsxUO7Eeb2Niv3X79vQmch140VyuJfTmWfm43d00+cX3a0SpfFrAzhQLjhOtyDY7nmLYNdmTrgMOv2FzT0O/NRbDg2DiuffG5PZ9PCJVFlixGFhX05SbMRbtYgPmd2+W6AKZbYUe/Lo4hiUUrIiusUIUcMA+oU4xYx9rr4kHhHLa/takprttUNDdgfEhSNfdKSZCOZVMyPt3YdvfAgGUfBB5t4/z/0MZvHPjw90bpNixVexx4GaxXB68ARmbKIcfiIeL+cfnTP0TCbCGjT1mwAK32Owaw9mGUNn4yMqRqrUKeWVdjDJskFjz2FNX2E18eCO9OKL/rqd5cKPNSxetkfYHtoDgrzh7S+TvS3YURPWoqlYcrlXMHcMUbZ8YBHib6NGThx4CN1O2uS+VC5YOZvK27kteRl6wrSM5ZwsoqGEr+mmq/0Lx+Qv3h00qe+5T01NtS+p6yekdBmUkHM+nnkW68dVcP3io1QEkipDbY1jz3tXOU6ie3pspjMsukQR86l1Pq+YGVXZotCsO4sKDNAWPDfUYYF3WG8AtZTdaPhdKS0A3f1coIcdaeMihNeiQnRTrMY11/a0c//M9/oXsfScVEigexOlGhIwD/gMCpZcbLEljgmlppxvNc5JAQmMGWr6QZXib40qBjoA4doXJIIxr8oFW9YECFkYoCktulqgCFqdQq5dlmMDpYaZBIXVV4aTPGg2MEp9wH5hWFyQFHVEFtypmx2Ft2HJEQZ3RYeN7kTxumduMVbwxKFezLDGNHpgr1BKn6XaMHoND7pVNbpjC44vSu3AhKFYbboD8yihS7rslvG9w2Jzg/XYIs5G07g/DQtfMV5dXePxJ15iWia1pv1D80705+V+ULlWTUO6S/Ky4cMX9d5iBJQ0EcKV2ADXNylzxRQO9woybWk4TPE3WSjtJoaQ4bZBBy0ehxWGPIOWzwkqb8mGIuC785Liyco6XJk/XNDZNRhgVrEqQ4V/jk08/p1Zvgkg403DjSt377OQ1Ga7p184Z++pO/sdjmuSeeFOSBowGkjaScl+a9MCwMhGaR09rhoeEh0LkIMz4DfO/HPS1zx4bsMqMQqJE2N7YNwHbn9tw8UeBNppMDXS0+FEzHnV5f5y4+rl4d6e7egZaTY/ndgTJLZZe2z1zQ1sZI0Yto87XefON1HR7u2gDCsut0uka2yaQCSH7x/DlRO+8Xr/3M+E4Wy5mFISkhwoRFw8Sz1rop6VRAmU8+84w9X4DU3/2j71i6P14gPCRpmmq6d1uHu+v66x99XwzQU6fPKIg6+uY/+ZaufnxNcEU9++Kn9N3/4zuCxZyBy4Iwm02M2fzwwXWNxtROG9tiCfj77XfeFHXUKIcCa+9imurKBx/q3v09bW1tG2J/a3tT93du6+yZi5ZSCsCT/p0vU/s7qteVpblObWxY+x8qTYQqmAmmRPHB1crBa8CwwjXNwozfAPwSwU0WB+MwMe2c36k71kxgajYwuL3Awm+ruGNA8CgY2kRm334nMaWSwbGYTy0zr8hTHR8dKOqBAcHBTpbUSgWYBRhX88LG2alh17yiTEyf7CDqfuE+t7HmiOe4FywvY9HlWeL1pH2sctT8aoDEnIMxmnS7ijoIlUhB0nHkxo3Cj1LPhlXDhJlNGrCpAU2dMmCkhs0iDD8Hmy3MZNehvNiib1+bkHW/t0qUU3rwzJrl03hdOY52msLXKDD8zjziN15s/OU++MsY5ZiTv/Ge4/hLm/K0yTJDabHjyodkjvZcrTQJ/YJQdEKS7/kEeSfp8WytImMesocYI+e5cm0prX4TCzqfeZEBSRjg0ebuwT7DGsnICcDoWLVkE8qWqmwhBnceMpkMrwFWAtJE8GqcGysc7a3ZwCy5QKxzxDHE3X20ezxSjE5+z3vO5/5a7q48LFnrg+aYEwuCy590SWH0SZWn9ryBLuAFhacmgscL5dJKTCyNawbPbYJBwlgvKBxdKE8XlLNXUDeAUhQzA1WFqhNKpITS2cy8UzrjqxiW5m23Gn85+ERPOk+5k1j+LJJ3t1C9UyvOfXkFxV49UdOyKHNTZDA21ugzHmm/UneYyN+bK4iXUveaPEJm8T35gHZsKUo18L6mUg/kr27Lx9s5uKxBfkHL969p5y/fUueXN5UfSGNtqDs6r3v+TPfSVO/t7+vGAfxR8F3GquGSwvu9XJj8IQuX25tksG/7KgnDWXoiWB6yWucqA+gOYGHOtSh8qwTAsHEKkzQrUymqtXeY6v/+66sa/GKh68fSZke6sLGpErzNCjC/y+on2xeDycFAItXgi0Jfi4pxTLIJ1mSo0g/MixVQiLfBgKIceWgByBmrw5irTqFV7qlCoVetDqBsqOUZPnFgodUQ7qpGprCu5StPaTPeSFBUkank3EA7CJM1BoHZMZb0EBkEA8WRGWXZX42cwWkRJh2TGaFHqNZxTfWGIysBFsWJbkELYAYKVW0o6YKShvpDODhXNHSVDTBonHx04Wx73xqjyH9kf6Ms2Rxt5sRJxaid3Se/ezT7/uF3qzzVqgCLGFvihIXtOQGiu3K8hshx+NhmCyIMrp4jc48Q2qBPrU9n6CPP20hPDwAAIABJREFU57OZk1VIMGQqXklCvnjzWEOaMByOAetLoCAWEnQygGua/LRVzcn7sOuoScKrV6+agoNZuECwNuEKPB8wqprGDLOyR02xueGRqA/HYoq2vH3mtLLp9KHAQdijEbd/eb+cz5VbWMUV2wNxDvtoZnTsoQ6nM9Mm10brmnvU6UltEXvq4iV99uXPa+/+oZ4sC7175QMt8lTXP/rACC5v3bqtzS9/Tb3xhmazA928eUtHu3fUJ/2PGpNZpr29A21eOO9YsyNPgwGcHc61iacLLiba+rWvf12zw115xVL/9jv/xiyRxx9/XL/zu79rFPAoM2+//bb1SbZYWPHd6x+/r9HamoWIwBoRzy7LhRbzIy2Wud5981e68tFHeurp5/QHf/AHevONd63sCUzfX/nKV/T8szv63ve+h4pjoTTCgL3uwJQ7hpZVZ57N9JVv/qY1+Mp7H2qz8DQajS3v+Ggys2wRHu5kPjMlLI67FkLbWN8y79Z4tGa1qDhfu0iwbrqH7hZIp9yi6KLBP/KiMHAZgBZjR8hjWvsAc8EbNOnytmC7iYCyxv556grq9rsD+cFKYdxzpF9haJ40hCZ9jqvUBGixVLb0VVeuBEiWpoLRHYWpKhMdlcuHmRKuWK6nsinBwwSYW20oN7nM04RVCoC3Cdng0mYc4m1gMljsPoktjdWUABZa5xSycUx/wuVhsrtxxXKH7GtKJYpL65ZulBd+py1mEzbChc/t9/Q9x/MdizPt4D3fQxRHP7TZIPSNnavZV5UhPewYMEQcTyib90ZJULtK3+35fv38KMQocFzf3SbFLB49Z8J9HMPxSCn2Y2u/C5rOsXsnWeCEd8hds7l3u393X+Y0N4HKmHCpym3fIZ5ObmBEDPXTkJmC03KWPM8MZRwvDtgl+g9PV2Rs3axtKFLsi6LihrWB8izKyeVP6DkP+7S99sP5YFayE/U8QSxoLGeoBLg/vE20nfiKaxveSNdXLLKdiLCbK2cBJ7ntX8JZ5o4zAR2sVFInzryWgYKaY1xL2n5mMeZ6KIJVRgFXPJ3AgnLzcgTjroIzVAMuTZGvoYb2YpUQSWaxfIgetzPVt3PDaq8OpGqyUjc5q+X+PYVloBiTfE4afKlgIHXOXpCymwpr8A8Hxtqs+Ni4jxzwilJSE4XxvpQeafL6nu6/11E93ZRupfJvhgqSkYqoo3k50s3DSh/e39FcqXEIXRr1lC9XCoY9ZfmB1gn/LJnXRCdqLX1pUkh7YGgxzSJPCSUoIEmOa41HUh7HSucoTJXiIFFFUggM2kFtGUwwZie9Te1Nfc0rX1v9UmtJT/O80MHsSGujxEL/hHMyL9B8QfI/Rbw7lq1Y1oRsCNHwTDE6wb3KDE8tS1Urkh48ZflKFSHiZl6bl5AzRZ7VYQWT1otCDbqgZ2mLpyxFVqZWJsnWRAqJVzBA8GClHEythdBKoZyhyFnJFBI3PIoaO7l90oNO222cNOPneAGVzJrWxgN1ewPzXiJLWE9YQ1DW2B8Z2AG/FqPaOSMLBdq8sHhjgNWUlRG7MjJNN6SZdAvyoB2vmCWN/GsVI2YP37G139nxpqA0B9qvf/8/2gd6Kw59dSiNQqi1gQEQp2R+4Akkc409CcUNB0PzLsMZ1msKpXN/yC6KkbOZjF0xbR18o20f+7Tn5zvKpXFuFFKSPLr92pQz1jLuATmBJ5t9Qw7cOH1OSa+rbm+k+XxpITnwOeNuok480P17t3Xu9Lb89bHm0yPz8FDsD2A29Vxg6MTTwotGk+3FRbhRGgeXAWRjKB0weM/mqZVhocApoMTzFx/Tcr7UuVOntZwsNF0sLevt9r178t59V889/0VF6cR4lTpBobd/8WMN+uv6+pdf0Wde+qLmRaZL8UXdv3ldV99Z6WD3ruU3nbvwmHpP9bVKRnrjF6/pJz/+oXkowEUZe20w0PMvfEY3dnZNkVllc5WZqyUD1w78ED/92WuWZgnn0dHxgSkhzz73tIWrvvbKl6zj3/rlW1osJ3rxxRdF/bvpZA+bSh99+I7WhxvqdMd648339c67Hxo76m+88lUT+s8994I+uvKRbt58wzxuptXWpSkVFy6c12xGKMPTg8lUX/jMF1Vkgc597ZyRYeLGfffq+/KTUOc2h/rgw6sGtAX4vb5xyigOOB/stzhZOE9L9NfoBm6As1jFbjE1PZtssiZOzDEMGp4p4wS7BHHCIoUizQCiBAOEehZ2tvBHYIoqE5EK7SgdsJzjuaM99n1/aOMiT8ErxNZfx2R9YZFjMUPAaHgW0utdbJ8QXpwkivtNRhSLJ9T+Df8JUxKrCa4RxmbUEG0SUqsoBM2ka+Yq9wRRGngy63MYcpuQJJ9T3PeE7Yzp2FcXL5QxzZZaFgun2DRn47w2IRsB0o55NyEfhYNoJ/1l7WiUE76jb3mZtdMoKXzf7sdfuFnAbhBmRZexfi8IXbnvusnf5RfhNq39jUImCkTbPGwxPdTDa6QgkZ0sM24prmXtbCQjQpfz5LWjCjkJ5DbnC+PKLN3Gr2P32JAFNd4ZzjcjQaH5jFpDOIPPQLn4C96F9nFv7XntWZmCBx7PJTjg7QK/hNC3UKnncJNWFb55ts6J5jxp3CF91XqKml3+3h/rY55jky790JhonpeHZmOnRB2Gkb4dSe78q6JSCfiXUCXp4rhNmFYBmDwAzYznlSWoRJFvmT0ofYSFwGrOFkszHjzF9p1B1uDNWQWWjb66k6tIKnUvsBAMFXZRartadVA8Y4VWTwYgTq5kM1BydilNYulOJd2dSw9CZfeXRO8V5+CcYqVppqpbaXRuII1Oy4syCIDMuxv6Cy2PckWE/lAQBt9XVY1V3ox0/P/c1eB2qcRf0/F+roF3Sn9bznRnd64HkwN5YVejTqynKFI+X2i4CnT/sTVlAJMXx1qjBNU8NSZ7AOEQQ1ax7Pe0lC2acbejUSfUxVOJLj61pTdu7+vm3p6yysECqD8Hs/bKi5TXufaPpUGPjLlShZdqKIx790yiAT1UaxVRvNUTmY62FgNy5xwkh8CsTzgqBEfrlHmM+myJs6lWhTeb9QA8LrxSflMVwXc12nJV6vZiy/AjEoMhCK0AaWLAUKyUDJ4f6HTqwLBUSwOIO2D5GJwMiRiAy81YwZtDbgNSzVXAYBzjzCAzDc8chhJOAWTZxXNP2Ji2LOnDI8PWotAzd2OUyThUxhwkKmBlc5qQfSPHK7lU+1bpwYuFEmWwBWsBjhgny+gdk2NmMLip1B7Hp19Xlv7eZPsHvqBOIdxlKJwPAeCG00IOQqUx5aJmVHZhao9jbaytWzuM7oZ4CjITXCmUAbHDMKGPsDBF3Cczt9FH8FaZfLWoRG1QnWAlO28njO1c6D9GewLlCGtKt2ceKr8TRabEkIZMRhg/ok1ZirsVLk1NOTBXOJachRogL3TuQQQ94SmsPzxGeACwBvE2WGqzedqbhcKo9F24gJtBayflmmgugrPfH1qduiqvbKFHYOMFunNwqLWtLcp2K6amWF1q1OuoEyRWN8miwU0laFvYW8FP+Me8D6QG91mOFEW4LCujRciJ44IBsDRvB+hFU7eObhZA2sBnOBuODw9tcbNwkIUdnHIRdXoGtGNQgnuBpwWAZ5UtLW27wt2MGzlfKekMNJ0vlS5SKzdDHzAA6F/6gMHIPZw9e9aI/Rj0k0Wm7nBkSiRISfoWkD4uShZ+jmViMQhQSHiGPCc8bA+VnSZEYosD90atNeK69FXjprQMAsJXZtODJQCj4RZjztfa67bYNVkbfM+k5Tve8+zdM4A7iPCSZ0U6WR3Bu2Wk8ycdy9hYwqa+XNpxuEuZ8LSZPuBcrSJibNrNgoZ3k+uxeLf34trmPCJ8x2aTuvHktP3KNYwFFi+qlSdYmXXB7wgqzmMEcHiCWmuqUTraxZTzc39srbJj/fFQIXjkmWnHogvyoM6BhcBiLew9yiRh1JNtpt1t2+0ipvzguaRGI2Fj9+Jz+x3H82qfAW09+cLLZy/TlMnSdCSeBfQPxf/L2Zs+y3ad531P9557OvM5d8RwcS9IggQITqIoUFFJVmhHsRTFcWJXKsm3pCqVVCUf8lfEKVdKlbLsJJ+TfHGkKJZVGiyJFkkRBIh5usDFnc889DzsofdO/d61G7hiSVWxN9C3z+nTvXvttdd6x+d93rn97TNgOYSiENPRnKMklTM3rjFL4aD0ALBjtJGutHIs9AJxFpiIUWIQ9DF/lIqBsYH3hdA3OBp+D13bFyLU9N6iRr+OfmKIW+qNSilrFOqi1dxvHqv7bPcLAHjtRX72eXvF/cMc/v89VnPO+1ffsfrs6t7w+5Pvs3v+WQrD2WQIZdalHbYOXdTO3StHeMr1wfOFs4nSS9PcIgIGm7eJhfgQbi2qF9GaTTXna0oWHSntSXlXypFlLRXLlqplLC3WVNlrnoqoUNnNpF4q+RfqF8dYDFZxhhNCaIbG4O2wq0YZaQk4278qBbtWyWtyqDlR1DhVWB3K8/c1TTsGxo2KuTb6ha4MdrU1WFc5nam5fahm2Dbqg3nga+yXWsRLNaKlwuZC636mpMjVIXFlsrvUYoLsS62Sq5m0LPIGlmcOb1C51CJfaDGfaJlNocVU0u18RprL+iHJC9865e8A6nDamT8MSH+N9iBEoIhw5dYCBIUJRmUV52CrkqLD/ChMX4Vqejh3RDSp+iS9xtqj+pgGvsgLHMfQ9jw/u6IYKSXV0ywMq+QHGF6F0a9kNKTPCpdCXGHcaoMcuADtuQAXW8LaGuM6LCZGk9umLlJKVB8HjnVoMojoSC3rWWdge5bMiQELwQ/WvUMx/LCQcXTJEMHmRLQIIx2ZBh7HoOEOtvCzMswt4s//XclDXlntLSKxf9Oxes/f9PcnXwd3jEzC2TBsYv1H9iIPCsegbiFylAShWmFkUSUrEKohCYwfXYnMRS6bjqgdUJOFpLprO4NzrsbHM/qXiVnNAZ9H54N142fOu5IL/s+/8iuKWhvqtD2NRgf6X/7pP1Kvkyhs+/ray99RkTf12us/VFG1jN9jUlRqtxxtOgPPR1PFSajRuFKbWKQq67+G4cDgCxptppReJsbWWtGoN51rY+uSXvzqS4qTlt57z7NBPfv8F1TeLPWjH/0IYhoDCheTsb7+xS9oODjT9Ws3lS4m+vTOPVX+lprRqY7Pfqxeb2acIztbid5JHdfE9VvP6evf+o6iVlchKZbhuT65c1uNtZ4muDKLXF//pZd068Z1tTd29Pv/9/+hZjpQ0lhoPcwVb3R0fPJQF7CL51MT7DvbG1bh9cxzz+s/+c//S3XWNwx8fX78z3Tj6af19LWrhm+6++knNuEAtmeTie6/++c6ThJNTz7SaLlUL5jo9FFoUa2nn35af+uX/4Gmswu9/sYP9ODhx8Z0DrDxl7/368oWDfXWfb394+/r/Xff0qC/r6P+U6agaKECcP6DD97Tg/sHNg9s8EuXLuvBg481Gc/0yiuvqD+sFEZ4T5V5kJP53Kru8ICoSElHI+XggTzfoodHp0dWKjsmRalCcWdPURzbpiU/HBNBJHUXtgwjBbs5ka3ZeKQ8nWoy7CudDXVyODVQ7KJw3a1ZeIzv7Hj82SIE37KWxMb3VCyoiMGjc5Ef1g84rs04UVqSJkuVeXAQuYgm3mDQjDScDG2DYLzbBqM7eV1hR/UF1TRsBnBHpL8gsYOng3w+7SzwJr0gcVEwFFiaqbksLZqInYhhQ3owJxJFrhw8BqWuAAiZ09zl1C3GBQYOWgWcCzrKMyarDwegWUcgrAUM4O6mRSH6pa/xDLwO0QiiKLXRWKeoDJsGs30dcuZamgjy+vADRyVhytqIP6G7qPPwpCYrWoJCV950QgWW61oIEJEzJ8fSjc5URthYxLAKFNMn6q8YNS73ZXwsdC+t8/z2gxn8eKa8XqeXEO7VonYKnJFuAqsmljTBBnaDwgEbJWoN7A/VMrWKa85NmDKnrSSw3nGL6Vxx3SATjAJzSWoOj5PKXtY6BoIZ/CaVLOhj6TYb6yr6xi+N0jCNjAGDYeXl5vBxwdlYOMEJKSTcRpiHkfWj8s1JJDiAImKhELWA64dy9ekkBQ4jby1WiKOzbCrzQg1IdZe5tvxKO51YnSgx2hCotjg3pfTLkmsgGhUoC1JlCcU1RyoXh2psbKjQZTW9y8q1pjCGd2xN5RKodFPNtbHKcKCqFWnja5d0/taBkgdLLR+2Neyta5JeqFWALVqXN4yk9tSwqVahVEQqaf7duErRmhR0lDw+0MmdkaJBV/MHa5qWqcZxoQdb2/qDg7HOztc16h/peretrWyky9VcV3cW6n431FPfflpfYhKra7r3T4/17gfnir22YRDTycjK+7fyjqZJQ1GS6QW/0s93PHrzKnjlWfX+i7+j785iPfxH/6umr56rnJ2pWrjeeHSfhxtwNA8VNFNFxUJxvKGLMlMTpkmq1fKlxrgn7Ecv0hm0LUFo0b4hDcAxxOcDK/UvYc8GO0eEpemZzMughAFbo1zpdKZOCLKLnJG00XHYHzCvNPDN1NQkJ5qzlI+8DGjSDis/lXCesvFCOdioqql2FyM3k18sNfY9QW7Zg7swh1W60tb6mlLWcVHonJQREQ4a8Va+Ve/BKbi2d9Uck3x+qul4YpXJEC8im83wYt49T3MwhGXTeME+iyw3wTMZl4TKMe1R2lpCNVFbRjirNG83p2+5sAj4kqbqOfeppRhG7IVzCNgR7DfmFbkCjtc57oHBIjDO/roDOcZRNSIVS+gOHNcSMsGj0j0J5WVLbbZ6Fl0LKPAgXV0XZtCfEaff0uBVaRxS/B15ToUorVuAlxonE1G2xtL2ZVBUileURr2WkkFh7WFMp9VjgoupSHODsyQxmbZIfdq1fe9731PptXV69lgfvHesME406g+1t7tn/dkI+xHtIKw/PhpbRVEQrJqFlpYnxTgiV4rCgsWbwyajrpahQi3NF2ZVc5OGo5nKRl+vvvpDAfRud3o6OTmxVCBl8ITDSN2tJvQv/vz3dXJ6bMJyvdfW7k5bYZjr3t13tLmxq8ODkUIPlDysyXOjDIA9+ZNPbhup3t7augrwMWTJ01Tf+va3lbTW9MzTt6zdy/Zspu//YaQPPrqjoEoFy+2lK08p7M51b/9QN248bxuu1enqYjDS888/r9d+8mMdHhwbuHg+ONPHH5/o7p2PrNSf1FK3R9SJJrQuHbEyFri2R48eGZElET1YvbNZpUZA/jhTr9uxm33vk4918OhY6aLUs8/uGbap14m1//CePr3ziYGy7358W731NX31pa9oc62tk+NDm7PTwwMHcr/+tPIFPCCZsY5jrNB3rNOJrRrn7qd3zAiaD6ba2tm1kDGgae7lFC+Q+9BJNBz1rXKAaBt/a0Wu+o5NiiU+ml5YuweA2jClE1kr8tRCwXg1ACS5L1j6WPMoTDYFhgU/cxDR5DU22upgs3K/KPEFj1RSnp6EFpngfMxpkEJhETkjxagQXJoK753DylFhA64jZGxeonpmdOA5YkhYiJYIjgMZu+gMStJ5InidZoxYV3HLQ5mAwACzoAL5f4tfsvlx4aja4TOOlRvhijOGl0ivPTeu0jAl8yYGF2zBjLvm0TLcKczRzJEnP16VzxPVcp4Q77fz8bncCS6LZBm9B5VozigyzzTyXXi5TiNScGFpsdpBhDNmdR+Ym9XBd6z24JOvrX5ePfO+v+5YfRYG7M/PX0dxCA4Q2atTnRadMVArkQDHVWaCH4OsHtLKA3Xw3M+/kfPYd60EcB2lW70DZclhiUOs2PpYjZp0AwfX4f5z7yXqyHkJzZsBTFTVWqS4VkEoFdf7D2MUQ8elTo0xhvRJ4IoTuP4G7X4w3jGWwjolSYSDuWMgtbFsKT+a+waRlnwO6HXRtAa6OqblENioXP6GNVUD6Sg1KEqhIm5XXoMyeqyNiRTDO1Bo60sHmnx/ofGysCxCx8+N42kymGjaqLT5/VR5M1eZNK2FSk70ejHR9GImvwy0PffVnrZ1OmpqtnVVH58cqBl0tH80VD5v6dn2fc0wygFgw9+3sabtF3a18bVI+vK69EcPNW2MtJy64ojSbyr1ZY/ClwGs+6OhzGC81lNw6bK6QabNp15Qc+cL0pv35JctBc1zazMEvqj0QmVVbr3bMOoxMmx+re3JwilMi6QQ2Mw0m3EP59pci3TWT9XqkNLPTWfBWM66Jy0DXyBzTmUxxUwBKRr64NWNu+mjZk4Eihs+p/lMxdxzQPIwcmXxYN24S2ANLTLMfNPrhci/r0YztXlCakR0LcA46WBEInMAkFNNx/cnWuTAU1J5cVNra+u6AiYVLA9FOXmq/mCgLB2Z7MKxQYZSFMNeYT2ztrnvlj1wi9ytdQxDew8ucdM+j/wzueEC6AaRoDCB+UAWrx6reeb9fAdvR84gyYFesF9xqJpWBU3E3Dl07KWVHLBB1P/E7ZZC2O+BT4CjrQl6N9bW1PJCteCfYO+FLvLDd0JOiTeCPOQa4QFcpdrQGaQvqYhE56FzAOMXOL9E+yyy5vQO18IDAY3uwxhGWiAGXQrUN5zwPHdYL39ze0uHg4U2t3f00te+qdHwRH/2R/9S4+FI9+/cttJ0bsIrv/Bd/eu/WOrx/l0T+vYl0OZ3XA8zvEE8cRQV1T8cdmFBaXwjcOcYl0U6qVMTDe3v37MoyNr6jili3p889ZQu7e3YQj46muvxowdKs4l5JO1re3r86MCiEevrsZKgUhIu9LWXv2vVFovpUIcPH+nR4wfqX5xpMpvad94eTdRd66nTaWtre0d/99d+TVG8rvsPDgxDdPmZXfU6GHoupUX67fKV63ph95q2Prmrr3zlK+p0Wrp751Odnb+rn77+uuGaMHZ6va5mk3NNh0OpWjcBSxXIeBIoL1IjzXr9Jz92nENxqK2NazYv0BBsrveMXmD/4SdknDVNh9a7D0blKZHyylOn1VX/9Fh7X9zQs1ev6MA/1mg4MaPh7icfCHqDm09f1Reee9Y2HwbNp59+qjiQinRDP/j+HynqbdqGePr6dTMsMNqY65PTQ1tw660NoyI4Oz4yYJ952Y3SwPqD/oWCuOv4nVichoVJHD6psdTW9prCE7xyT+eE0qfO6OD+22I0ReXSVxjUGElsLh4ro6fRTuy8rqfYKuVFBIa0S6XZbG4U/pRcggGBn2Wl180DIor5BJCaa2NzOsPH9RkC2M57eJ1nG5vxOdGjzkXPiCyRLkNRA+5koyMAuptbDvloBKWBESdaBV2tceHc4VilDi3C5PajpZjoT0VZMsqYqi4iGER2eGY8ScNFlCDVo7s6c8xcsdnZe/MSxcd+Apyd1Wk52s7QGw/tQYrGGSJEOkj7hKFL9fJ6WreO4boBJzetKMOBPvl8UJfyW4gbG5C0gBG8Ol4qZ264/ey0u43GvvNn/2Huf/ZAeJMO5bvMCLLbatLaIoF+g2iZA0sz53yHJR6Mv4rfQ1MAn0t9R2WAEuBUKyHMXPL9XOeTxyp1wN//uoPP43nzWXvwJgRmbYhR6m5UiTREMIPLXFz7O2X7VmEDpKGCO8c14aUbvE9Su6RaDXlIryyUZWkcdiKKlABej6wCmbWAo2VajDQ2Sq9oqJgt5OeJwpkvPZDKs1zN4UDL7ZG0fqCFXyjezOS3NiRvQ40qNmLMhhdLyVTwuDf2ppoElSZFag1iWyGl1pCULyyFM1ngAFc0eDOqjS6l2stE3aFvbVNG3UAwhIynS/3w3sf6AKN/NNBz5Zqezlq6lPS19vKuius9VduedjYTbSWhypO++v/nh2peLDX0E82HlOZzw8g8LEWFGH7NZD5WN/SsiOiT05Hd/dZ2V613H6s6+h199IN39fDOgaAnJIsB1cGMfpbcJsg2s5kpwmKJk4DxgnHkDB/kxCJdqhVLl7fW9XPf+Kp+9OMfW1XeycAYf1VWKGpX4UiZPqB9AOAYTSF0EaUnj5QedAR1upsgDg1007xSSnk7lXgVfR+R5MAqIEEmyotBEQiuM7BvOFTwDjWrTFFjqQQn0oeXqaHpbO4qf5ue5hieXqhZvtAzt75sSp+1SVP4i4tD05edBCOS6sKm4x6KXPsq2wN0PCgcfxRpOwwFDELDh1r/Q/rPOYfAMHNGDUOWoY4Msw9X28WKaOr9yx7DMEKGr/ZLkdpb2QtQf1KASZVpTNUo6S8YQ+sgymoPfrbX6tYoOMpB4mS2OdKQqnqB9b7z4XkgirV0nRiQ3UQOIUiFuNSKI7gvNQYW0csYuVf2/bWBZfscaQJPGni1MLBILzoT5whZSzAABxoZaXK80dDpaCB4FefZQv7h4aGKaE2dJNEzGzd0/qWv6O7tD3Rw/4Ee3P/Ucrw3vvw1UTH2yZ3LevT4UyOERKA3lg2LPq0UH5Yd5asMDGVnApKAWQP+C080uQPDYtgNI6GDMwlARK5OO7L3QyswGp6bwoD8kIjTt7/+C/r4zm09evDYolR4Ex+8974xULfi+9revWGpoJPDR9rf3zdPfb29bsofQ273yiWbDKoGIJ98++23tcx9fXj7rmbTTE9/YVP37t3W7t6WWtFVF4qsAiVxV1HY0pdf/qbzcpuhDg+PLcrzzPWrurS15oBg3VhNr9DaWtsp43yqYrkwJQAjLO1LZjNHUAn5IZElvAkUIrc2TakyzKwtS5tGmr6vNC1sYzT75/a6ilSDwcgExM7mmpWMLtOZvnTrGb3709eMnqBK56Ldws56R+1Q1nePKsgZDT3pL5W9qKTdtagWi4T7xULd3byq3vqG5dTXNjat7N7zPYVxS0dHR7p2rau1blu7u9tGGw+txOOHD/ToIWXIaEOH/7o4PxG5e8j4sP7d/XfeB9fE9TIOXl9Fc1j8GHD8nSjTaiOxhvAMeC3Eo8LrIn9fK0Xex3lcPt9x9VhUh61lkSOG4BY9Kne1UUn3uM+6z/M6IEoOE21fW7gtAAAgAElEQVTGiMv2rD/rNSwKSqSQXDrA6xWHEVWEHIsFNBFO0FhUaZmraVQBGERNbbYw1pyhhjDmWlGQeILucBUY6HmbG9JoGdE6d960/h7GvTrcHsOARNF27GUquQBqYvBSibNicAdM7FAZTvAQnsckMYZsSrdqILmbe2cYPfFVn12b+/7VGJ6osqsH9eT4Vj/z7ObGuADsnQYmxRjBZgK8CiakjtE5e6QOydXxHkQ0spv5AcwKTopfeC+vmyDkZLWAJzXHsbrnrBEOlMbqNX5fjXGVpuAURI1QtTYOPgOugihYWRrnj3m6NlqMKxQz94y4EBCE2iBF/oG/IPpHupA1gzIxJm94hZZm8KNkaZYLH1PTKv+IVNVM5swNTkBWyadDQ+pwYAF93LxKfjUVPT3CeKLllBTgU1Lrhprlhgq4kIzJGcJaaAt8zTHGKaNOXWuglJY2y0Jxq6P54dDxSNHmepZrEodqrScax6GmjUyHJwu9Pz7VBUMLC/16Z0tlf6R5vNBpZ6bLv9rVV375W9JmJE3PpQcPVO7P1TiJ1Bps6NHFiS78VAvSQlBUAA+wqieyxIEZc+N5Ae2UTgNPZ0cDzfcHCj55BA5d7WWkAtaDFkgc0l0NhVUoHxwQ6ZWANWZk41Y4wIK2rHDdoQDwTisJtdaJFTULxY1cMxzSeo1kGDolVJPce5wFHBNnUFiq1Yx4nD6i20vDkrot2ZAftbQgZtGgOMKzdBDnAlLkCLYDAUkAIkAEkrw86Vp4t1qe1At9jYZzNXGQgtBwXMumr6jdVbezrq3d6xqQ3ZnMrTMEcJYiTR3bfeQi9tOJk7+2Xup1zdqm4o6m6rZmMSYsBGSIX5svoqVEYcqFcyStqXUDPC0R66YZFsgjDAmeV3v5ySwBe68NPhFDJHZQHeQbRivdQNhv4/HsM7nuzv15dJxzTsuldncWam/Cth4pJNI8n5tcZl5R5OgZnE4IQ5nbJIxUlKntPxxdvof0O8YQesYq/xqwuBPVLO1mMz/Im4bvHHfSlTb+FrQmTi4zV+ikReYqj7muCTQYUaDJdCL/z//8z/Urv/brmk1HKtJSD+4/0pIO1gZsbVrbEybs9ddft1J+rDYIBBkgk+gUL6E5Zx2S4SVFx0D4Yt4TG4+KUxhV6j6LQOHvIPjpDYdhBF6FajS6JHNTUOZwCF3dua77dw+1SVSp66rt7n78scb9Cy0XpX7y4x9Z9cpsdK50MVMX5b61rfF8YTnPr778c4JI8eK8r0WRWvqvyMHzzHS4v6+Ts3eVTWfqrdH0lxBkoPSj27oYTHXn7gP91m/9luFefuE7P2/8QtsQRpaF1tqJ5rOJkaaVVWgemwtTErXAe6TtUGp0DIu5MxwwGDK8hPNTu8ZB/1zrbapWIPUsNJ/NTKGyKkyhQA6aFtp/TE+fSs8+d1M3nn3ODIUH9+8rjkKNhwO9c3ZqvC62cCNfn14cqX++qcl4LCLhcG6/Nh1p79IVWwynp+eWt6c8/Tvf+q4uX7tu1SsseqKd3JfZaGCVBxCBXlxc6PZHp1blN59PNezTiHms9Y2e4TpYcEXmjKXtzQ27dxi8zAeGhTVQDUg1sHEdVwjPBoDOUgO/riIuVsJdewi0kHH93Qib1lErFAkKkw1PWqMgWoMR4lIdq82N0ncRTyoFwSegYVF0rE8ezgPqD85tzsEk2RhMOTuuMSQvnh5pImtjiiYFvGm4KJMTBvTEQVgJEqIkzkB0dAHlfGgRK4sy4V3WRJIYcpx/THNOBB2pQSstdyF9fmcf+bGrCLF0Ue3VmTdQe3vp0jWXdSepjQUMFYu/wI5MGscsCxu3RWAQHLVxab+jcZgws6mMHMFdI4rbTvw3//OkEcK7VkKRNcER+ESzXHqA92KQ2HMd9bOqMwNLO2Fu0SazWPg8QFpnuKwMp8+Y2A0k6r6D78Ig4nAYqs8jT7z2s2NcvcbneLj7ybgwrJgt2h25Vg/g3swZpEqqRJG4zvJcJ/unG7Wtyz2YJ9DEOIcY63AuEbEIvNL6y6WNVH4SmiJpke4tKvUHc0U9FEFDnbgG7KIRjEqB72pqQVVZUSqhS1DAGHPlmivuEqkolAPwJh2Wsw4sFqamFbNA8JiqBdjeQPnwHXHlLrLAmmZ+CyJOeVNxFRof1GxW6bQc6eFyppNlqp/MA+0Vvm7NpO8+c1OT8anOLwcqrsT6W9/9qtb+3lI6m+m9f/EjJeeFno678hsdped93X7rQh/QS87P9XhYaqpMMRQGaakGuPSgMuJECgvpFzYqfU2ocKuoB2yomVbqddoKk1AVhg7FQqRWkkTrQUfLZqDjycj2M3sX/UQ1pe0V7iN7pFEaxujweK756EwTImmhtLEWK2/41kN1tWYMp1Yb4pSZ0yMQPQVoiagTTN9Y0xYNBPeHUrZ0K0YbpLiuT6EBq1HiRBXpzUdkHXoIizXiXC1VpEvNikyNIDJKnzJwxhVEje3ehqP5qZbaPz42SACYPLi8aDFV5DRhhlsIfCLukLubq/WM3GANMh9FujCXw4y8utAH2YKBxJEkce3EUWjzeYSW/qHIUrihWOuc0/aZwRvg1nLVw0XqIuA4nuwTHuD4Jv7E3k+RFJ/nXDz4mWO1JyHBJf2FnZERKaIzgUVzA4U+gRmXtSBlxmf5HO+lZRoGEAfj4uB6wRtZpA/OKbj8ej3rNLJ6nzlB2C8m7yrLkjEu5DdRM4q3JmDSMge2h30+xoldFvJB4FOJQN6b8tx0npkBECZdpZraDSfttkrjYL1Zz50ncppEmDjAkoAUhM8BPAbGBxfW9CO7IF5DqQV1tYCJJXAo0PpXKDWYiCEVM6PYseM2KoVBW9NJptZ6T9N5oe56qLjV1XTIRmlqNu+bggdgSeoMZUVagvQGzJ8YM3HsKc0x2lxEIIlaCtms+URJ4iuzTtCk0aT1dQcym6UYUYl18Qbnkc6H6rQinZ8gmJoaz8YGMKXSgs7TGAwucuLy6QFNG6uGqOzihlARg/fPAsog67Iu9Gy4uZXsY0yxGbn1GAMOb0Ojw8jSV6wNzsOiIGSPkTkZA9gEIz83QbxIZ4oTeEOWWpaZYak0pPC10vnxsda7PV26ek3nGI9TOllHhlG6BMiTNhtF4dKszYbmi8yUFUodryhPF/IAzoHD8MG95JpN+9bxm/5WZMPJXzNG5oEFxqNTp9xYI/xt9WDxs9AB77LJVpvdCShbUs6ortNrhvcg5VtvOBMKTV9p7owZF3JAdDh6fcLxlotGpKyUKekxwxIhYJyypPwbnAn2FKky7otFpFHIKPtsZt4+i6fBOnV71OGaykotUuzWF8z1j2L8KEpC4LCJk6YB42KC3FJ9GCafb3TWCAeM15Q9268m0KjeQNA6Rbqq5OO9zBXX4QQIuK96UDSyZPB2nY76wdERIAydgLTUG2sMY8zzlOIKfyZ0nDFTy58nXl8JuDqMU4dzGAdzu7p3PD958Dv3G8HG91mUx4w50+32etVYOGPNPsh18GAuGQvmVR09qlNwVokHx1bD4SfcdzquKcbC1PK8evj2cRbDZ0Goz4bIcFfGEoqHGeJ3Ik1uOC665YwxR3lBRArcCQfGqN90/GUQ5IK18y1dge3kCFFxrjgnPRUpU8ceYq3B5sR+o9PBoiysQswiXACUiRbyHXWPM/uRKi3mHW6aRUvKI/lE9JPYWOw93KIgtkpiGVnoQmGVqln6CvOGBuO5sgqQt299Qb3Mpa/SINcE3qiwowgw8qIwHrm89JREHQXnuTU6312jdchMKqdahHOVl0Ld653q5fEl6axUd+RpI+rJb7cEGGrieVr4lc7BUDYTEQgNiBZUyBUXnYMygyjb1rorGBpkKF1presrDHBC55rMRoYrJfWN0UTVIb3jANvDD4gxaTeOvVMbwFYvwKTTCy7NVcVEWnyd9MGoMvcUb/gqFrnpm1W0EEOCNI+dD7oU5MGM1JYrBuDe2zr2XE82muFishDRWtXhEaVCcFqZu2HeUjWaoTl+9Heznn7gLRsQYJYq/Egzc7Ii0ZWCvqhBK9Zw7LjoKgOzk2pFr7kWSouaMxGjBX3KmJAbrD/2G4o/M0xSZlEZ1i/FEYSZDE5geDwYz+nQgOFfp/frlBwRnYpUJREmwzy6DgROv9WyhvVvMogdW6kBNQP31+aP9esbEfGSxtSWfiVKxAZz43V6rKmUXolMuDkKTi7ZHmZzQrVAFKxEp7hULt+JPsOgxa/C0OE6bEfWBuGTkAmLSuFIYPRhiNWGJJPJz9a+jexF3WGCNjfWaxCtXC0ty7Fy8nzSU/nkxBRT0w9FCmexWOipG8/r8HDfepwBUr56Zc8mlYgS2oSJoxM9rNRciC2iJuAxALZctCvtw8CaL5xlmC0y56UzEbXViLanigYA3rjOHdO7i4Wfl4VOjg70e//v7yhvSP/xb/6nins9XfRP9M/vf6SiovQv0LPPXdViNlX/dKbMa1hLjXyx1GzsWMn3Lj2j528+Y7QF7737hh48uKdup20drNc2QqWTmVU9rPW2jIZgfXvL0ma09rh8ZdsUI3Py+qs/sGuDBf35W89pMHI0A5euXjFr9PwEQjTX8gWla4uYqqfaKl7dKAQ584di5W9ZCR4FkhGqGdBkDbXoBg1rbLMy0GEEUNkLrP3I8fmFRU5Y/CcXfY1HUyNhjGMXWhyNJqbAidaZIZI11emt6dLOrq5fvaanbjxnaYTReGJl9EnH8WbRwTrNC6v0M+OVKqOkpb1Lm9bk9/z0UOP5RLPp0HinDGeyLDQeOqA2VSuL5kyNCcrLNyoGlMp8NrYGpKS1MKBXB/cYL6co0rrc3uFq8oLecWw2CTb2VgtsmPsURgWVb8ydfZ7IRBXZRrVIBAYnFBMWTVrFJJyBgWGCAKDXHcYLAEMMeM6zAlybYLGUsm+VhWzqduQ8LN5nfY8YSuU8Je5fjKfHZgRVYV4plSoQHBXK00pn0xrIjkA3Yh6khuNvYi00/ZiPOW2OPrStj7EdWFmyBzaGNKORNK4MFIxN9+BvtcaweYIFmrNUVU3qCJ+UWQXOQHXC0LVJIT1kY8CYQejW0R+2KNfLddW2kb3vs1/qyhimgvfw3icPzsnBM8UM/J2ednwDRobJTd5DxC2kZ+DqHrkG2gjPVdNn25x2hRjDzqBxBoz7mXNbGs5AtZ93Trd5oWy4njfGs4okrMbK+FZjtb9zHfXYEZL8X1JYgOEWEIGhhxcOnQP1Y4RS7WQqw7h9UMakYCoXAQW7BTu9h/FBmhdSPFIInjqNljFgK5xpUS2tNYjRpvjgYRpmSOGA5IOxWVgW/SSChdLFIDrpSf1MzUs0LB9KMVbZsCYucwZiSOlR45KiWUkGT6VfaVEVmqT0PMObTvW02sqaoYqgq4ezpe5cDHQ0m2lEWqIh/eLl64qzc+1djlQ8K9345b+tGzuJ1Auke7fVf/1C6xehNh576i7nOhg/0P1UutNva3/U0um0r7nP9VmhptMBAQwTgZaNWGvzsemccVHp8kZXGwmV1TNls5mSXksNsJHLmfKpjOuKylMiD+XSFflEtNSg2pV2I0Zuyn5kwbDHPEUB2DFPeSPQ0s+VosCLXGG1sN5xSZAog5TS2mY4R3sJvUBF1SO/1zQnzHtRmoFBHG9BtSmRU87PUiHdbrrPGdYIAStG4o/8wGdJe1apS881fIW+rxmN5XfWBKv7eNDXo9MjHZ6dWLVuO4rV4nvpQTiZGGgvaieKu21bOxQGpIu5AKObjMD0QFbU9AM4bknSMkMBAkr2mR3IyToyEcahRfoLmsybPLTYtzn26DF0H3uM85oz+ESrkCwDU+nSdQVgfrifQjSDpwCAO/NUuAgRcoIH+81gjLXUwtLD0HP72Ha4OVKGe6SJO3x+7AkcetriYFEz0T7RKE9kreyE7O/aQcP1WUWb+E4M3pIKQjBpGJj0JSWLVsstxoROhu6BFBx7ltcw5dao0p4vzOD0d3d39eF7b1ppMRYhHY03Nrf1H/69v6/pnGq2Uv/bP/6fNZ0MlRczra1TvuoU2lNXnjI8kO/HzqqtBWcIsRyWec27VCowQWWpEEvpEdlZKqJJHrleFrek0WhgCnU1+DiOzLIcDI/V2tzST978ic7GA0u5xd1QLzz/Td378F29/c7rdi68eTzZ+QyFWiqJO2p31vW7v/P7+u/++/9Wf/8/+oe6dvWSfvuf/GPrjUeOdUUud+3Kdf3qr37P0i1Jp62/+OH39eYbr+uiv650OrbrIaID+eb29qYe7T/EDXV8NGYxu8pBokhYrChm3ruz0zPcE9dE+BQjkJvKTWy1qA6AQwMZl9kGoPM2mz+IA6U5edRCYdAyHA9C4ODwWI/3j+QFkeGWdnb2lASxGXKAjtu9ru7fvyMP74kPNJtqxbFmk6nd4/fff9/aqzTDWNu7e/Z3etqdnl1o5/I17exetrG1idQlsc5OT3R6dOwUQrW06OLCurGbG26GkDLy1bEaPBoN22BU+fDaaoOw0VZGorvbK0+iVDYlSuYMgZURidfAwYa8WFxYKxgMShS8HVQSYZ4aX49jDrc1twJ0181xV5ucyjDGgi0BQRoHm4e/r23C1r4UDONE/1CCy6AwvBV+S06hAhvLPFiXyqJ6hM+QxgPmyTi5dpQa76V6Y2kORC5v7Sk3ZsDk9FLEQy5BYziDornAA4WvyHHLIOQpQ2Y/VtbTjpQAPhyeo1OE7gJIbTJHTxg9Zoq4r2M8PFyrG4SVA12vroX1wc942paGIkWGEFvhsbBYkV+rMrV6vJz9SfuIeeB7Vsfq59Uz+C3mceUwkG6xOUIAVy5aye/gJhp2ewFhczaXOiJaioDD3HSHExhmA36WQnDrh+9cPVbjqWNU7h7W370am4lnUp/163wL7XnMHjIjFQfMVVMhr2jOirHsW1oX48xRDfihZzqRYHkCD4zx6eA3V/JC9zmbJ/jPGrDIB66SssDMppy80AzmbjBpMBejDPCESXvMXRUe32sNqfNA5UjSQWlkistoqCAKFHVh5ZZmw6HKea6k2bZ2E+fBSPOzgRo4tqGvOW0ohCJy1Ul3Jn2lrYbO5yO9c3Cuo/NcV9c39cW9Z7Xuxbq+/5b0rUj+v7+jy//eN5WP52ruH8r7+FjV6EydE1/ZUUcH90m7BPq4L11U0mg61XI0VUb1U5NoBkYmxiSGg5RWhWZlpgSISTfWxWhuOqcXREa1MFyONVvORFs9qm3RkYSV6BKB50/qJWYNZYYjN6C1V6eOKA4xGAAM+hNIlV2qiGxJ3oAPj4gP/EQNxRj/OUoVXwwDF4fLBZA9cFcAgps0VHa0K8Y3SMYhh44EOeX2kQ0PR4jWTdYP0rOq58nwwgyHJovbmgQ4SEInaWut3VJr/ZJFSw6PD6zBLzcRqZIkkd3vVugbGS+kmLPMFXvAV4VRFzYDyzTgiGIkmXggShY4oDWYK66BvYK8NCeAaQTzxbpr0JpmZvIL+Yw+RLaxH5EbZC78uP2ZoYR8JhMCnQtjJEMVR22ThTj0VtTRoDsEqVAigqXAw5JGR/5yXg7bo7VhBy0KspvzkZFwchYDDQcj1HAytio6Umik7jBm0hz6gNywScs0VUREftWCyYX7TN7wPWYg1RhSHHSwTBhdszI3UL0FgZgT8KjAQ/JMURIrpOgGAuS80GgwVNJuyf/wzf9HgbWQ6OorL72if/if/dfqTxbavLynVi82tuPv/dqn+tM/+0NjLR0Mx/ruK68YrqPb3tR77zzQlWtPm/L+kz/5IwFavnHrBcO2PH78SB999IGazZExWfv00QHxTpjNg9misJQFHAxUpnmBs2YRrKSkwO5Ymqod6OjoUO07d61xZNBsaz3c0HSK916ozELlEGem8M94xuoKkdmVK1cMj7S+c1X7j+7oJz/+A9399H1H/9+AMTXWeNZQkDT14je+qjDGI6/0x3/4L41vaXtjW7du3tLB0akpm8noQoNHj+U1WWoYPljO0qO7tZVd+vIabXVaLcUJiJeFmmGlqOoobkdKl2N5EeOca3frihYTFy5vJKU6Cdippi1cjL4SrIQ1yezp0emFVUjt7mwpn12Y4dFIqajZ1nWA6psburS7o5++/iNdnB8qiJtmtKAEvvylr+h4NJaXLTTqD1QuCo0fntjyOHgcmLW6s31FRBejaiIvvdDm9p6K5USbl65pll7Vm38B0+/S+vIFfkuBR5jXbYAk6mmxPBckoAgWDlO4Rabx4MJtjrClMAnMWOA8lvJCQRpOrpLfW1dUNeGbVRFWmqrQiFSsmkrUVOolRmSKlAUcyy6Bgdh6K7Hp5rm8kJ5pC9vYbBJ3bhkGr+ljwDhi0CxfKA5Kq5gkZUnvLC8bONYAIlDz0sqB2T7zOZ+plDXaTnrWaQSjtjNbgi1G1CrURoNKrkz8B09Tt4q1hF/JkxbWlp0q0cwitnCrAAoHf4VC9QHkk0JDnmLUVA7n5xmDN8RtznBgflnfdn0IoDq96RtGxQGiLbVghplrMIxwQLgSlubzpBDwUDgHv7PeMfb42c7PyrAyZFp+OCOorPtgEd/hivkMJgvPdr9XqbYnDC3+ZhV5FrWikJdUZmXRJrxOUoFEFgmdz8dOYFIHguGGYcge4BxcDzxUGEukq4wXzAw81h+9yJoGqrbrgQPGIvuYZ8gZZ1xTVwLhJgLXDByqmuq+XHwHlB5Ev/JJYVWpgEgh7iz9jFJVbdDQM6PnO2lbGJY9hZGnMp+b8Z3OYYYkotSQt3TjjPFiy8paLowoUfcjU0ZJmmmj5VuzVgVjLeJSMYYS8gEwtKUhATh78rYjnWVDdedOsUWA9xcNaQxYO3TEhM2l5j/pyMfqaFXSZk/+xFNGFVDHl9Zjbb0Zqz9dVxpmWk6lC89TvtczZTvrz/Tq4LqW54WWRarN3q56yYmuJbmiyUeigfvgfwj0lRdfVHz9Oen9U1U/vS9vGmh4Ro+8XU0PZ3r93XvaH1bql54WXmC8YqSus0pKO02lyHw/0GwwU1uV9uJQF8NMZMr2Je1VC9H1ZTJa6qibWRp7M4kVjAIVia9ePFQwKxUul9reTnTlqbae/8Y39MbtU81//IYmXqBBVQqW8AgGfKsujJVPZNxt9Gcj9d9UZgoQfYGOIUvl01qIaBtLhqpFD8evMlbvEk43+xQVWr46va5hbI2zKohU0GqlzNSLAsVVrtj6ZppHqeGiVL9/Lo+Kt5C+baUacVtre5fUiBLNk1gH/b6K+z+y0v5GiKEcGrM/7OQtIgmWcg3sO9nHYKGo3CVERcRwncbOLae3MEgsMsLetOa6VPk1NAJAWzuf7HFksBlHGPKNhvE00XXDb8KfhNEN/F1a5KX8qKsyqyyiZzqgGZnsgngVZ5FqM5om2/4jqxL6WmIkge+qcsuQfCbva2eEPWfyBoLrpqe1rG0GspYTtRRpXAQqmqG1vdlpS0nuw4FvFYsYMJ4XycfITlpm8HU3Y8NSU3Bk+KWSogBfWrh0Wr/K1Ih8g5owD6NGoeGILImjc8EI42DvoVOg6kEm5nRAkDTmfZGvSQ4RdNgxkqyqihQkHQN7E/mgA/IMenCrAVjq2WtP6eCwVH9woQcPD8xweeFL2+pt7dkN2Lu0q1vPP2+pDTiVRuOB2u2WuBGkYlAsePlUh5nHh8JbLiwMWpaeGShMuhk8degOq5lIw8VkZCE3Jp5w9nB0obv3PhLGPRbwzRtfsJJuKrpYCIQnsc4Bf/P9N7/0VR0cPtA7b72hweDIAJbGkJ03tcS79yK9+trr+rPv/2uLCp2dHNvk4o0QSZ1Nhs7JJrphUQa6UEeK/LYtFKJljDOOOwqDxCIrcDCNxjMtx6mdc17M1Wp1tFgu5IeRzs8uVCBN8krV1HnoXD+8VCwoxr2KsuzuXNIXv3DTlPbDh4nufnJHfhBb5Op2665ufvUbeu21n+qtH/2ltq7sWdx7a2vHKhwfPjrU/K8wrM+MEoDoHf14UDg0wKWah9DrxflAmxdDeSEM4qX6p2dq+qlGk4H6w8xSO2wccBkcVhlkRI61B1GHXFf3kme8NywSemVBoEje2aIFK1bk2vvxrH9SDcC19JepN2WNhXn9fB/eEvNjQsOiUk0lbfiKXHoTFB1rjHQU4wRbRFkvG9TGa4SADc3nmaVd8ZjWW6FL4VkKiwgFIXa8QM8A6p3EVaFhHRMltKgS128JeaaisB/xchBocKu01VDke1qLIr1xci4iEAjoJw0emIAhuSPsDuC/pGINMwrcQ11qDBYB42J1cO0cq2fml+vkmQczy7+r3zFaEAKrz2BE89tnnqadj3vDvLsYDp/HJTVwtRnAgFvr76yjTswmWCL7ntq4Wc0H32HYIzNw+Jnd77xc4zMyA8uNE8FKg1VSz3zGcR+71A3UBmx8vsONF0MP49FFk7i2kpYkluZ118j73N8xSN37Vpi3+rIswsE8sSbwyr0MAU9a1i7KKtxsDdAFvo420U/PWzYMqA0IlQfxOOpcl9BDkIrxiSy4aAiGHv0MsYU2OqHajYa6zVytRqFNmphTah1AmOkrpgsArN/jha09JbHUaUpzT91mW9EVDDJXol7CTJ1htDUMi0RLjuT6thaTA02mZ2qP+/KmTXXo37godHFwrOi9ps7Pz6BxMqenGyWaXCz1ySDT4dLTpfk9BZGnte0N7exGGgSVXvjium4+dUONsDRc1Pi1iQZ/9pomB1SwjdWu2rroT7UMQt05mupiKp0vsOWWaiaWfVLQ6GqR0vjUKZ5myb1kzumTZlyKWlrrjtAMaVKdYRwYmXHDpyEwaTSi5FNNFw0932sp0Ew//w9+UZd+9RXtfOMX9NQf/lD/7MPbapSBAmhk8qU1quXey3r80WvP4ffYOcg5sg/sH+yPLIcHsC0/po2IROyNqAwHmF6a17ajlosswpOW4eSSNKdSEcdfBgtZbyXqNFtqFplFL4aLqXJgKafNMI8AACAASURBVK2OJtnCdFFvPZYPNjhb6mIw0LwPbGSowPadhTgdzsm+HUgPlZau1VOCwU+TXmP4dwUwyGciJaOJA5PzMbuueq/a9uFFQNS1nKhP/Zl8MLnots7qT//GzyuZxndwMAYbh+VFP/999frPPmMfLNKJwhS57XBD2B90GoBDkD1C9MlkDWmyPFdOiqyW6da0udY7ZjAShaLZMoBkGlyXubKZuy9kb/JZbvgu7At0HpyNfuQqsgnQELDBrqDAAMNppYcZt9/p7CpeWzcA4kl/qDfffVvPPP2sjs5mGgzO1GpHev+dtwyrRJdjANqzOVVPvr727V/Upetf1P/+T/5HLdK5gZsxWCzy2mjoo49uW3VMq9V2zt4Sb9mR92H80IKBFAbhaW48A2VwKAAWw8p4uvHs0zo6OtH+43tGoBgGN5Vnc+u63IVY8YIqJ/geUgWUa/sNjQbneuf8XIt5odsf37HmvIeHDxX6eLcs91Jl5jqNf+2r3zED6c4nHxuWamdrW0lEk8RC58eHVOUa8Guj0dZ4MtR8OlMraGltrWtMzkdnj6wqYAq2pzFTMK0xWIUsXEqa7OjekTSrNB2PFHUItUq9pGutOeCU4EaxACz/a5EXt9C4oV+4+aK2Nnf13vtvK0m6uv70LYVeoIvzkXpr27p+7Ya6XVKF2wqahV79y7/Uxvqellmhjz/+WLvXr1j6Dwbkg4PHNWjftXwpaUpLL8DpVLPpWMeHh4qSe1qWDW3t7Bk4PI4XZtBmi1QRAg0sh/WPc5xbQbTh7pm1/SAvvEq3uYgItcGm9LjXpj2d0UOqhUUImByifkK6GPvwn6AiMTgSkgdkKamUwgghbYVSXAaWRmHOpvlQQMBWhgMCYiVMeC6WrhoOYQ0/ClUYtMrxAKKSKq3onk6olshEPTaV1loB84Jv5EARMwo2MWkFFjWfh/YADB4HBmjSWKpTzpUYO/lCz1zeMSE8zhaaLiDhLI1SgHse0wi6DunjkbliBXAqgEIhU8O7W82XE0T2RfU/Nn7C2AhEYwjgH4cDsogQ3h74Nwwlyp2tsqw2rjCWEPorQVdHnjgXM4H5ZEICIk7zDl26io/xvZQt20dXAtqgm+xnFxHjHBxchwNwu0pQS0chzYl8YdzWUTOiN5Ya4/18tuaHAjfEr8TjUIRcjynEuqINLhr+zli5PsZEFtGAnzghrD/K+pkj7iPz4Ewxm2c/d5w3XuxKixd42UTdmzC1B6pQuESQwLbRzsnWEGa4hD0xrw1/jCswNFbOba07yL80FKRTK5pAuSa+p52uSyG32r46ax09+vSRcTbFCuSXvtLhUmezc0WjROFGIq1PVLVClb3QvH+V8PNMNdPUGKvXxk11nt2T2uvS2VDeJ1MJuMu4UrIMlDRLdeXp0XKpe+VSF3QumDW1ttzWC5u39NLmXU3mC326f6aL7Ew71xJde3ZdZTJRQxM1fxArm040zQoNzyaa9ZfKW4VOh7mOx7k+JYLHdghwUH3NsolxH0VtejZCajxVgaEULy0STeQSAzGHCwrcahkbronCHPbXHHpmoofNhmbzXK0OgZZAz1x+WoHu68Vf/6bmL30HSk/99L3XTR5njZZFXD24eTCwwR16DS2orCro4+awgTi32EPmlBA5Igo2AVPU0HxZGa6L1BzngP6AiM94nhl2KoDHLPS0tda1dY3OQqZUUaLlYqFhisGL0xRoGbZErzyahHcvXbJquiHpyfNzTQdjTYZDrcWx2s3KrX/OSDQWUWP8cKxQJzfRi5Ch+tXS5gY5R7qKhY5xh0PA91p0EicAg4X9sILIWAS7BmUTES+XysAdkeFhvDUzvl3Uv+U/7L0nD9uLnNsMKPcXXvvrHgh3i0ZR7Uv6kL1qQEHwYZWyBfgyl20iorWQ24f0fWNPMh/QCWAskfuB4Zt+5cPZQpnfMD5GmNj5bjOSSOFFkUULKWbDMWGOsTdICVp0qdbBvM7n3HVU8vEAqjDRbJyq12XBAlaGGGqmQIXGFwNt9rraf/RArU5Pk2mmMOooLRpK2hsaLw4N9wH+yFEDrNlFkBcMA6rfUC6EBBEkEGjBUMrEkYJyAgrmby6Ewa0wLEyELQJLGQA6cxGpBtVZHu0n8BaoXHAtIngvypHybniAotjTZLywSrHx4FRZPtNGt6PAW2o+myqdT01BUkZKrpXoDxbpZNBXt92yKAjjQ1gHHosNSzey1EboQcUfiB1PKw9jX266skkqNpxDj5Ijbx8byp+eaVEzMeMUo9J5803LTaMYbOMBC/JcZR0GJdgP5mM2Zn6wfAMt5kTlZOBBL2prnpUaT1Nr9lhSPUOlAWBFL1SK0dl0n3N3vKnxeKr1XteqJVgHGMGlNb51pIrknK1CB68jWygCJEp3bzydIFRItQfAGYRKrRycx8Y3YCA544LFxz3kYa1GEAY0pERAmPJ21RwsRt8UJMqGTuANm3MULAIzQiBB7AhwGWyBpVqAQqCMOJ0rR+U8rAETALWXs1o/DNcGjKll7/FsLDYeMFeEry2SYXFQdw74P0wtu7SrRS1MmnFNvoFwiSjYNSJhTd41FXmVElXqlIW6lavoOVBkCjqwVBcGSi1cqPAhioGRaER5KB6iF6QruY1gAOCYcgqe0a3+s01cG0E2EfUlMk+sPyPJqze6jZ3JwkAlNYZCYc5NgDlMFuczc9CMXWfY8jsRLiJHvBfxZ8YqrxE1ck+uuIUxmxeIscK94C1OQNp94s2cg3MB9DbBTirMgZuNKJMInZ3Xndil4DD4aoO7Nu6IfNnetDdjSDmPmykgFcccGQUEhiKRAgtp1uPnBXAMXAOPnKpVPHDaYSxVNlItm4U5Xlwzc8U9gtWdt5N2MwVGCTuRW84PwIa5YZxE21jnAIFxADwija4TO2NGoNPmp1Gk8oJYHXqhtWMNB1Ol6UKBEqs6hZYEwsRoGauYji3KSJNrK70Ml0qjpfrVSGfVXN+ZtaXOhtRa6ux0orXIV5B3pOlQQeHp4U6p/X2oMPbU05ou5gMVjbHUWSj17hvnF3MdEuktMeoi2+ulwLA2FA3GahFZD7uahk3NyoEmi6XOKk+nWiraiHRxmskrmkafwP29uk3ftYX2+zPz9gHlEmFGboYh62kpa8lGVed0Kc8v1WklFv0Zz1PBigAo2Ws3FOBYEEWlPYkBXn0lzPx0rCudyxY1gnBxJZtox4V5NM1mGmeVBeusNB6gr4VKXRMezmhBfqOAJl7I3SRq5KKa9D6sPCJUM3Nw+Cg6BrwYIGwiEOjVXhQpZx3DPl5Wyqqm5hhjfmjYxI24o+mcvpm55jNgA5lrnBsaC4VBXWqXzORyw3rLsc5I8dbRsDrrYqXw5ry5lLoFFQpn+LDabZVjPLlNZ2scHcLB2FfXxv5b/WzVx7XMtDf+zD923Vw7e9NtUZup1eucy/ZTfY7Vz6vTrGSyk71ur6z+Zs/QboDtpcfmkkpaHGdkAJjTpWU7MIrYd8ZibnvS4THZ2ikBFgAwYJoatdEElMOik66ijoFz/VSlYmT6GFf1YxWswMhEn1hrlZU+wfkzUeH0i7+7vanD/QMzZr759ZfVbgf63d/5v3R08FBffelF87Dgknjqqad09fqz+vFP3tTzt75kmKHNzU0LZ7388kvG0XR2dqbj40NtbW2ZgkeR4nlcvnzFKpOyeWohMCYJJcYEMlEMeGdnxy4Ivh8ujEgTE8/PVMsYej907NmT0QBqMsF02iLl9uyXDBc0GQ8dRmQJ4DtUO+kYaGzv0lW9/eYbOumPRGf3JE6sFw48KBytyNPZ6bFFWRgL3w0AGOZYSCb3rl2xjsmTSV/T6dxuWhwnljdlsRyegHGClj5UFDUVxZSpkxzy1Wn3tHdpW8+MbyqA7yIM9NFHHxmAEP6JrfV1w14RScIoxHeGxBIsCwsa5znLFvrpa6/q8OTQrGka7wKUu3b1Gc0Xud566x1985sv68Wvvqx8Ptb+o8fa272s6XhmKba/87d/zagDAG/DAg5ehtA1HlKRUrm48mScEnSAZmj/x0buFnX2lIWLzzBCBXkGNi30Al6sec3DsdoY3De6dDMn/AwDLvNkRnHDlbI3LI3i+tuRWglJz5dkKPkMHocrsUclgcniXrkqD0NNOkOD9gBqGCv655vUKWn3O5aSI07FWIfRGz6mJIEcFJ6vhaXigpjm0c67JcrEuIlEGfhRhQLq1qC6QB0bzoirR8SxiTC+auK0gKoXiAoLtQPpUitSM2ro9uG5qqZvmLSQuTeuJbdxq6xQl07n1qjY9XVb5DMzxOGKAetne2CV/nrCKGQUXKcZMZgGTccdZDErNjwbnbHzmTqyhEBFFvHgQHwRrbH/sAhWJtnKGEJCouBtJp3QtF8wXbm/rHK6vWNQsNntc86AXBlbGDjMFuPAU6ZyB2PE/Qy2iWomlJh7j1km9Qxj/Rl8dXWdpMhcHNDuB+ds1t6gpcVs/JzfVcRhYNO0061FqgVrRbHi9AL31AFPlRk8IPBzRUGlmKIJtGmzVOS7yqgM3AiOPZre+JD4HClBjBEHruVabZ0gnJd8u6dhsVQaNAXPTukR4YHpDUxGospvaefqnuLeWKPJVOPpVMPmUjP2yZigQ6WgEUmDUuX5RKrmam4Han9pU7eeu6JnNkotf++evOMTaTfURtmSxpk0K7XwIy26LTUeFrrfH+vNyUhzL9OWCt1KpOt+pl7VV/9sYqnEF57Z1PrWuvaPHmhw51Bbe7Emi4Wi9po+vP9QD8Z9DbKGhhPH75QGgdK2r9lhKn8pdeOJVQc+/4VQ3/z5b+qTT481PvtUaq1pXnrWaw0iQUtvqlAvdg3Uq3lpVAh+tTDcG9FzU4FVw5zfNAu0How0zPpqrV3V7KO50gd/rD/53X+lt/7wfSVtWpKwzx0oHvwbKUbsWKKPOCAoHJRuBlEoa5eMOmzjqdSIA8O+WfVmXdiC2U0RDVELdj6fxVOdF4VaYNjCUBubDlg9mAEZIH3oq8DYihKt9Try6c/mN/X49j2Hg7JWIrXREgea0dx6XmoNIc/nDNvnqAxCjz6T4FSRgI6mBmVvho5BDjAJ2WxYMBRY2Wa3fWhywYwbF3k1F4L3oXTNe/z851oMOGHwxL+fy9MnXvwbflwZTHxm9bknf8Zp4DA5xDh+5mcMVfYfxTDGrWLFDRQJ1QBsOWJfxkoUjWgG1wumi76gND2jym6aAe4vrJVJ5Tc1mIwVZ4m2k646QSDoAiwalcTWfB1DEqeXAAaE0jxjLJkudsN0DjFOa43P9Hd3ewZ6nI7G+uDt1/RpEOrxw/sa9Pv66XxsJ9nd29bXv/ZNrW/s6tU33jPWb0DCo+GpDh5/rH7/zJRnWJdff/e7/47xNv3xH/8r3bhxQ5sbHWsMmHMxaW4lneTgV8SFLZr/djpmgDBoJpubsFIU52cN68uGYObo9y8s2tLtrFlk6PTkwrhnshTgMd4iURZXfguL8Pn5uU0MuJ7ZbGI09oDDSs9N0rs//YlNJKzSPKBK4LsBoh/3Jzr94LaNx8KBi4XCgF4+SyPZRPHgIcJjxVrg/OQ/qzKwSFr/YqjTs0Pt7F7S3rVr1hGbyr2rVy7p7scf6vDgkdJpYb3uaLPi0j4upYXCZh6mk4HO++d67rnn1Op2NBjTDLihX//N/0DbO5f0zge3dXR8oIuzY62vtczIe+vdd4zmnTTdw4ePbUFSXdJud8wPwSAwjxnyxprwDUXkFItThhhUVLpZJXwuS29SIo7hwx6gdJ+yWi1TM+6oDnFGngMhrjZN4rvqOUu/1lEn02i1wrc+fzVgEeHAukDDwicERoqeVlhQjI8yXNIiCEVWA8ZWEm85gbY6X+1RMRbGkJeuGIBom0WHai4m1pJrEu0UPB4akRdL71ahKlqaYy7leDN4bQRpEMorZeyMhIjy4VqIlmXtFPieOuDa2oGuxNAMQsBJNKsy3qOGsdL6lhpIlIvKICp+5mWpcVFoSu9FK8t1fC1mGCBY/5rDRdDc/cRY4ppdNGllUDnviMgP6oJ5s4cpd2dYOe/URZBsrleGGYuaSA3OjaXFXIWN7VG8VgSzgdjdXPA6s2kGmRlgyDfS5ZV82AnBZmGAYRCQ0iOCW0cZzSC2sSHoiSgybtJwFCm79B93wRlgVEjWZJh11IxrgC6C99ooam2Q+ETyXPqXW2rr0ODjpAjJAhTy41JRy4FkZ9PKSpDpWRZGua7EpIkqDQlkEQUuczWXTbue0oPvhvamTQUeZJV4wW6+4FGC3blqxhbJmJWkB3MV5336deiiP9Th6Zlu3dxS98q6upu7Gi0uDFyaDeea3B8ooBDoInHRQFpQ5FPFQ09tME5bidGJ6PpN9e/cVfyQyMu2siPPCg0+nc519+xY774xZefoVqer9Za0HTXUXEyUjwstkki/+soLRrBLUJU9Q4Pw4nSsaVpY37JXj3K9c1zp0QyWPapIW9bGhCrL6WyhzVx66YWr+vLNdfU6Y+1c7ilvePrBX/Y1nkvLmCgt+8oz0sU2IH6A9TR7NfByKnwW8D80SKCoB/gJ/SyJ3gz7EwEj/Mm9c01H5/rhG/+TOk3gDdLO7jUdFweaLh3ZMnNPpM8n8gzMKwq1GM/VAPuTl9YMFz4mFi792izPkRcqeclIIGly7RTzbL5Uni7tvgC+pgob4Dapycz6mIVmzEzKXFGcKGn3XDSENHC51PnJscntJKUPWmTNswtzT2kSjazBsMvULgJl7DOA+kRrAGUXhVh/GExB7L5nJQOIghCMQFcio0VldR1cMMOJPYShyMP2sYXY/4rBwj41I9CE4OdyxWRHLR/42R7IPScGTHCsfjZ5WIPJOQ3ftXpGb31+1PK1/vvnr7ufkEg48RSFGcq14QtQOf6XBRSRyXXGwiJFgafcB4IAd2RTpzPXS4+0W0onjcXcqgSp8g/TuTpkhMAr5a5XJxVwxhE4J3LssjgYT3NA3uDCavobroH0IJHR1bz4b/30B1YhwglPHt8xgwElieIdjwa2ge4+fqgXv/4tvf3+BxpPJlbq3ukmujh9bF2i9/cfa29vT/R+w4jh5Pv7h7p165a+8PwX9cH7b5nih9yRc+cZFROuVw3cPfAFcfO5gXyWsawmnN9nk1RhCIMnBFVEXFJtrm/phS++qKtXntJf/uinlsrqdNZNGLMxzs6oJqNVRFMbezu6/uwNbW9u6b133tHh/mMrsYceIcvIiE4VRLG293Ysl036a+/KNb3wlZfM8MMdAZdwcXGm999/1/BTQStUR+56zk/gQfLU8MHRUPmDwYcxT2IgVxB1Dbj28NGBDo5OdPPmTWuuCd/DaDLWs1dvmRC/fAXM0Jn2Dx5YComWGxgWk+lQSewrCBuaLaaGK2u1t8xixjBKWh19eudIb7z+Y7VbNIf09dTTV5TOUn16554eHT0244/XAfRnlmsnxYaf21BhipTsBPlwV91EXhxhyKJtenX6TISSKyUtyEcdJwdLnvniflmqgrAp560XuClavDrK6BHECILMLdxV+SqNAEN6LhWlAWjpw2VehGEKlvLrSCDpPjh1wL1wWFQCrA/ki6kDy7NeEJi22OHtIP0pOFscPQ0dqLymM0SJFkAtAZOr2RiEvWviM8ZmefVqqVa0Xu9sFDgpYRfNschOo6G2l6tVuTx4uqQfHcLKSA8sghfOJ2qELXWbieZ0ALe7Cz8QEZelulWlDb+hjg/moqmwaFi0bUzEscitJYyLAFlMywlCi8BgGDhDDgPFrgHBhSRDOFkqzxklpJYQDmYUkzqqAesm5Iw0to611wYJ34epwjzCgcLh4klALFz4aVXGzNxyXrxkBI4NhCn6DPuFt56bQYGRhBfIPgZYzXsTSxEyNtfihu9iXHQD4BnuJJ4tzeauwAx21hi3gmpKuw4+58xa981OTygydmZbUhaZhoWZ+cBYJtKZNXKtR7722i0lzUrDaqxpKQ0q19D7RijlgadzLZXCGUOUkNYehuMjgsR6sziAPCKFkOiBraDlDPujQeVjoThMlPgdrRH9AL9ENwCY/JdLdTGArgXqdDvq7V2V5qEu/vRDzW6fa4uGqxQTtC4Zt9fo5EQXHwxUHow18XPF81g0B7361FWl2tQbdx/qbHim/f6JJsVCX9zbVpR5Rqg5X441IoKZS5uV9LS/q1ffvaOttZ5FNLY2NxVuXdHxNNMb98/kxW29ezDWxdLThDR/tlRQTtVYLNVpy3pW/jf/1SsWIZ6eX6jKmnrjtbt669OZ3n8sVe2uRqOxytBTO/TVTULt9mJlI3CLnqZZqUEhvXCzq82NSK+9daazWamAwguY90NPvY7UVwq6Q73IVxV0dNZIVfQy5bMzZXGpOfEWP1AIFpRuEpAn00MRLjuMAwrO4Poxp863liyscWhckHXQEGCYByq1RhEIVWB1a5sU+YASNVLeSrMMpw6ynIZhslp7lwQ546L0NR1O1b+4UJbNgAYptCQsffKQGyAyXSAADgMwdu2orXbYlF9Wyn0wVVSw1a1P2JKkg30cclfVR/80nF0OZCkZEL/FqJGxdYQHYwxHoBYDMH3zeeRvI2RRgj8kC1KDwZ+IDNmJ/w3/YRzsP76DPcnPqwenMplQO7P8zryuXud9Fh2EdgSYSyNUgIxv1oU4VjzzeaP2eZFpmkOpXZjzgZ44Hw0+N/6aTUvNtUL60IVGSDzj+vPMdDlrIMxSLWoWb9NTZhC68RO4gSiT1zGc0FVgpRgzD79BPxaiOoWnNsqQ9NT5saKwbVEfbkJ7Y00bO7t64+0PrErgX/7Bv7B+bztbPeNm2traMMLLbrdnkaTf+73fM5LIWzef1+3bty18CUaoTLjIhREZElVwjPHgljz7HGFO0nk8cxMQsjyv97ZU1co6hpU7o71Iobffflevv/a20im8Gr616qB8E6UWWUiWyiRfRyfH5lfDFzVP4UCBURt+BerUPfWSyBofQhoWtru6du0pre/sqRkmaq9HCg2/sLTO0IssNY6UdreleTrSaDbU9WvPW9NcmgSfX8yVppl8H2ONUKkDIMPM2l3b0NcuX9dv/MZv6NNP3tf5Wd+uDy+ByBbpIoxHet7BWI64hdNqNh1auezt2x9qlqfa3Lqs0fSO3nrvA3l+rKtXrunmref0K//ur2g2vtD+wwfWL45qLgw5olFsrOFFZs0r4ZVYLW4kySJbVbwtXU8phE4QGqU+gj9psXMJQztDpdN2fdagPiDC02wktmC5Xyww2tNw31YbhZ/dJll5Gi6CZpuM1CxYAbBNzDO6mUi08AhzZSnF3C51Z8q+iaBweWmiCZbOqWZKs7l9n21YODlqsF5Zge/qmHIEH+bECPg31has9i46RLSM68FoI2qGF4UyJ1zMvSNNiFGCMWKRDVSzc6jU7oQKcmdc+ODhul11222bL1joaUS6CCMj6RunDU2XpW12su3k0eN4qaRRqk17laCpKqT9EDxa8JLUDUtrwcOccayeuY8W9TIh5OaX6Mzn7wFT83kUCUyKGVcYRLWhUssvJ/Qssl+/v46UYAhz/2CeRzBjh2B8MQYeGG08c3/gUiL6x2FrzKpawAtAbeCMJMjnMNRhj0eIE5Vx12NoW4umoL7AK2A7U2Pr0nW2Agw7RyTQ7FYKJQz3h0DDFOWTq8gUc0V6DpC9BbfMUCTaxWdxIKzhc5Grs1xqs8i0226r2uop9XzdHwzs+TJ72Y/VgwenCjReFBotSENhIDY0C3Lr1sc1GdAWni3PxfJoDAoZJW0xgmaoOGgqiaSo8o3wlErkwcRTK40UVwudNQe6tAmZ06Y2H++onTU1ODhSGXSsl2MjXDOW68n9UzWOSKnTaK6pKgn05tmp3jy7r3snua5vXtWl8Gl9ezNW69In+vD2TBf06w1j7SU9NeNK/eZCry73lWSJ7l2cW1ruUubr8fGFRpmns2mifIjzKk3TXDOcQaAQgbEV6Be+vadvfftFJdcf6v2/eKBX/zRV0oy0f5ZqP5Vae7H6VaHNbkuTFPAuzblnWgSpkTHu7V6SF/fUaNzWb/zdX9Gl7Z4Gwz/R6ENaCTnQzDIvFXuZxv6WolYsbzLQaTbVJ5W0u7Ot9f6xVbNZ0hhuNj9UUAKqX6qAnDFuaYzB6rk2Jp5xJ0WGDSTd69ZtYX3IDJNJaTzYQwz/giotHASq+FKFUagmznwQK0pa6q7vWCuUQSO14hi6URC5whmJMd68wnrRBOstA8Gze4hwk5YnYt1q+FqPO8rTka0biBWRxOwJwxjW0XjkpwGhccBpqste9D3HOZiBPXZ9C7kW9ifP5hzVDodh9niNKmQMq8qlsKql27cuTWdb9t/qH/Q138mDA7nPNfDMWOG24/nJB+9b/U7WCX2OXG/iXKMHzIF2RQLTxcQyROylSb7QkCyR19B4PjMvCAMHMAvAb2QOhs5qPOg6xoJuIqqEfljNDXKNlFy2QEe4MQOZ4f0ro8mup5ZnjNe3i6K5nu9pAsYom+vyjaeVL3KdH5/azd/pbuijN3+iYrqvpn+qi7ORAY/v3n6sW198SUUxMG6iLJ+atb69R2l7Q/cefmI9yC5vxRpcNLXW2xEtSaZ+y6ji4SakA3vPGuZtOkwQ+ch0bkaTsbYuK01mR24ihkSaQhctiWOBmSKakZcDZdOGwig2DACl/b/0y7+o4xMYsZc6vf1D9fupHtx7T3ArBUGuJe1MmvTZKTQh5530dNQfKDs61C997xmtdT394A/+uYpFqmWyZxw7N57Zs+aNmO7NMtYr3/lN+WFb9z56UzSt/cbPvaLXfvqGMUSPhyc6O32g89N9pYuxXnr5Ze1decb4SX77t39bD+68p7Caq+ctdTw8VmNc6aD/2BbZ9Zs3dHx8bPiV4TxVEretaTEGSyfyVcxm6vmJFuMpcWxN4onuvXffjC5ao/RP8Twom8UoBQzZFH2IrMGvH6vTbumif2aVOtrniwAAIABJREFUEpTg74aeGTqU/XjW0nrmOJfWHPHkkmqDLFPkY6wuXCUBBkSzqQns3jDXGtsrHnlilAhQO8B2zPoK2p7lhQ3czOsA/FD6pN3wwInDN7oqvMjaIfiNqRajU8MZbHbWNDfvHYZkPJml4epgPofhtZkVmhXgAigBhrIA5Q67NBWZZKbaClvOy7RmjRapcOkTcHEFhJWQ01mExm0aGH9dRRkeWKiiGhn+yc5H6TMdrek5WNBP8P+j7M2eLcmu874v58wz3rHGnqqBngA0u0ECIEA6RAYVkqgQRTkkDwpLDttPenH4X/CD/wM/2eEn2xGSwjYtKSyZoiWQEomRRDemRk/oruqu8d6645lzTsdv7ZPVJZhihLP71D1jDjv3Xnvtb33rWwNFZaw6ZTKZaWd+qm9cuaaIQX5wTbepW5WE8tpcB0mkxbLQo1mhYLyrnfFASVCpXswsQ/HF6RVV+VKL0xUVLhQlE0XodvWq8YQXazfozSEEv0QVvXNGtDdQDHLujYPkqdW4MFFRKxEA8oNqLlBzD6dvnSjMrYUkcZQIc5kZQiwuNY4OYT7KvICK4OzQH2jDRb5F5tzC0Y7tDCJFgEFiEkVxJiT+WO0OKY9EBlFeKaNKPanoODQmu0CoArNOokErwKExxWT9ToVq00EiC4+0SA/NmyTSMwjS0LaUTrBVukssscrjLcKEaxem20qCcCzQLUuYWK81xj4125qN+Zlu7o2VNCs9Pw7U1aVuHR5oOt64mlbNVHcfl1p7qcbXrujDj+/LKyBJR6ZKH6QsUNAXopA0ul6N1uFA41GuLMnkl6lmmyNXVJfFzq1UL3ZT+Z+k8h/42kHt/7dqFS9+oOQvp/J/Jdb+j182Ffn13Qc6ffeOjn5+qlEgq1UnL9XvlaEeXEbazNf6T3/9lv7B32rkRRe6/7OF1j9PlKxD7WeB4sHAuKePNjN5Fl4LVXSJHp42GlJGKmw0K061iELdXRa6XOC0pvKihdql9Nyur1/7q6/qtb90KC+80GEw1Pvf+p5++j+2OpkV6hJfx0GnxSBWQyQf5/J0oRzkNBxI8Uh1UOnBrNSvXI/0S9cTRd1G39vUuvXGnpRWWqxPlcpXPCgEZWvZSruU47o8UzaOFe0Otbpc6/mmUwpntQbF2bMCvEUxMz2jmsSg1o1xbVZqvPF2EctCj+QTxwsCdgaRynN4cNL+YKCgbIwCsLM/VMBChzqcdaSCjL1GSqdTeZORllWlk8vHNumns5V2KNui3ELplJvCaarLVpPBVLPNwhKioEOR7MR4RquoDDodLS4ImbhQNcT1wdCco8VqYyK1gRerywuLDDAfJiTdEJIixMjCMPEtC4x50ZyB1tlcxj/2gAdjlL8skFj0wB8EgWYRQqhrzaLCtFGp6+cWY/weZ5EFHYuK+WLhrtXkc8auHE2LaGglL/nMUXraBnE+7Me4udgYe+6MBM4HTg3vochY5rUynOco0CUJYREsNl/5OtCymZsDQ0jtcjE3OkyYJiZmuSlyq4pR1K1lS8JBxs5BiwGEwFGar1fmB5hNgluYO8SNc61zh47xGZtlwA8G2t3d06NHj2zRDEfK1b6l7BFBdkPGHW+IHzE5Yui4YDoYMw/lQ4hxx6iBw+EwIQ1pPZ9pMMR4JsbPIUUcOBDoCznxQZpZqAa0hcapKioXk7JLx0WeAPFE3nchuR5d4oK5IN638MJ2VY0DBFpCg/M5D/ZrqMO2gN7uzq41GJM7Kw4MF9lG6B/ZxJ9kqrtCq8XSNJLW61pBMlA5u5CysS5mK02n+4YwVZtKbbnRzhRhL2QdtsiJheloSBdeJEyzWMysYy+Wc+MK3f5opSjMnmQ7MQgGw4k5D5wXCuLRwHm0DQFr4u5M+tuisPRrdJmQ/QMdISTF9TuCKp0ey+8rQHitWVntPjpDU29EOQ3Pqy004TNVUZDSwiScM1A6zgJIAiiWU2pnJVNb+Ku/965zk4IK+ZFVOW2IOjlZkOhnAGtzbizIcDLYOEfQMRwmew3CZKEaBiB8hi3CBZcBJ8DwPydoWW5A50oj+oI2dZRIsVISvAA9dFlqptEDH8VABLc/ZwwJl7CiYFUPXOX6HYOzH6T06341xPnhLPWbha5wNnjP2QEL/bkVi1sV0edoN5BM45xhgIHtfVaqrl4ajk2OQ0e6K9UpCNOagjexevZPEV6KuW6MBN54nlPx5dytPIqroG7wO8ash4G2J8rr/nrM+9yOj/46+s/5+9n1OvI1K2sz3nbtLjGDrkSIEwQBZM2MK317S37FvQJZ89Acsu8ZKx9g3JClJ+9xAttz5djsBx0e3gMA6gnmjmPFPf9MnsAQIuukWykEHCP6PpMA5GdODUTJvKtWpFUAvedrSpeA8shKihCO8amRGjhjSDd0t9it/hkU7BobRAaeKQWbAxgosLpXyDlsJw7LiDXsyJzJrt4o7aiJWSutqdS+1CQdWkcsC7eCp68wxjifLjY3VEUnLUCS4UWReRZEJsYXFpWWg43SKDOl9xqeZsXnU6Gn0a0dCq4WQbi1wlWmQbevZZHrIogUTq7q/qKWf7zUC22nuJyrbAIlXqdpFKoAzUm4e41pHTUe/QqUliTfTk0UarVTKK8aBeilsSL3IUHHGnWV4vVaM+rDJXMVUatV8VhBMdW10Y5UwB1dqgzHamNPHatzssTg+IBqghCakwyqUStkYjWkR9q0nmY1PL9Ug+nERIQRtuy8THm1cnyytFPB6n+E8K1vYXXqW5L0Yih0CwcxNp6V3d8gtqw27L0PwmdiojjmID9ka2ADHOph5WW2k7YV3EUSBV4aYZxkY6HXvILcHmwdHKezZZM+YXvmgaq2sQxvCr4lCwnCvVYqB04OtoB+sEU+MI+cUz82TVHcQt8OlbG8XMRo+wG9Hcxmu7aODL/t5z3sEygJ0iO8z/a0XetfP/2Z7Wv73X4/hhv/BQgQ9hwbwsa+eA0ni/d4vTWT9vnT+7c3/oJ/+C0P2pRzgd/HWPcYPJgXq79aKBmwkoe871B87qXZYONBOkI++7B7s91ff24cnv2woOmvt0fMec37/Xd4zXfxEXAE4STauZXUUCVbm/5BOj9lGFC1gIsCKbMi1bxRFuOtRTo5PlJZrJXnSwc5+r6JxUXj1DpiscEXDAS5d3Kwo8+/+DltylL379/XZo0kPQ4YE/jSQm8uZJZqs1lYbBkxQxwja/ytwBaTd9+QQGhs/U3L89yec4H8zmnXuBtJSY7xZGR6Qydn504pvKOQ40DJdKDNem1E8WAwNhg12Gx0/blXVNLhhxOTP9+7ckN+NNCrr39Z56enevOX3jAn5OL0kal4c/zLi3N99PP3ARo0v/xUD44e6aVXX9Xf+/v/mb77ne+pzFf6yQ9/aDIFv/6bv60r15/RxcVap3fvGlFvb/9Awf5Y+epSoRebE5XGqZKEApuIH2ameZTFmarc0wDBHqT1jXFMyNHTznTf0JxHRw9VrFhhbJ2vfKnA2ygOnOZUgGgkyuYhRFoGOmUGcJach08YkLakI3FvcDZwiPLcOWjE5/nMZAWSUOlgIDSFisJNxkykCET2A4dO1xsmBlCFIX7q/vGce8vGd22pEwfK4H5Q/T2NDJUgJTgHfdgyU3pjYAONo3FAVk1bUnK/P+d8k41H7NsNbI7H73nQj570LYwHCBaD10aB458ZG2ZrnNivfb4NyTkCutNHolyCwfxqbZV5mExNm2u1ykXsnHbfgMhwulvHHZ4LgqhpW2qgUuuYcGxjK9gS/tMwkB9TwDSxCYEIW9+2tJrxj7h/tCNjAyNjJ8n3nGNoL7dQMgPfVpUYE8vFcQa653qh7M04x07h5ILswNmDrE1/6z/jt+ZQYdLJKqlzO5cowSHniK6dcAZpr/49hOd4GUWelYvpM/ewOywCeo6UC585cVieW4TN5lhCaEyC3G6yxpwcgRGtIYTGUhZFhhhzDhu0kUDHWDSQ7t1xfrQRiyvqfXmW2WbOdujEC30OZn2/1dIvDLXzhk61PwgTDcaRdlHO3sSaDAgJbJQdjHS4G+nsp2eqmMH5PZ5I12nQVsoiT5HHAiszHbG4zk2HaZKkGivRQIF20XrKQvmxp81qo9X5XPWPcw38K4pnkeLFUI+/f1v+Otfi00re/Lo8XdO98lQ/rBb65PSuNotAX206/Ye/+jld+xVfxf5jFcVC6asjTW4mOrwf6eH5WusCuZHExhzO2+WqURXmCmpkTmS13la1Z46USSzELikmrDb6a3/nef3aX7muw4NU5x9e6K3/+55uv/dI9+5LdbLRgnAFld7lqbAx5RJARgMWhqWNcRZaSbAjr7rQybrTj+84hObTRwv9t//d/6Ak7fTpPWk43lfRXhoHCXs4X6xs3NoCbVMqHQ5M7oCFEWVkKCoMl2WdV2q9jdEBEJH1mNiNg0l6P/3HM9sHMdqNFwqu0qcoZ1VrhWMeBwIrbrpQJfITSayWgvR42ChBI1ybd2o2hbySigeUFXJ9dmD8NYdag3gnOOSkxcO1IycU5NToHa5wLOOMzSZtbgBK+CjQbwEHbDIEb2wMmwsrgtw5oAAngt9Sv83ZJ+c02Ze3/2DvCNPxn9nPLXmb9+inEN0Jddl4fWLnPnPq7PdPyREQ/ue8eL+34U8fz85zO1///3kfmw1IAqIWZGPjdOGHmC7SmnHs5iKOS7gMu4/9CNPQQmrMT72TxF+71q0D2TtMHKOf5/Av+ue8z28swWkLwGAvTdYEBxeRv4iFms2DSJxvOSFmMT3l642JfWGQMFzDJDGUaRBnxCOscUFI2DouNK81SDDwZFJtdPfTT7Vcra1BMbCrJel8buVBvHI6nZryqWWUrXOBrtD4vD+d7Jp+ExM2F0TdHkoXEHd1EzrZDSzZWzOgkHOZQCz7CSE5ylKMhzo5ObOMNUNjOl+7OweC0Pjh+x/owcNH2p9OLfwznkz0V373b4kCw4Ph0MjZX3z9S3rnnXc02TnQycVc/+aP/rXKfKn5+amFN3Z3dzVfbCybsKhAaFbKi7l++tOf6MYzL+qjjz4yB+f5517Qzpdet8yJ9z/6WMNkbNf4G7/xG/rxD79PiFzrulNKlpoXGkkNpwmRLrJ6Qt+VFEF+fzRIBUcKnaeqLlSDGDUb0zgaZ+QZIJzowiiUYyGbDHIzPJ/1am1tR4bbstw8cRa4f3QU+gPthiMEEbFdrYxrVhsB2g1iaiMhuIgMAVkma5zg7WoAo8T4wwfiPjL4uHf8tY7bUi8stJIhHJMMGL4H+8VKYLB6QFUXjZuy1JV0qDwaKK/XOi8rTWIwNjf/sl86uyEkxPxxlizzqrV+BOGf86J/pgkO6MCIlFynHXM7mDk3BhIP3AA7Dww9Tgjm1Bwx95pq6hwQQwYGw8VSpyqNAichwUQY+bqSDXQYkIYeael5ulgsNWtqVfCRgLF8l7ZKLbtB5GkSeRp1hDVblV2rs+VaSG9QHLTsqFtVq6L4J6jO1mk0h4mL34rb2brviZ10Xgsvub7+AdzuHCbe53oZPvzdGj1zQrgnQFtbx4LV1NaFJJwL2ucH9Cm3ciakZffAUCSay2UYMhZpJ4yBkbTJGEKQjnYlpsnnvHDAtuMb2afOCGOC3L5wbt3z0IRPKZVjwILCBqkB0CsQEVaPrs5YutUSGvi+yqRBA8+QqbMWcj0zBfex1/pifOGNdRri2BhfyldhJREqbQjntmsTvby9zDVrPJXejukBZYNU+LOaJtqhvEb5SEj5GKctCDVIYu2OU90YJabsfTW8rqIOVdYUxl0o9T2NE18H40jp7lRarrVYnmoxrzSi2PNlouBuotP3T/Xg9iN98UGik2GqOxrpvbbRo8sjlasLXZ1MddUfqdjtdFDe1+ErGyW3asXPx/LGN6XRnkYnF9L/4mp0oQjdEuJF1b+RyXFQLjzMubcQk6kz15oOFdqMh4eeRnud/pO/f6irb35eD4/X+of/01u68+2FrmZXtaxGuigWamJpxYKbxZGV4nGIYAdM17Tam8S6bEKjBTA5rcpOp1Wjs+WlLThzjfT+nYV2ya1gsoPL56GcvdJ6XVhlApBtEFv4lpQlQbIB24ueTtMSDiOcFClH1wkeESgoi0CKYxkCZP6OS3AxqIfyODj+tXEHiXasyaJCGR86dzRQRG3MJFPuX1ronpBQuakVFYAKtXxQOUJ8GMCus3lyGGTGoWHsgUpgqwh+ma1h8oUrCSiAo2ZIL4gz7dap4nzYlfV7B2LApQJJtf3Budku/Cy93hD/SNq4yZ/vmL3dfp/nPLCZ/XMbels7x/v2GgOxdS7syfb3T96zCJ6zFf0x+MvW2/s/b/+89xdt7MPmCawF3NdiKzwNiIO5pKZd21kYDvvNAyfRWIrbffdtjOPI59be20Uxz9l4346zbR/Oi/PmwX3BUcO3oKgz4AxRJCJqFN1mXjjY2XWyRiwK0igxaNrUQmFho2tAeQ41zqPySSEnq8mhCV0bGm+i2lZQX68pyutZKGq2WNjEi9w8jXHr8y8aonR0f2maFzY5eQhQuYZ2Jx0rGlISpNR8tbRVOc+5AHSeKD65yRduYtteaH/BfSPhifYXj4NEAyyXc8tyKspaO9MrevULb+qLr72iZ64/r9//F/+XZoulGW6O86dv/Ug3b97US698wRr24b0jvf3Wj/Xyq69otLuvD3/6Z0rICms7HR5cN6dnlT/UBnJ3TAmWsZ557qpu376t3/u93zN12GLgiNDL5VI/+fZ3TAl8nA0MtRsNMz24f0/jYWrkwsaKQGL0WfmGhvAwyCGK0WZpMlZCFh6CXkFGZrZB3Plm6QjJLaRkNILcSoGwBwKkEEDcah4+hXMO6Di91hRhTJwLkClQJUQt+R4IGggRHY37mKFoPhjY+6vlwopOrvPSPHI0aeptlhn3wCQd7PicEwMVHgQ19pzSMvsz32ELQPAcBIt7DuKSrBfa242V+76ObcqF3EhICykBvtuZphdDAc+ftFL6LJoqwP5MqfQLsl96B5tjsnF+PO8HDwOK9qWdn3yH0B2DyRZ8OH1M/D30jGO7Da9tScQgR35TaOgHGuP0YVThQKnTfLW2VWuSTu3cOB4rJtoEUc6U38jXCPQQhdmmVA0xPY6sXA9ICvFyi2ziAG0dCM7VPuLYwNn2wjkXdqHmGGx1kVhZ8kOM89bptJUtDgv2B2esxtnBd7AEX3vOmtbo3F2rcZa554ZkkWEHfwgSvHOKKSGBs4XZNduLyKgtYlxmW5gYNOS0rbaSDhgmpBWsv1itOlxBA2msrbgkoihcK3YSJM2UzdDWYaIgPMs0yf20EheVAq8ylGwY+ZriZFsYujXH06QNtvpePg1qq3LnhIP2IZ5K1ht1JeE+5Zu1hZFBpI+U6bja6OFiox0v1UtXdnSI8nbR6M7RhZaFVFEzsHLJBDTgfNVqDHKhSi/e2NVuNlY8CuRTL7OQELI99h7LrzodVFNtyA6ajMzp/+j9xzq5faKLOlSdh/okSXW+LnR3sdaDT9d69eC6XntmrJvT2O7dBx/d02oq6VYiXRkJcV+yqbTOlZ+cKRu+oNJPdLHeWKSAu7zhKyw0okyn2P1Cdmx+d+hFemN/R1+5sasXR7E++vCevv1vv6O3P97I6yKNBkNtwlyP1gt105FmK+yQlHWkuFNLzDduUFMTXkFsdyPLHjU3l34qK6mSW2ZYZE4TWVuUlsJh3eRLpZmvEYumZmWhYIrqQiPA9pcWOqFvICVAir6tCCzBxyWQ4EQnNm5YDIVbUWFD1PFInjgELpt1XW7MhsdD33gvEBlI+DGU+PxCYYKfTZi/sIUHocMn4wMbzUxCP4WPE7gaa5R8YWPU2cSNFMA2S48GwOHBacJpa3McNbJ4ffkZNQkJCzonRyzWqNtpGX2BIyODCBNk3dpobAAbtgybTRv19sw+eOofbF9v/3jbbMnWseK12ZOtg9V/xtjjGnjN5zx4zoPjId7MxnGf/ts/337873zW/97t0zmHhCJ5liIkiw/heP/mQLMaR7mdQ+BEASpwvb2NZ+ec1y+eQ/8e8wvH4nN+x19+iwPPfMhrc6wsC9G8We1OphZyRcqH39IGIU82KxSxW7UBKl7OG0ZOntUHE13e5WaUkoQSJ66hwHBxfPKm0Je+9HWbTC8+eFebCkl7aTAa6PDqFQ1GQx3de2grfie11Rg5kgvACSNsQh0tJjombxAoGpjJ3E3oQJaYYjoQF8zxHd8FIw2MVq7dIGgaMtQKnSBCma9NRZvGGY6mpon0wfsfbStJJ+ZF0gAIxb2yv6c333zTBgXo2nf++E+0mM0tY220M9UbX37TVsaPHzwy5KdoPCXpSE1Q2DF8r9J0sqfZ/MTCkHBVqFCNNIPa3DJrvvTqK1pezJQvl3p095FeefEFq+RM9fqwdvwtI+eaXD3twnXmdkNJVV0uaR9S3ckZcp2zyqklVD6J7xuvDHzEJnVgSzcBsWKD3EwHDONUk509a7flcm3tFSdOhLOkJARTNKripNmyUi9LnR6fmpNIu5vYZ2jMICUo2W75EBzMhotlVrnzoxPSv6i8ziAt4SNYx4MDQjV2JmqcZRe3pwzFQSQ9PxxoVjX61ENEMJVqZO23GlH0Uw5qo9ApJwO90y84X0jfOIAYSgYD4cC+cjfH5jy4773h4G+DAvfWaOAsYcmsR+EgWChpy9FiUIGwWOycQUXZFTginkZRoAFOxKY0KJ8Yf7sprK4dmVGovuPQNTixFOrFyQD+NTyLkICrpo6+FyED+A2m3A7fK8Lh/azcCdpHGA1X686JUlqfsLuHFXQP51Jg7F14275jXA7CUow4F86j9AoOEGbZEB7uJdIMNALhXAuxwkvjvruQloXTtitThDvRRuK3YIGMS3PGrB9KlB7Bm+IPfRA9SPxUJh0mAs6PPmsIJX+N++GMMsfMERPsOkNmCNuCLlE2hwmqRDGbfmaLJjcZE4oepYQhGwXG2THYyhxzUDuj2jHHGkcKh7c18Ut0srLA004Wq42c80j/UDNQGbaaU5qqLHW4KAXo3mmoe8cbXVpz+6oCwn/IRZDa3GgJWbiR3rr7gZ5/9ppeemGk4a0dTYIDySulAeMtkr630tvv/VzHp4/lbxgL0mkU6KQJtVh0OqhXuhzmulutdTqXfvvXbug3v7irZHlPl6cnSqfP6I53rKIcKfnhTIujh7po1rp+/bp2y1jzy8pS9S8rUyWws6UkyLpqlNeFji9zTT3p2miiw4OJ0rRVvpzrR+8d6b2y1Tsf+4p2p0oGsZaa6VFbmY2fe5Fmx0Pt7pYKGsJWrNDhr9YmFrnesPByRWJRSIc8zNj1SsJjkSpCVEmqySDS/GKpy3mhUeBrhIPNQs4PdGWaaJMXqrzKOF5RgAgpy8BOiBM6pwkkwjkf9gmTO5lTlm3WKDH/0fVfnCbGsGWLEtJKM5WE6wZjc2DKAKJ3rWa11vnFpaWi7+9NzV7AjbOJllAyxm5LjoN/SD/xcxY8TjqFyZ2FHJ9hTOqOxRK1A7eLSipekLQB74xGow8zrl3c2fG/GBDMs1vny2wGNi5CEoBQERxJR5fo7Vn/HRus238Yxtg3zAKIFXO9bdv3eqeCe8XGPnj02y8+/8XX/ff63/avn/5e/97Tfzme2TWy6LbhRVvcwXU2Pi3kfBKytsKVJg8B/9KdP+MeV5G5xO711mHqn9u+tw5e7/BxTnzOb3jOd9BloompVELOUxHmVoILGSLI3oXNI5ZBpHC93BiSRIMTE26NVxA8WWHjqrBKIiXfwbbAkEgBoIIKCVRalQyWQNPDQ1NHXhdrg9E+fXDflFoJl7FKJAbNxLbZUCRxpTgeKELt+mDHiNyE4bgwwkNcSJqRcZXo6GhmF9cjSiBITOTcaHQT8iVE8m2NsMShFePJUITbaJzXv/w1kyv4p//k93TtYFeL9UYZqtzIBgypfxTpow/f1z//J/9M45HzJr/6jV9VMhzoYjnX5XJl4oUnFwtr2J2dHe1fvak4X1pMurg41Z3bZBBm+tWvfVUvvfx5VcVCq8Wpvv0nf6jQG5nXjP7J7iiRV0VWhfp8fqnWpA1cevtytdJqfWnXb8RoSg0AKxtBm7CG86q50dwPnFe4WegiUS6lxvFo6BCE63A86VAOMuY9HDlGZUWIogW5QHZhYDopvbPkBg+1exAGcxyGq4fXTObAnBxDnRodkxSA5kWeu5CWOSNuxeJmbIaG69jIGyARYCiEaecwITuUBCSHGSL0Wu1mma5HrW4MBuouFooaV8OPat8YE+wTTgfkO3OYGOBWH44BgCHEBXADApn93qkiE5CNPkJ/4EG78poH4U9ma67PzmfraGLEaGvQCSQA+sFpiAeQzFahdjhINCRNHeeXfXmdYgpgLULFaaah5wusoTBCvXPsOlMIdy00SnytqLNIaZsOrgNGtdMgDg3NIy+jL1/A+RiHiXOHSG5u6tbQ9dYIw8tzM3oYc7f6AhGClGuEc3NXQHFqxYSVKufMYoBpR0PdtuT8yBwqWtal6OOwsIIiU4eMI6RIQDUhvMKNM6TGYz84hNJgq65devW21ESnTdXYSpp7YSLrLKT78zfuFU7xFunb1hJE3iPu0MrplOIYh4RdAsuWqcONHZe+QuUaSiCh7RX7rdqUnYdWFmNdWxFzs3MN2UO4PTGjBO0faIKlYqQoIJEDXoadyZVQZw4v0Fs32swuNYPb5UU6Pdlo4RGfo3+68eKrUE6RV+pmlrWe35cenRdq33+snWPu8RV5k1i7nxsqGl/Tw0+O9dNPZiafQD25dDjUcd3oSEOdNq2mkaeDyUAv7XxePz/+iYYP7ql+ea3oDSnYv6aXxl9U8M23tP7hiaqLtbrK1zgdy59RnLzTdz79SB8+LHTGkEBfYVs4mwyzdVPqWhZq3LV6duhpZ+Rp1ua6Te04x9XXwQ3EGi/UlQPlVaKzGoVqTzus/XaBAAAgAElEQVTDodJ6rrbAI4APYTO+OcaEOEHakiTVqGuVB4llMFLotFqXSsY4zZ3L8ipOFMFbTBI1xdxCv0mQGq1AYao8xjGuVRFjJcOTBXTRiCzZPp2cbC63ZDPdDxOSVemU5em/zBeMA9AorCLjHl4Mc8ro8Jq9Pj16rLJc2GKbPo5jNR1m8koyU30TJ8WiYTvcuJOhHg3haTSZqs7CdOb5Ex5iYQA3MOyc0CcIBeEhW624RCQcSK7bxQKcvaRP8mA84NQzPpEX6TezU8FnCBNICdfHWGL7RQeof81597aP93iwgfaaHdzaRN7rnQl7fyu/wHu/+Hsbv08hO0//1na+tbv89s/b2D8PzoWUfhIeeM1i164nBEV0C74ne+C72/1xTdzD3h/gOL1z1J8L+6GN+nOn/XjOd/E18CfgefJ+hnSEhQOpYuGkG4gMbbQx1NbvGw4PlA4M2dsq7TB5gDCBAJG5Y25Ta9kPHbArNhWDSGVaqvuStg4/xQyWizWeLy7kx5HBo5yMhfmokQSZDpEwq+Hkwh1cJA82Lo5G4zW/Y1LmNd+nc/E5n4Em9Z2ABu4bAI6PXRf+gQg1LbW/f2A3AW4LThKDBb0Gu1m2XKDLdypWKw3S1Lz3Eml8IFerN9aYai+qqi0DJAitrlHOeeSd0oRswNhCkGTxMUk3rUvrJ1uCiYWMnjpfa0oorlhpgJjbgMrlhN1Ce1AYGBIhk5O6yiadtlmrLnNLBSdkBz/JatnZwt1xkGxwoiPESoufoiwdJAqigXMGLPsjFRM14TSKbVJzCT0R176e3SfaGEeL9iWgklKpm2y9nNRPx0EhNIYD5HiyDtWh7WlL7gd/+433HdLjSP3cOzqp9Yft96nNhyEh7ImIYYRM/mptBrHnPvEbfsvv+mPhsD8hQD7lEDF4eHAe/ObprT9HzpPN7QtD8xmCaW4MKBarYeDwp2BsNyZcPN2yYGwFSIM7WX8La22NQAmhsrWgmoW7YEewWTiKcgaYRJxWlsdWDgf0g37vjB9ihwjXsZkjZ88++4f3OP8/b+P9/sHnFjrsDWS/kmR0GFfOOZOG9NBz2OWWuI0jAV+D/ks/YMVlYwtHzcK8zmnD9HIdTB04HpiFZHtP4y0Pg7qAVF2H6xKjjQSZlAUSKB7zHA+cZwQjSSKBiBmFxm0DDOL4VmcPCiMGj1Aq47NgnII8WsKtsfk6CxvKjpcibUC4l4UfziP+3nbyIGzUlI6rQPICczGh0MQcMydkOPJKjcJawwDhRF/TKNAw8DWMEsBPrbpYeRepRmwPhJWwDCEXnIQoUVdHCquRBvVYu9VAe/lY03WmySZRtsg0SXYVgl7VvjZrqrRT6oOyKSPlbaZpGml2eao2btRk0kVxpiAtFB4kSrXQ6sqnGoZz7Z1tNMqpZIiOXWeikBdpqvNNqyryFA5H8pORlelBHJYMTigFZ2mtRdaqzkDlSdAptV7hWKLselUnXqAFK/kkVxc1KoNUqxatNsjPG0sEAsljHDOP0OfNDtDvIE3jAGzHEH2GNk4IO3cg5BvLLsVOm70PWw2y0JxvOCRGnAZ1bypTI+deW9kQwkI4LkxuoMvbcLIR++mHlrTgbLplqRlq6lBVxoU7n+34D2J6hvD7UNu2zFYL3dVKYigFZC36wvECZXclOxDexDn3zPkGGcJqs9gxhNs3rNVek9bPnIrtwbFjczbAjV0Wg/YeqLLZDvcacrOVc7JknC15extWwg4yDvnb20Rr863tcXtw47q3Axy/f/A577MPtv59/j699ffNxvyW88N7/fGxH09v7JOt//v0Z7/4vD8W9519Pv0b9ku7cBzm6f51fx7si3llvVyZjef3bOyD7/Ka/fevn55zeI/P+R7+RH8eoOY4TsZnZF/YCYo5b//yPJwtl2KFbBWbfEIFvhEdwRyDLNKi2ejK3lU7mSUZZhGD+sycl4OdAzvgpx++ZSeNwwB0TjgPr7w8utTJBnLmQhgmZnKfIq6ojGZoVbDaX5oWEs5BU+f63Ode0vUbz5hg40/eeVcnZ5caBzsmXxAORmoKT7/1G39bf/bDt3U2e2hiajWVGpmM/EDzOfHvofauPK9svCM/TvXJvTu6cv3Q0KgPfv6hMuLbDRDcrgbprt778Y/NyxzujKwD7VyFOxVodnqqhw8f6uzuu67xEYnDaRu3GnS1kgFhn0bFsFTUXurg6rM6GEqX92/rpCX0SNHhsZann+hBdWE3n+wieE1wJLhZ3DzSUBH1DnEk0MNak2reKopdYWEmj51dRN3IKvSNF+CIyIk+97nP641f+pr+5Ft/KD8rFIaVHt6/p53RVE3Vqdo0amPncAZeamm6JF2cHJ/aYLw4a7Q3CjVfb2z1T7ovukZoWBxeu6bP3Xpe1RrI29NsNrP2RchxuvOcOYl0urPTe+aAUnGA8EyRg/7FioORpfbno1BpvVJSLrWXjTSvPBUMvopkgFyHGiqYnav0IlVDX7/8xk3N/ELj7FldlKll4ZiMOtkrNZXjYRXBoSktqy4bJ47XVLjyC0hZ0K5uo17c2DK9cISYlEFKGeaQ+3CKMEpucMExceJn/WAzY4ROFLn+6OqUlQq4KlVhGaEReivz+wonE+WkYUfS3gQuRq7nY0IzhbKiVh5ltsoehWsV8wvtDj0dhNJOFMhfr6Heau3HuiikdG9HXVcoqNaK27UjsLIy9iIzqKBzmOOwqRSSoDGYmFPTQKpmYsO5MB0YEI/CUF6HZZHijGOLE+lQtTiNVK9XLh2aLKdiowpDHPGIrJJ6XUOKjA1Fdk3WmtNDfSaI7HNC0gq0Hw3kV2R4+ZZ5tZ9IQybPIZo4yDyAAjiSNomTa8YTYeKNlIfScS7VI6mBgOlFalbsK9Cgy7TsCqtsDzibZiCUtYaV9Mw0U1cUdl+7DaE7aTyQ1pdSl8WaF4FSDiBpGMVKSRhJAhOwDYAwO19x1BjeZuKWuM4b0HNLUlSYBhqMEgXLUpMsUB1vVIR4bPv62YcX+ois3BpSMAgTCt+xigrlZt8KleMcvhf7Opqd67Qa6fBxqKCZC/HOxY9PdLn5QDPGZ8JiYKrlINPDTpptlqouPtIXsljfeOWW/AZme6Rj6A63rmv5/ESDr19Vtbuj0ew5/bD5SMMk1LWiVX460zqS3v9ooduX0pHxXSITaS1yyiq5LEYmjSzz9do40aoodVp4un3n3MI8IKNkz2nzWE2IU5lalfhqvdb1nR3Ny4W69UzjNNF//Lud9q9/Rb//R5/q54826oapGsIs2P6c5i4t5HeZh6rSXc27S40lGwOKKz1YDFR6ubq40U4d6tna0ypfqHsu0yu//XU9+/wN/dt//C908e6JEaPvLi90wVxFuRHIY+nIstfqNc4b2d2hysVKo7A1hOjOolXlg+KgbZYpHo2tzihhM8Jkl/d+bvYfO0wyQ8YgJuZKxmXjGZrphkuo0TbURwIN3hptSDQAO0EYhUKwKMdT2sM4fW1nJWaKprYMQvwl5j+8Suwk6+I1OmFxYqHMFGCOAzeNBlsHlP3EfiSYU3mxMVSYOnXwRy+5ZnPUyB4De5WpWPcLTJwKRGOxh7bAMtK0XZrZPI6F0nZeNAYkgJLxXSgctIWB+eYa4lRJYYpMjgMLDDiBr7YFOLCZvaPSOyH8/UXhSnf0p84BhxKOF6hsjH/Qamy81UhrD2PbmmMKXxVyPzy3YTYw+22UnLK0RTiLZMJ0IyIUhlIjTpsYsLJYLIyGYpVGqsoiTnyfdnp+cmBtMfZjuzfrysmRcM/CJNK6Lo2jiB5gOJ5MDYUJMKKs0FjhsZqPvCfqySAN7BwnDm8wgfOyWGg9yJWNKPvBysIxzvEAOSlOBE0dnAPUqelQh9eusw7V0dGRbt549onDcPfTOxqNpwqo5pxXOnp8ptFoor/+N37XvMj/7R/9HxruXFUREkYb6+aLL+tsmev8RxeqWjhTblWXRBA2J0Kr4/HDB8qmaxWkqY/H+vYff9PSjD9/61l9evuOTSq7ezAlS924umex6sePH1sn3hm/oJdefFbL5a4mw1gfV6fWoE57qLIsveVqbm1BByGMd3R8anXnxg+PdOulV7W7t6dnXnhW83ymR/cbLeYr60y2YmdlhJQDxdKrSpNsZKtjEDMMOIRFBtXO3q6DG5dLFXi6fqxnn3tWV65ekx+mOj45tVjv3Xv39JWvfk0/+MG3dHo202A01XpTajTc0XQ61PncCWJCsE3idKtcjbhjZ07k1et7CmcztV4iuA0eEvVbDz7flHpw967V7uNaR+OBnnnmht1PatO5YslApm5V2W7JeNuFi/WtaZYoWLWihtQU2L4Er3Q2CZRoJ93o4GBXHz+Eq1XrX/30tqp4pCCNNGoLLdeVAlLSWZ1CCSBEBwLi1a7wK4PrSdzdcZdoW94DYWIlyLkT5nLfc6FOnmNg+hCXfQ43yHwtF4qzLAx2ZsQX+/aTY9m+fE+Ho6kORyPtEd5pS6sJh6HIosAI8aPByPqhiaV6nXYHA42Jy5cbC0UHdakskKZerHmZqz49V9cUFuoaRDgLgZoWfgxrdZAjahzBiWpNw6rJqY2+5R0YMx7HFf5OpyB2EDPnCu7IyhbNGAwKqAwOo2WLuT0LUQuiKVYX0FCjTj71rOAWbVdtoEgJWl5gZFQUj6RR22gKChMH2hmEogDMQRxoBEmbLMnUZRRmWWJyGSj74nijp/XgpBIuYxSstdlmto3g0LWBIY4XdWXV6Tedc+aJXaElVBgfqtE4BJ2MFcTIAXQaZ6wSsVMuTGMiqtx/vGUQJorrIhKYupI+gQ+qviWT8wxhQa6NkhVxrIvlSlemkXZGkXE2jWYSSXlbagaDG+8bNNunVAYZv50h76iUsToeloGKrtZxXmlhKudAaIkVap2VjRZdqrCNtLhYa1EtVSdOVf/ZG9d0mKZWMDuLpb2bkbyhtHdlqCvXd6VypdFyId1ZaflwrQcfz3V3TVp7qTILdWfZ6HEd2cICJ59izsgfEJKn5+MgRn6ns1lp3Zsav6LKAqinF1t2KWOjeryj4a1G7zy81P5EiutT7dbSK199Wb/5d6/olauv64/+6Xd155MjteGu8V1zFtdpbGgS+4WLlY33dAZxmskb4UnqZG5yhUWi0ZA2AF1ttWjWyiaJfv1v/o5+6R/8fSkZav6zY3379h+qbQJNrC5YowLuqkfNuUvjkhLWa1uUnF3NuMZEbReqyTYeDDQdDGzCp1es8rWWK8d5zQi9ojnYuXJGNq6ZnBn39n9vN1zYH9tIVQA+Zz6EqwUyj61hbHJS2FZsDp87JN6FygzL3hKLsTf0zRTZj4jMO/bvFmzQJ/g9Fodzw4Hp0RVUwtkvorXUNQWVYuNzO2c7P0fu5j2LVvBev4YkgWarB8X58J1+63/PX7tPW42k/vM/7y/nydZ/v3/e/7VM9qcQb77XbxynP2b//V/8HNoN32GuZIHOgzbpAYcNmfLcJxy2baSDMB4LYn4zHY7sL9/nWpso1s4IMVPnl3iG7n8WGXn6+Fwbvk8UR5bYFvIh6sPQPFC3tHTNAuVmV/OLwW+1WIgbhqGWq6VsRolCI59xUCNqb8uZOKE7UnZZxbvU5TBJDaGAFMg2HO/otS99yZwILv7R8ak2BSUpAj0+XyicAXee6Mu/8mtWk+flL39Vx0f39Bhl1XKpb/7bPzHOBKG1s/NPdRDtWhhjtdpoOMzsszSSbj1309Cmo0f3dXZ8pC+++pr2dnb16O4H1sCDDO/X0/HDj+3aBgkp4Z7OHn+qf/0Hn1jRXs63XM+soWl8c2qe6hzcuJ2bNxQNUtWbVo9OHqtioo5jvfkrb+j8/MzQlgoRtILyCC5uiqYRv20pNxCmFi8tSiQDWoPMvS7QZl0p92qHntS1Xn71C/rVb/y6dtFwCmMdHR2LenT700Pdu/+pxdCjbGwhvudu3dLVq9f03e9+3+okoU4NGsYKghDczZvP2qqKLJbjk3PLbpnsThWmA+2UtfHMVrNL/fDtt7UzpjDy0pHgR6MtQdc3xAm1dQY+GifWGdEa2uo7uSK2jdpyrbDONYw97aeRMgi6HVnZhHcCpYONXn3pBX386Xs6raXv/OihXvzSLdXF3DKNsOYWIUPvuGtUYqiA6V1Ey0LJGCn6MoRQjIkNKhw/sqlCZ7ywC/1gePovyAcbA473+8/sTf6BE2ZGyRlQM4oYHcY9iQeoSde1xrGM+E2oYZQGuhFPlbe17nz40NCOvfFU2Xik0/lMLY4RGRp+qGf2BlpUrSIKlUaeJVs0YWK1qryyNQkChA/hWrVwn+DEcr1kjVjktpJnYVo+YHVIKfbaZSaasSWDjLY2W24OkvGknP9naBM2DNPKKs6RtyG3O2dyCIfJXrCgwkkirEb4yiF2GfytTpp4pa4mga5PQw28WFcHsXZAxvxC0SBRPIqVot0GMrXKVc48tWWrVFOtmsYI15c5grWNxl6uMGgUlNL1g7EeXy70eNEZKTMd+7YgA+2DQI6TBPI9jDNFXaHpIFKZgmThGBNKZ/Ih1O9rQKbVVoA2CAqbbDK4lPIt7GIhcfC77WQGArf/XKpwUSkioYXwcRzp0cVGJ/OV1p40tcqxlEGi/+CeNypAQMnSi6QpWYioM0ehljj8hMPizHhOJDfMylDjODPNnylliPxGJeWQYsJ0GykcCedr0QZadVLBRV+00vfu6bI7U3Pb0+XHpe6eIP7nK/dRLC51tpZQnT4MS10stoLEcSLPT6xPpUGlLOi0IcsPPtO6VIhnBk8oGaksGktqOB+dqfq5dLg/0MufG+i3futNDYaVvvSFfV2cf6T/9b//R/ruW5emfzXd3dGGckuLXLtTnPXSsgiRjkHnbz2fu4ViUStjTmkjC5MSKu3yxhyIOEs0OBzp6nPPS8OJ9DhXscb5hPIBv6dRU5QWno3hOBl1g9pjMsI29hf+SeBnxo2cHB7a+CW5ZHExswkQ+gnjPLPKACDzLgOPEL95KeicwV2k47CCMrvg4FtLQWpdCjt2BoCgtxvYCR7YQh7sF9KwPcdgAFRbtqbjgFKwnsUIbW5cza3zw/6Yb2gsL3GlwoxbuJ17CA8RKgdRcZm3zv5yvpwTj/4cUAj/zL7hVDl7hq2EV9pv/bn3r/8/dvDfE7rjWGx9Gzz919lNt0fOpz9G/5v+NX/73/FtXnMt/C37UicmsuyoGYAgUF9oIxxI2pX51PYBFwkJhqGzE4wtwA6Oz+csjxjv+DpkeJvD+hSlhO/058U5wHGapolzmHjjl7/2deOrvPlLXxaowbe+9cd6dHTPrhIHiHRzbvxwNNKNG88KJAZBQPSVLs5noqguyIW6wjRojJj7lOcYJUO7gUcnJyYamQ5Hpk10dPqpXXAJj6BptH9w1VL1QZ/OLmd694MP9dYP3taVm9e0sztSkZ8bkypSqWGc6qLeaARcXOeWSeAhfojHjsBYU+vBp3cMPoyDSpPU1/ziSBeP7yuJXfXji7OHtjJgocL1sUogFLVZX5izRAgKp4zuRhAIpyCKHXmMBjWvy+t0/+EDR3SMMw38UOeXl6rWC5VNbhl7cee4V0GG1oO74UC6TOw4m5f10o5NUiUT0s50VwdXDu2G2o1rGt178EC7+1c1X6703T99S8vNxtCll19+WcWq0g9+8AP99l//HaVpon/6z/5PxYOJkuHEVlRN1WiTc+Nz7e7sa//gml5//XXdvXvXOsbHH7yvF196WTeffUFF1ZojROFCBvLRo4dmYJI0MuRhsZxpc8d1VEq1EEI0gVPTCPFUUaqmqqwd0ZTi+bqpFMUDIz9CBMvgqhS5DoLOOCHY6K9fjfT4xZG6YKKd9tIg2LtNaSgSCGZD5kRXOGl/CJlk42w5QaGIQ7tBZigKir48zIFiFf3ZCsoNXfdd2rY3GAwSBlxvZBgXPGzwbrkSbhB9ZhgsUwdIWokmUaJBu5JPHT0KGge+ZQHupIGeuTpR6fnaRIERWNvcGS0Ha4TanJ2aXtS1ZCB/EOpovtS8blRSYiGMFGEU7Mu4NI4A3sAVNIcN7ggcJc7frTThXeG08p71XUPWcHQcudk8Xi7NJoUAOrrjK1rOFkVFqfSOc0KWLOGvQKpZALkipojvtdGWmIqzlIRW4HYYeIYg7qWehr6vgyzSDmWXpqH8LFSXeGqSxuq1c8PaTa1ivTJkpUbory00DVoNB76u7Yw04nrKQkXo6yBOdDCs9GjRatm1xulroNSFvpU58hM4RahnSxNK4aRMmizCWp3OqREPgoQjAOeOSYgUcBzsxkIKEGtTCO+EXatCZYOTCWnc18HnnxF1OoqztcKY7M5UD87OtKlWCrORLpeFWo+wDE6sQa2qCsj0kJ5R627NGWqSVCsyK83hJ3zTaVE7dXEj/4aN2mKhvUGkyWGmK6NMflVpMYfTVOv4aKEHF9Inn+R6+KdzNZuZZs1ab/3gLd05lhZIvqSxap/MxkI39zK9dutlXbmS6vs/+UC3jxcW8mXFT0+Iu1rY3gBqQBapREU7HRtistqUWpdUZCBNPtMXXs70n//d5/TFNwea5ZWK9Ubf/Zf/Rj/5g7l+vq5Zl2hn96Zmy9wQFVC3knBRJ6UDsqYR4F1ZuCWwIsRIJlBYNpSXrC2MRMUhOFVdFOnscqk/+P1/rfEH72nx8aU++tG7WswKeUQuSHahhAzc0LqzmqRkD6PLRFCaMjw+UY4oMMI0xVqrAg0lp+AMagZnkkW976N1hsAvk62vrgKlcFIiVtOMTMvtQp8ej03oRSCxGcY5YvFkqI5zVLAZfNY/jM9KwQwyYMF7GKsWXmLcEpnhrEGNWlHXleccp6TGpzmIHLdRtHUiehvG8O+Rld5u9cfuHSbmNZMUwSExXNGdG2PZnDGcuKeclf6c+WtzXH+wrRPz1MsnTzl2vzkb6exQ/17vyPAZC7P+0e+/t7N8vz++7WfLfSNaZa+fCiXzmuNyffl8ZvMn8zeOMu/zHGoG8zk1+57U4DMH0+lzEUenFmMwdtQY5uP+Wti/3euu0+XlpaHRySBTWOa5ZeegdLp7cEVXglDf/e63VRWFRgxYK07qWOjXr9/QV371a/rmN7/p4oIrssQ8pdnI2iZfX8obuomHIqKs6DiBxilkmqfGBTCJIu6IWCQbZQKuXTk0naOzx4/13De+oTfeeEPXrl2zenHl4pGJawbFhSIFunxwxyaTqF7pypBJe8eRUoFAm1KDwcSMwGJdGAT/8MEntgqYX15ovlhrOk6teB9IS1AFitKhZZVhJMvcZdxBKEQsEscGonTfAfsbSmNyHcB1xPv7xn3xxRftOYqw9x98YoKGXe1bWHAymWiYOSdidnnuqicjnDYY22+SLNNiK6J1/fpNkzyg/ah39/GdT60znZ2d6d1337WMw9Hujp5/4TkNgkTvDgdGgEOw8wuvvW4pxd///vcccS50xO7x5EBf+/qv6bnnn7H2ePT4sV1XWVAAdqKdvUOD5nf39jVIEi0uTi0MQxiFzsSxQdhYIeEsUXSZwXBx9lh1vRUOK7aZQgwiQ3tKednUIQKbpVbLQhMfBMLT9UFsldQP9zb6S8+NdTW/oTCcKKqn+t6jje6nkc5yJptEG4iG6FWZHhircGACEA8nQEjGIPfA3R+IkPQ9Vo0u7ZZ25LwxDqyw+B2DAiNpSti2Kg3tOX2S1ReIDjIApJ2T7toTMrExGBxg8sb3dHq50M0B8XXCM5XSwdA4MIFKXZ9mWp0sFOCcdITrEq1R9abcDO3jN6KG5EBry4q7mkk5E0ksrVOHFoSzjQIjxic2ia+tFp8z6pBOcW7g9HSEXSBQY5QQAyX0RhYbnAw2u24KW7qQJm/RXjETPYsCdF1Iu96iUyYdYPmBTtCtpQ0ot4PAaARQRGZcoyRONOxyE4DMUJcn7gU/keNhl6kwz0IDVW3KFFCANBkojBrNqD8ZO0OVIjNRSsOBNB4H2s3ImgHxirRfRZquUCRf6HTTaNkghUCdLCZN8iNceC/0GsU4L4TFfJ53urE/Ne6ZW8g1KgqQDFmBVPrHcjFXlIDyZkbsJUyM88PiIxxlVvBztLenJJ7YdVH0JBlw3Y38MrKi4vhJ6FHRhtgoCu3S50BS8Wg9tJ18aW5hIkJ+bKFQwLwe+mqrpfYRshz4+uoXbumlmzf0yUcf6+23b2uTTS29+t7ZuS5L6ed3TjW8PFN9OdeygqMkreCegiIHzlnKaunF1NMb01B/8LN39fEnF+YsKY2tfyYJZWHWaqtCeUsIqdUyr5R6aHUj9VAqRMKkaPS3X39df/O/LrVzq9Y3/+ef6u53Zho2Iz2ezbQiFBnuGlfu/PRcF4uNDvf3NUpTPXNlqJeev66oPFLY7uiD443mUaTz9UJ5nWqzqjQnhX/iCZHLK+MdqgVqyQJvtdCD7/5IzY/fVaKpqmWp0vO0WpdWm84fDW2yXK8W1r6MZ1Z0WTbSYDTeZq2VAtk/Pj6xe0F/Tgid4TrQL5vK+LZdiE3AhWQ8ODQbErq3rTFphW5ZkTVEAJySO55gv8CijpmzO0zULskEW+TmBGmUJOaUGfBrITZGGzJ52CxIxc5p4T1XV5HxSdYd9RSlggLdkUso4Dpx2chUN9R4u1Ckr3EO1uesVJhD2Z2Ng/6xLY0FwmJ2cIsy4b0YReSz37Offj5zjsm/6zzxXr/xXZyT/j3+9g+7xu13+8/73z39t/+MffW/sX3QD0GYqFe3PU8+Zy5i7mXj2BQ6Ho+cKDQOFMgbG/wlnK0Yyj00BhIBaCec+DhRReRrG11g/+yXe8ox++vnL23eX6fd3XQ40Wq51IbaV2QomI6NazQqz2POuW7eR8YFPg7px2jeICeAZ2zp/YORGZk831jHx+hwQfBayGSlWOd0NNDjxyd6/Oi+y4Qwx2OtYXZ1W0yXcE2hfH2h1QouT6U07XTy+L6rkj3Z1fGjCwXNSLu7UwrPUN4AACAASURBVF3MFq6gGIY+CMTkj65Rlg5UomDeoJmSbYsvRkZwpzYaNeKmOxNzAOBDMMHye/NY8/wJcc6tsFyjkQEShpGtuhrf8WJoZFYswIJVXpjRZFIgq2JxcaEsi5WkQyUphG4gXkKd6CshEwDhmBABKBmw7cBQLCDWyjSXIJ/FqiCz0UfJBLK4NSaNcMZGFeGuAWUAKisUTBYRFb7JHgAVwmmdnUPaJSMmU142SrOxhdyYAAkBkvnXUfHd1v5kGVTWebh38G8YoEhCECIkfNWSth25zrhaL93K2nSQiCujRku5ADr/Vo0dBVcz0K1aex7L3ywU59KO1+lwkEjnn+pms1JXLpSlocLNUoP0po42lWnbQKqtWxhgzPtm0uXBV4BbZNC5k1HAAWISBDkyTaZtXT46fD/ObTBuBzbvGwqwFWFz33MDxowwQEwvjocTZQ+KzbqsntKXynSoNmFydzIbXhSrxRn3a+0mkUpI1VSpjygrmogWzSESdr4JCI5SFxJp1gsNEGyFCB1JZ12h5aJRSlOCqFlKNNmmnWIaAsegcaEBCwdxDfwWtM9mBLqM01GyHBtWZayQTSiSSAN8LeDprQHcksm5dx44mWX0oKSemEOFYQVxJrU/bn2lvIZXlq80hsNkjnCjkNqGXq3Cp/Bsp7SBs+JWfiHEaNMRCBVWCCYSvnZoVcgkUeLTggxV8uJULaGVtqZKuJUrSdpGQyPuQ8AnjFNYW3Fvua9cikH0TEL8ht83pY0nwpAIKxYYMZH27Tgrvl9aTgG6YNgBwppMWAZLBZ0aUvd8+uHGQmsBhHTIqCVS/Y2ysSt90+aVZc1x77LJyKQ/NlRhzzIVUaTaa1R3TiGf7D54YoyxeHOmOQW1r440Dlpl3lrLs0eaLy4obanjZmZcoDVaMTtSGbSatZG8NFY1GmiZy7KU1/lKXtFpEki7EY9I3XpuzjnalAOkXeCkNIXqhtBuoGg40KpAbNLpr3H5WdgpKOeWYcjw8uv3teO/glem9vFSk+QZPbp3rsHgqtp1obWfqDHeVq1UqaMtLHPF1yY6QPTvpFCVz5XR74qV8lWpOFgriDKzL8fN0hxNtMdyanjhZQYkBdVKILvT46NAG8+3xQYIbghvEe5sMlJegeqSIekpRfTRhHhZ/JJFTT8OFbNwYvywqDYtMpBFl8puSvZPskLJ7XD6a3ChsM1s2AXaqJ9IGTum2WbYr5srbZCYDh0TMyiSU+amH/J79555TNtQsbMjdl7I+fhIvXA8XDfQKpeBWlaVTfxM9nRLRqftj3uz5Wpyjtb/+fUW8enP1YaCIUyOZ8dvTcsNl32LktlFbq+Tz3n0dtKMz1P7/+x99yvmwH/fZvt5Qp7a2m47uEPL7Vx6+7PdSb9/7Bxb78jQKnzWOzH85VqjzrMHjlHUesKBZQPsIQ4B2miO0tahtA+318rzfj/mjG7vFcfp2wG/oPcNwslorD/97vfA+bVc5DrY3dN8sVSWDZVQMiCUijwyvtJqU+jtt3+kdQ76NDJkxRwGP7TMtoODA5skHxifhgr3EDvJBsvMaWIVzMrBVsPwPqxSOXozkcrNhUKv0MHuQGeP71lo8OH9O6rzharNXOPxSKt8pdOLhdLxrvau3pTnl7o4eiBveWmQNXpnoAhA3WE61c3nb5kIYzU/009/9o6lMvtBqtZHqNDV61rOlrpx/YbxemZzp1SOc2Fprs1Wm8d3qd4Q/egbrAL6yZSFDcaPa6Sjz84vDDmihlAWwJmIVLalFosLXV6emt4LbQZyZR0bbRrq2IWePL/RlJoEXqPj4yOLnXOj5sfnljZ7/PCu4hSht1RROjUUYTU704P33lHkN3rnR28bP+x3/ubf0oPj+/rgZ+/YwPsv/qv/xm7+o6MH+uST25ru7Jh4KPA3SMRo90CvfeGX9PqbXzYU6aMP3tdqubJsE9TWf/Tjn+nw8FCfe/Flqx92dnYi+GLjcWUk+bomE803jRfkDuhs8LUIL3ZdrXFQa8fLdHUn0UE80rUs0mBV6c1rob7ywlje1YFULTTah9y3o7xuNQsqLRVp3hSarwsLrRLKIJ/JRBegGuDreYRInZHBR8NZYgCQqABRnPbrBxl/cQb6wdMPCFZv/IYN5xd0kb+9MTJ/ZTshPyFLkg2Dk4sOWRZbLa1dwTeCVIvOEGUuWkM4Xn/tBS3XuY4vLq0QbeZ3mmapZpSnKFsF012Nfel6GmoaeBpUj7X2Ax2GifZV6xjniqtGH4j1sR9Z2Q+nZdVoiSUxB8oVfQXr2tIuTAQS9IVlFRwIHCpWzFy7SeUAa1OayAyvpddZO2DOcJR5+PXc3oOUS8r/kOy+ztOQ1600iqXrmfS53YhqIUpH1CPzNRxHJlZI1VybfHBmmVUgSm9yU7/HaR8lkdN0IvxTED7zDQXKC5y7ToMddK4SBamndcFKcC2v8Ywoa1k7JbxKO0XXDJZP5N6gKDiFqGsvNnkQ+o+JhIIAFC6BY5Ih6Fib08FEDUcpZILdInMJJTtQei4L+TjGiOpqpmFc6JrvW6KKIUwccohisywEtCyZ9gLlVaeoQ7qgMGcVEnxVEbqqYFBrMkr1uZeu6K/99tc1jipd3n+kt7/3E338YKnC91TEmUpC+E0tEqseLlbK2kRz0JZhoKNHG42G0v4k1c39iVJEEVcbfXSR663b7+ly4AQt0hRKP4KoUluVmpeU6om0KraraIRVV7nGu74Op5G+/sYX9Ny1fXkH39Of/u/Hev/P7ir3fJ21azWTUJf5sZJypFm9VhvX2rS5aSixsDvY29GVvQMrqbW4XKnYFBplu+oWF/ral6+rPJvp+MFagIjoQ6VIMFBLr9yYI2jSGmgNbXJDbW1hHgcKM+qXBmYjyhwkJtLu4XUO6bLRylqXxYUoAp9vVpaJnSVDEzAlvMwkTK+mw6N9RPwQG8H4J4nCEGlDYbZobeDUoPkOY8ayhUBoHRhitoUXINxI0FDw3L5nfpFziFnw4vHivNM3QJZtcrbKBCx4XDF6ejBmyE3W2C30+VwNOyyc+fCcB3zGp5APm0e2Ez/H5lx5r3cAWCiwT8fDcirjbrQ4Inh/vrxn33vq79Of9b/5xb/9XMj7/ff7v/ZdcwI/c3b6Y/Ad+972c77LZzy4PueQSkRmeK+mKO7WOeN3XCeLw4Px1AjgKdpvkAt8FykA+WbDQebB93G+ASSw3f37fKtvL77fn1ffjnxmkZXFwil9e+lQcZjo5PRcqznhA4cMUWzXF8UOp0aaIiOKrLd0kNlf0A62/Ss3LMRDB4UcDBkLdANWOheI3lA8GppTUqzmGmwvhAwsYO/AX+rs5KGFrUidf++dU43GE8uiwTFbLWcqm40RqSn4OhoFevXLX9eVG3u6+w/PNH/w2BqCC02TxLIfgtlcV567ZZoam4tzcaoBq5QN5UwCI16SBjya7Jq66u7BoWWizS8uLLPINS5oS2sCiiaLwM00RIyB6nShIHfX5dr0GlABPlo/tELDIDu747GWqzksd6vNRqPDneUmo3rLjQCSLSqKtJK5sVKWDg2Bwrkh044VKBPgKEt1/+5dc6IooZFkTvPp9x8/VErqaBtqMj1Qkdf6V//Pv9SDRw+UZol+53f+hl588fM2eAgffvzxxxoMhgZp3rp1y4hsX3nzP9CvfuPXDNJ+79339eGHH8lrC43iUPfu3tarr3xRB4f7jli/JcCvN3Pjd0Gmoy1scBIOMMMCHF1sO3ejkdbKmkp70UBXslj7WaeJ1+nFg0TTvUjdbiqdnGnlDZSHQ909O9d750vdEUU6L7VZRoqyoYyJQqFcwm+M/45sKN9lEDJYbEBAlGXQkUFHmNBxztwg6Af0dqBa73WwrjmxW/0OG6zbFQb3qN8MtHlqQHPNVDg/Xdc6jhpdSVqNIWgif0BUymtVIR8RDxSHQ9vNpg10Ot+oLmsLBY8Jdwae8mJlCCGvn0tADyZ6zERbzjUjjb52KB9nA3qJbANOHWhgSXkjVsUYILOszuFzq2OX7cd12GO7aiNcx4YDg9Kwax9Wzc6o4ChxX3HmUUq2jKpIGoTSXhpYaRAyHlNBuG70/CjVKwcj+RQmSzqVSCwMU0MK8tit9MlixerXK8pf5KZr5o1DjWqn6xZEseKW48vS8skaoh1ZoOGszC5LMfkyz6TowyFFslmZ6CGomRHhcZQJh4EGC3swkK+VYhyeRtpYxqFzZFo/sQkwSZ16PnuIcZSt2KmnTV0ayrEqcqXP7mmAY7+aKT9ZKBvWev7GSGE71ii4YhppO3s7Gk6neni50I8/uqt7lyspGalA4wdh0CIXCFkGq95CyJVlZmXpjhbrlf7wW9/S4uy+kkJazqQyyXR/XqhesxiDP0bdOk8bSp4cjvSgLLRMfT1zfc80poJmrfnpuY5XSA1L4XhPp36njKzSwDnTeEuoKgOfFVQOr8koc3IZ03Gmq1cH+vIrzylYn0mrU/30+++Y+OadByuNr76sx/MPFacnCosdLdoXdD79RPlxpmwYqSlaRUFnxduZAz768EPd+Vmt156JrXwWtUJ31sf6L//e39Hdd36if/KP/1iL1UZBEWk6Gpoml423MNCqbkUFgqKuNAhJhGg1L0pVHlUCSKlPNZnuK4oTLRZnphyOMn6xzm2xi3NEJioZ1EWJHEljUQ6fRAWnPOtsb11ZjUtbdBEpCBlHzoHCC+d8SC/nrwvzIwSM8emJ0+zP1VXtJ1ib3HulahyxqlIIYgZSwQRuoXEc6E5e1CknGQhHive3jk+P6nBcFjj9ZuduDrfLAgPxZey6sfoZKsJ7bNgyy+B8yinp98VfN+7dd/t99J/3+zCEr0eo/pz9MJ/9RZvNnU85QxyH7cmx3csnu+g/79+gOLzNmWHogJo41pWDQ6PD8J2OIvCUwNk+TCjb+GgANrmaUaISgV76PSghl0tECY3IxjlV/bXy19r8KTQKoWranfkzXLad9qYDi5FOJmM1ZaHjRw+0Xi7MCNRwBYq5ZY+pWWt3klgmWrA3spPhhLr6RO//7Ng5SGWj3WFszwuqPNee8nqm9XKmCJ2hKDYIlVAQWVtVsVToNzZxryHtEVpLEkOnOPHBYKAmX+rGtZd0MdtYHSO0J8q20dHZXKez2jI2MI+rFSvJRHkValAF+sF3/0xkITz//DO69sxNXVyeKTK9E/golRazU4Nc48mBNvOlrTjTragi80ZVbuw6qIgMURFuyc7OvnXOTb7Wej0X4oVWVqbKTZHboFTgVDIhcNKysXECLCNqW2SW52TK0AkIIQUedeeA8wvN1iuLrw4GI71wcE27k13dG93V8U/um9IoZEcyACBQDrLIQhelhZ1azRYPDXb+2U9uG9xNCPX7f/pDfeePfqyqXaisVnrppZc1OznTxWylu/d+rqZb66/+1d/VxekjXZyv9N6Pf6pPP7ytzepctz7/vF7/5Td05fprQqEXNCvOpjq4clWzuUMPrNBxtbGUbUqqsBFuNBXmKBZhgsvmmvYT1KRneiZq9JX9ieKq0PUrE3UBBXhanedX9PCY9PKNvv9JpfuLA52XjS78gcYTiKeVqTDjdtgaEUSlCdQUnU0AFMCsmo280FcyRCyQ2nOlmiJQTYr6ViiVwUiGCTHtOMZZD9RRBoNSGVVnBOK6cuFWYzVsVzsWPg18E2RsqrURhkF+ScGO4x3dObtQNEx12S317KDQFbu3gT553OmXnw1UFBc6GDdaVoGyK7v62VGu908ulSehleK4Oh3IX5+o7laa7rKCPdO1/X0dTGodHkn3SulO4asaEFZdK45KC022fqQxmWVwixLQI0IHnamKVx3FclMNQ1KbIY4TGkfvjBi+ZGBJA8fCAVRFvV1Ak43Eqp+ydqGnwZT76Arocn/J5rmZdXplGirNF5pMMw0mqfwrQynJ1ASlCm+h+CpHXCh9gHhqqfLyXHE3kZ/vGKqVJa1qf6YOsrMJ5m60P/CMA5SDcBJHIpMlTRW0nY4uL+WDGqaRZaKh4n04DOQhcJgkWq0KxTuZNvVG166PFI18FRd3FftUIHAr1M1ypsGQ9PpGJYKwCjREZLDzVZJV1kby68icmwz1za5SkkfSy4GKZynV85zCf/VAN9NEt169ovXVQorn8nP4RzelT33N/vmRwo9bpcVQTTnSurxtyS7UN7RLKjZ2ztSCG6eNqmwukO7jx47PkmVjnRYrXW428gaB7s5L+cHQhE7XWmq0M9Sj2VzPjGOFzUojv7GQ1O2HjW68MNHcWymAAH6+0kGYqmjXCjJPZVRrvYZsP1DUkKTjq/I3emVI3VDpV17Y1bVrVzVvK717eqn35gsrTVRuGo0ORjrPP7UM4KKNVUS1LpuH8oOJlLSiJnfYpIoogNuutYpDfVx3ygZT/Ue7rfJd6ZnXDpSvH+n/ZezNnmXJrvO+L+fMGs90z53v7QHoxtAAAXAGQXAApQdzsqwIi/IYNiP0L+hVT37xu8KTHAqHI6yQGbJFCrItSuYgQiIJEg00pkbPfecz1Tk15pzp+K1d1d3ssCJUjYO6p05VVubOvdde61vf+tZ3/8Wf6r2TK6v4a6nA9HzNyqXJcIyTTDMoH/TW8/bU1IWeloX6NNUmS+UnAyUDqhpbtdVK9fmJZtv1SmqLQMnSxmFkBTUlDkOaCokBNj0QdRTqEaFMQ9fv00R4KZIIY0NxTKGdlBrSHR3OP6gmY4TGlqsex4UhYDIHRi7gZbPFF+AZ0UnaBWFvCqo0jboBlBFaw3DaI8GdKij0CaBa0C0DTSOH0MMNhru5bhql4cB11wABiz3NVxuFSSYvGAtIo4aSYBwlh+CSZg+ygTUWzhGGNY6W41yBMsG9xGkAvaKhMIVKkPZxTknzEtiDUBOMWlBm12TYjXpvG2gZBcNVnraF6/2KE8KYgISxd3PtpBOH0Xac4VUYSGflyvZ33r8inavOUNkYMevFRlFJw+8aE28yG7QsSRXozmBfKG/Xa5A8+g5XitLYQJrJwZ6Tf/GppsR5DzTe39OzxdwqzfE76UEHVQNaB89lUSsaBIY2QTPi3D06LFC8Q3ELWmVbTa6qLKgwRt16qT6ONRkmBg93R/tax+6COyoqQgx+6XoBQbQMfdtALU4B/t0S3NbLlXnnELuprAN9IJVTlp5VosA277zSjBsDZZUJ8jTY6iwQ/DIBOUkiX94DqkUPu0+/8jlN9451frXWt159TdZ3rVrKayqFSai6chLzoGOT6VS3b9/U7PLcJi/VYEW5MVTFAQY4TC5CoOTy8vLS3Vy4QoFnTX9Bhjh/Jj9OIcYOZ4mec4hgvfnWG2rb0o5rN3nr0fN+rt825m1ZJKgX18T18MzfeB+/g2wgbQA5bTCklDe3yQapDXK3VSiOXQRgIl2F046whZjndoOZ2IiDcQocj2Ph1KSjie7ef1HvvPGYnVQPnsD2H2hTttb5e3a5sGag/9s/+sfKsn+u+3deEHIHv/zXfkUHh1P5AXo9pVUugixy/0inrpZLVXlhulY0J0WpHOeCa8NcWdsPeIxEEX6sVVnqclZLk0aTMBKCh+PBWOnRVIoR6Av01vtXevX9S10lI716stTrZ9Lap+9dZDi1AScYIAzJtioFR7U1XoiTKUAtmpRR3HrOKAHPbqOv3fiz4VsrFGzXNjdtcOvWkTKOVodjAXDvUlVEltwrfpgfOLqMv3MOaz1uZrqeebrEaZsvFPmJDjK4QfCfWi1L5zxng8Q2flAnBOruHu+pjH11C3q9y6KnUYbSuWuCPIFTs7+nAR7OxUbLtlceNFpCBu2gTBH1hkrYdCwN5bSXfA/Vac/KsA1Bos1N6/g8IJu0+Ugi1lljkiFT9Cf9UIhChhENoXGYakM3Gb8qXypDcC+MTH+JVGNGaXqYaZQFwk9GZ8laY2SegmGoDEmHIdF1qX6CpWjNMc2rXNneWNlBpK4gvb4n3YQb15poaFNXWpaFNnlgnyOdMHwWyi8Wupb2ujEYqMIYwy2adNpDWG6wZynx2cXCUi9tU2qzajVB4qLMREsiDKGtPcQa0I4CnbP+Y71mZaE4dBzD3od/1cpLanVxLFKGyq6TO1VyOFKjlcKfnKgZUBY20KAPdfH080IE4tV/9UO9+o1vaRgd6pOfuiulz3R6+VTxIrW5g5gpyqZsUOmA0tzI0rebxVibRa0AobzI12xRat76ela64oA0Xyqvl0KgFVFN0nKjaWpaXBBZL3zp9LzQjZcm+sHbC734/MiaxiF4i23vYmzwUiXpLToV+ASmS90YhTre39PPvHgsv6g16CO9//CBTvKNZlWjsg9UGkfrSE+Xl4piT8uKTbC0JtFnc5juNLp2pFzmCg+e7Wf774fNUDm2buXpzVmpP3v8LV1RzNEHygZj9Q18P9cBIKbzQN2IoGVV11o1tSaTqZLh0DhZtAnCruebtfaTWPD+4uG+kXd3mzSbPMaQvYTXaNa7Oyc7wS3ysrPHCNcy30FV+Z9dx/ZasKcNPD/Sbpa2c7abohMcIt7L2uJ7+OGBbeDH5tu2mmvHx9l9/+59zHv3fteDkdc5Dmkl0szYGqRoGFmOh6Nm54f9ARHbnudHj/vxf3NtXCvHNafxI+jJ7pw//pmP/s757b6H549+hr+RBbFU5fbc8bZ4HxYSpXZD0xF83jakL0y2yM0Z40Jbi6nGslbspaOEYjNHoI8GA62N3/shirY7NygJfD+ZBPu+LQrGZ8113Np+9kPG0QEUnvkyjAmf4W88GFt+54FzBp+S3I6Nl0JL4YHehwcTNApa9dVGRF9Bm6ou17ZxU2HDCXWIwEjaVOgz1bq8QCXaoUh8SYnGznBoBpy/466ysfGeg/0jvfxjXzLewLe++U1dnJ+a9Dj4OIJ5pLH63qlxYrQYfNuYICBvNRAUD/Vv//I7SpORcavMIM4vRFpI1VKt3wg0y6E9pdKUfLGnkr5FTWUEZ7sBBsk5op1VJ9gAOV0iroPBsVTa/r6Jdu4GkOh1sy7MsaJSDAfsycOHirPIZAbqgtRiaufLAuM4jBuPXVqS3zneRzfb3YLi/fALptORHj+aa73eiJL8kBQXqbr12pRN6YSNCNy9e/cMvkXzydq7bHvOQWgEckfzhetn/K9fv6a+TRXGrYLM16/+5m/q8Oiezk6v9Md/ckN1u9JkSC+/XF/5uV8whVpTe65ynZ49EemIqsqVmw6Tc5jwtLlOv+zNQ2fh+ttGmNCJKLu2dBDlul6vdDRW3M91ZzLS8/v7OhohXthLIyKNRs9er/T+aa3XF50WR6GejUaqS19DxZokrS6JNoxDhHFh64Ungmhjaw08qWyBFI8eT1TTzgJ9kkAd/YH8wEQDGX/mlT2298IWFpsvmSL4Vts5YKk3IPetg7ubB9yv3Wd4DXIy8/1pv1IymtrGtepb7cNdo0TdI5L19M7TmbKw1At71zWJI2Xn5zoc+Fa9tupqnUEsguCaxcoSTwlpB4ZHVGrGunN3ahFrHeRaRqFmEM0RbiQJlfQmehnjPNVUOYU2d1DuXfWVcc7icWTcO4Ij5jfOEuq8NH4e9K1uYpwDFP5dXxI2mJzmu3R57/ELhuY42LwmCi03Wl0udd4W2nSVbu3vyyPd1m1UoU4OGXfQGvMYSQ3tp9qcnWrw3IHUZSrPlkqUmGilVKh8YeWKSK4NFSpU3EDEnyjZ38NLk/5fT3XSWmVl6iM2y7xp1WzmUlNqOKiVHuxrOCJyDE2DiA7w+RKl+1C17woCiqa3ZrhwiqjYhiTMzZ8VrfaGjZK+14ZUoScrI0b0s1Gk3/9fCl393lv69G/cUhsv9Jnrr+jRX2508fiB3nn/qf744XeVhZ7mJ1eaDKSf+FKmB88e6S9eO0dz0Ur1TdeOXmI+yGaoLkxsI0ZfqfAC5V1olWLoUp2uKnXjqeYdGnjSl+/XKlpf4+M7evfJuR4/uzBy9GldWUVizqbtS8/OFrpz16XbqzWOnzTOIr2zaeTXvromUDRKDFWCo3Aw8fXSfqjy8okSNPCWtd56sBZ+UD+mECS1opC2L7VEJ6sfq1SsvPRUKlA8HKtFqsKEZJ2929k51hlrhXXyu997JtDLw4tOT2a1tZZKsz11da+zeaEQ29mgS+abrAluQQ/6OxxpOJxaU1sahRe2cfpqrq40zQI9d22qVVDrLXSpto4E2TJ+M/u7Xc8W0O34MvbXv8qn4TxxlrAPcB+pgIUbSSEFQZmhQmS2LNh1myqfaT7iIHGdvMYDO8GxeOaBHWa/+eC8zP1x78O3Y04wpzkGPx9/8Hn2Yo4BIACCZte3c54+9oHd33iZ42Greexe5zw5P37fvfaxQ/yVXz94z0fOj+PuPk8K+4PjsaQ+4ljyXelwYHayWK+3CuKerXc+z+eCONQwTZWlrrMF4wZYsYlCDfemaiong1Fv+UcgYzQgxqHJtuPB9+woEzhLOG28xljR6myDw7R1GCvSdGjgJYlVTZaN66M5SOhfGJnt3cBJW+W218DjRbUe3yT06XFGJRtlbE1uHBiqBjCubC+Q7+jmy5dzESg9n59fmYGghJ+bSVUKwmR2273Q3sdApFSqWS+2yCK8dLQnb3Zp7TkM8gOeSxObSHbB23LG3c3FQJsMgUVidBJ3N2aQxErCXhsqxLpcvpe5Emfz8mMzSDXaTFZfzYRxkQZhOT2WdhPIafC4v3HzuBaul7+zEZrnjNQ8DWbJiY/HNkk414g0ARAf5N+KSjzXk4bj7Jyi3fcQ7Vg7DhbRBykeh6bRYBjyNRAi64vIYjgYGYRPxZ+14JjsWQSeb4BKXc83emmRZkAxmdQFkTl5e8YrjhyihWODIzccUSWUm/R+UVUW1bWAuVQhEa5S9dO59hGI7tWQPymPZgK1nZZXZ6pJu4HKbY0AY8C1gkzE1rA5tnMntWEpfhJnTee4KGWuQdjoOPO1l9LyJVcRLeWxWUZrXSxq9WGibDTRZS+LF5dxKwAAIABJREFUNKoyVBjX1o8vJB1BBGCVveA+ridT41GE3GqA0F7vWbPVsKESrFZDagoxTapYtoZ7t8iZX7t/cw2GJlH9RrPU1vU14joxtNxf2hIYV4BjEYHiIG5RLo4FObjo0AcK5GdjVUFkvCoqnsKq0bqm7YGUV62J9WWhNCItCNvJy60cvKvgu0BQDjWkXyKp6Qo5gUBtv9bAr3SUsanX6BqaA7SGvFutRZ9ftMfQkMkQI0wi5TgJfmWtGmCAQDPgmuE6Uc5sjUxpFeO12mcN+70Kxq2vVPRuLnZA4tj83DmVXkgdSmvpS6oDV1RZeqHGVD6CsYBc0ADCM1fWyMcGswVL5dlGg8k+cuFarFEy7zRIE3OwgkFtBm46wWB2KjcLxUOatTphyebghi4HhXp/rcmq1TAcWcohiMbqfHqnQUqv1Ec0vG2sMR0Va2zIbERdS/NjGfm6hDBMJQ1ojrclvxPJB7FSbi6pR36nBURGGiyQt1dqr2v0/DmaPwPtjVJdBqlOg0LKYgWNLP2D7k82HOlyGepqlSpOSQHBn8DxZJNA/zyw1kPMLxrBUvDSp2sV4UYdIo6jfZVaqUIYcTnX9WykYJkLvc+gmCnsC/MhSWLQXqVqJdSnaBK73tCuxLeWSklCH8hYs/Mr9dHGHOSqBhmNVHv0pZRG9MMjwAgo0PBVlI2iEc7iSHmUiloBP/ZU9ldGp1hvatUlfBWKX9gLUB3I1XZUUTunxdbpdjMl/8LvZ31kwr7PCk8dxSpW4o1eW27BM0gpdKrSbxQ0VCCGagNf6ONZYEQqhKpcWlOgsYfjT9FMlUtUyJXO2WCN8n3Wr613TtDWN7G5z/x37tSHzgPrCwIw6xznmf6+9mzXg4370IHhHtp1kr/fPtgjOcbOxvCy2ZStndy9j9cMZdoezp3L9jw+9tpH/8b1cPyGar8tosTfd84XNn/32H1udw78znlRsMC/P/539qfdfdsd4//v+aOftevYOlq71xkjLtcqKvk+c5oYGbIBgZakEEHK4tSKl0D0q237Ea4NR4X9050r95j0nxsbdKp2/96RtAkOaKVCUMnegy3ZIUo7p4nz5LOco1UnbjNXu+vjuzgnHuzvPCj+YTyZR/ZZ7q08q1LfZSHC1XJuURlfgKYFGyX5PS4A2XY2+/OLK4VhoP19FLUbZYPUIk6TEigKE4hC5BE9IjbodZ6b1sfe/r4W+VrPTk4UhYFu3r5lZfDnz57YxZI/jQIWH2kpUi9OjZaTp9qKY92+fVvPvfIl/eEf/LHeffsNQ5gopz99+p6aBuQlNq81CdGKAtKOjX/17lv0XXOl+5TAc0eZfOSSsYsMGDlMp6/j/sY14/ygXm0djCPy4KWhZxDUIZ8hEMnj3v27FoEDob/9+hsfLBpugvGu2taQIbsZyAZsIw6bOOagfkgaBEFqTLzMaWdwk+1zfWieuC2YXYqE/SvPzfHifI0/Zbo6TjcIbhfXsMwL9cFcb7/5Iz16eKrOL/X+w7f1z77+u/r5r3TywqFeevmzClNIoYGenTzV1fzC+GtcH+fLRCQNl6ObUuJQgXgRfbFAXEqRiUovIqaZQTVbQxFRMUIT5K7TzUmszx9O9fLNkY6veRpcD9SQwrkZaLh/oOefHmj+gwuNz2bayyvdoP9ZPFab9qr9Qn6PkWXnJu2HthYpW1Al9zxoqUaDDI3UBVUQOFREUK2IHnwkHUykzjl5eF7M9909QQ3ZsXi2BoyqRRwpkKptvyjmC/eF99nY4CzSbxGHJi+0qTvl46GGSlS0ngl6HkAUmp+qzg4sOlwtN9ZDcW9IxFmoKRYaRr36NFKfV0poixPEihPEBzyrqKMsNpumur8/0bhl8+01PzuTb+iDr7wOtWzmpm20wi3w6d5dQ8ZRMIlNaXwKAXJrPDlfyue5BvgFVH5GKi2lG+OJoRIN0ER1LIaplTLHflLvbavtUFCIPV2CIPatbtORPckUDHDICnVdbSKBSQnSGFt66PD4vvp1qT7Mde2FY7V+JX8YarR/R4oWtja1NzaEdEq56yizCiYIV/HzngbtGOEaLV9fWPuRDJSQ6DJOVG18pXSKR018GisGcTm91Pr0yqp0L1dWP60NpfRRqnaLqGHfLHIvpKqvrOfe3sGxssMj9X6i77z9rr79xpXeGk3ULRv98NG76ugMP8z1kNZMGxepTltoMr6mBwM7p/ceP1NesVnsa7GsFY+J8BEypWyc+1oZzwyEr+19pW2gTdVruS5UlGda1LWORtJXPi39xpdf0r1rRzpdVvqjb/1Qmw294FihaPPQnIaWSTievfb2r+nqaqarZWnIdzmndF965flUF6eVHiyYc4FKGgyDxMBFygPVaadi3ejZotWcDa4l9VaYCvskyAyhrvKVocV7R75u3rmpph/rnUcnRtRefAS9ZV2xTnjerbF4MLKgAgUh1lq+RO27MAmWyWSo9xdE+CDiqQY4qQiKer45tlVZqSwLQ45BudEUG2UDHY4TjSZj5zy+vzY+DsGkrdFtFRkbrKXZtkETo7Y7P3g+vBd7TNspWpI4cjUcJxwJ7h87pmtDxGftunCW0DzDFnGtTC0a9m7tA3sM37F7P6/v7AyvYj/ZUzkWfzN5GPiF29dYn5yTS8k5cUb7iDukOy6HYA+z3z68pt337p5337E7tu1/29QTr+3etz3Mv/PJznN7P0HVd9e4O77tQbtrZrxcAt6cOt5DkRgPszk0zPY9ZcnAAAjbK7nfpOGhdzStsv1D2/v9prbXEFE27SyrTnUN19mbduO6O3EcLbjDvE6kxxyy6wTF8nzVeOXcUs83njDvB71C77EpK/E9PHCgAXroWWf3talNBgZEPzQdHnRO4GXA1Mfm4rVBePOJRnpND6/p+PjY1KH/6I/+SMNkYI4EPdPeffddFfNLmfx61xu/B8fl9t172js40re+/arW+V/aRDk6PNBqPTfiNWrWqMUygZaFUxLHeQHZsYu0qiDn+T968K6uHUx09+YNeWziswutVzNLB8FFMkIezR63gnOMF6mB4Si1jcAInzVetoPVOL5tvhgeg3DdIud1BgiHxAZ2GzngKOFc4aCQW0c+4f79+3r48F1L030wybeODu/nXJhYOIJBGrq8qfWKw+kIVNOyYXutNFV1jlSi6S1y+q3gY4wnE6H5crGix11tffu42ZASIRWisL7ZXBofBtixqTDgRCKUdg8VRIk5PDiXyRBF4UZv/vD7un/3M/rES19QPMhUVks9e/LY0puX54/1ve+9ZlEcyNH16zcNJZrPLuz8QbtwQkBhOHekEUw6oCONCoq2NSBNoYHXaxKhJtzrZ2+M9LP3hvrE7V6T2530yUyDkafw1lDaizX9fq9xlOtav9AkiRQPQr1TSE9oVNyRFHHwMfcEZ5c+aTRZNSfHk4Y43BCyk8gMJP0D2aKorCkQMg0yp3K9RcWAtm3Rb/spcV+RRbDQyIwYC22rcsx3sxkbeonD5u6rncu2Ki+u0XShXizWuu20Kjt5w1ATqjNW0iUTskNtvdKEDNV46tbbCt0z2lgEaoLQerCNhuhbue9HQ9wCtqDWeDTUIKItTa8iq02MLS98LQsOjZSBr5NkJVptrNvCFK+nk6Focnu7QAKhUl0iX0G6cGCbUkHRBdVyIVWYcCUiczjzulFWSOtOWjGXQniKoEdwyIio4X91KrgHqFXTJ3Ddam+fgGkqBa38JpS3hl0dSrONVerMkKkedjp8+VDBvUx64UiaDqTgWD6s4bY06AxUK0DUEa2yloDqBwpvpJC8NL4OMR9OUKh2kZsm1PT0pjq/U2USHZWlJINJoIlGGg1jNc+WaoOBlotc66ISqTnT5yEV2paWPh1OjjSY7unxfKl33npDT1aNLis0jxiHQmUQ6kezRt7eUCsi2mggin0PB6kGoFKsfQxs2Gpd1ZojskkzchP/denOXbqHtQV+DwG1qVpN10NbJyPNjW3/hR8f6xe//ILuekvdC870D373NXXRUN/60UyX+MKksLgJBJl9pxXyFdit9ZWCEAcKB7DRT//CZ/Xyp1/W54O5fv+bb+l8/VTLMNOgTzRo6E8Z6SqMdfaYO4uoplQMMq1JR0GK7mtFbaXTSyqMe33hp/b1cz//kl75xa9K/aH+27/79/W97z1Th2yEoc2Oa4Mjin3gweaFvTNxUGgcE1A75lFvMg+nV+c6uvGcUUCQsYFCUSPcyvXUTu2a6iaT+rTq7US0X5FX6Y1HT3Q5K6wQhfVpwYA11nbzFE0j1jnjbXsKmzrnuUWa+Bs/JrPROdI3ThBwMCrf7BJOK985S/RvdOip4y+Zy7LdM9yesg24ts7V7jWzNRyXA24fjJftN9a8FqXpwAXHCFJC6bDqN/e9NpZbxGSHKLljIzDq0n674370eff9u2eACf5te9LHULGPfu7j/959nrHjvPnZPdzfQNicDInttVuniusmzY9vwP5G9mN6eGTPOKJcF8H9bHYuFM6D4cSEg0F3RoOhxjg/IdWwzv46VikOE9/vOFzsh4A8OJC7B+G7w7fMQ7Z7zPcDQnC+OGlm87fzYxAl1mPR9neT/Gls/hdspH1ngMEy36jqW4WIgBWb0jglpKTYZCFa2mTN1+rQkPBDVf2F4uEDk6znxFCl9uKBJofXNX/6zAaBTbwvfSXToY5v3NLhtSPdPjvV6urMUKTTJ0tj4qOr4EWhlVOj18PvDC4IE+fgPFG4R7mePHmiG76npw8fqq56pWmmETlR0lHbsmpY7LuJQJoQjwESNAdkg6ONC8fnK1hYTHRKHXmNSjKnCuzbzePvTAgmLTeUZ/hZvB/VWM4Nh4jzgpBOlMh3O8PgHD4mAZ/bpfQ4Dt/FcXnfbnEzgbj25557RcvlXE+fPbLUAE0kScc999zz7LO6GR7r0YOH1tpht0A4Jj9oUyR7Y5sEqwregnMg7Rz6wD5XLM8NRURkkHTVan5laZuTsxMtlhc6fecdBTRhjTpV+ZWCJLV+O+vZ+VYPZ2ORusslE904eQW7ZpwOdIGoMiE1p1px1+laGuvOONWw7/SpuNL9NFDqLdSizH5rqHY/VngcS2i4LCvdPZoo/eKntCb1+8PHeut9yJaZkslNrZa0RHFiciwmykcB3K2M1PO1Z+kNllCntTptutrUgL0wQ/La1tFuoe+e7X5skbmlFStgz1ggLHCaOVruDTaFIa5sQs6AEnRuCZ44T31nHB/a0OD0LKpcF3Wjk02lxaRVGqP+jKazEx2l+mIQJhpmmW6k+0omsdrZ2gojQoQfB04HyKreKLxg0V5cqPULNTRRT6nuqSyHD2+mjX2N80CAyi3pEtCSOU1opZvgcG2nOweZ8soFAqSBsiGRmKfcHD44XnR1jzXwQe0abbxeo7bVpo+1Yl5YybNbb2yDVpZrEt44stKTpwtD8nr/UPu3UmvgGgFT1VSblEpmoarVWlGeqB+VWidzDXlfFqsI0CiKTadmvaGnZWR2hQbBDV/kB1ZKHiWeslt3pTsHCvpEQqPpdKZ2vlZw2SlHmwnBTroYg17iqOFvbajAzVQHkZr5WouiUdFIw8TTEGemCyzSvVjmevP9Z3p4mevpptWMYpAKkVZfV5eVICN3o6H6IJNX5kqKjfbgb03H8idHKADqZHZqlbxUpA2nA9VNr8Vqob0x9g30zmaYXZMfoAfVq/bQgw90lEmfvXes4XitX/wPv6zJp+7qzX/5h/qf/td39NpcioeVlkxJrsVQKhTLS7tfQhg3hkSfW0+/X/vrn1NTX+m3/s5vqL58pvd+75uaP3yoWS7lcaUxa8jztaoqPQ47XeTMq0wrmgcr01VeWIUkro3KjaLrnv6z//Q39dVf/7KU1Fr96B09efxE7z9+aoE1a4oHNo+Ny1qBmKPkHIiOgMJHGgSZgM5kFjraUJGGSVutyrVVwMI4KVZzFQX8ktScJqru8j53ZeNJLJz5pxczkvK2AUYEgjQT5hS2ARDngo01W0+qmlzRRx68DtkaJAk7oDi1oBsaB3sDwSzvsYQ+jh37hO0b/Nl4GFbYAsePa97ZFL5iNxbsCbvX7Ts+5ix99H1u83a9KXmvpcpIe5q2E7yqXglC0VZl7S4Ep8DQ/S2iz6u77/zIpdprOAscl/0Cm83vvJeff5/H7lx33/HRz/E3610Jx4ZbYLbY8WfhGvH3o4NrhjAypuxL55czQ45MNZ2UWLlRxn65FxnKw/F5byTPOgOwhyP8C67HvSBoM1uM6LDRdVzKke82ygRO5xbx43oZK96XUxqDKvhgaKlgziUOXNsUcw7I3jSV1mWuqzpXV7tCMWvii1MW0E4pijTdc4RlnBBaQeAghUmiPQShsqFVhr366qt68+139dwnXtKzZ89sYF79znfNUWLj54HjhbeOMNT3v/99jacTrfONvI6muANLUcGDoUXB7OrS9JKYHHuToTkhHZ79dgLgbOw8YYQwB1mmYAhistAlCrt+r+FoYrpPwIRlRQNFSiKJ7HwNRwOZoKKIUgrTdOK70GjZOUw4SzToJJvETaL6jQgep41zLItC2WBgiBIIjzWnDCLj2ED87rrKOF3A9HivTA5uNKlLFgEOHxV4ySg1o8w48T28TqrLnJqtvgPXyt+YzJwnKU5uNnb2uRfv6+zkVFfnF67SRTKytx9H5rhy3N3nmQwgLIDRjOUmX1sncNqB4hSlaajVfGaOAf2VqGL8/jf+RJ7f6eBwLHSyvBZJfl+XZWOOWzRypa6cFyAyrUTMUDSQhRm71OYNryW+p6QvtD+IdOdgoj3f00/cjPXiTV+jvY10M5buZgomvTTwdPbwQoMLIEFq4lttIBK3pTo2pn6imhRCjWCY640G0c9ER7Fzlm+WJij7BhCVW1FGS7uILkTHxVccOCIh94bxsJ9tetR4Six4rovo1Vr5kD8nEqXez4HeyEPw+d2De8y1sglyjzZ1LaQdaPoZ1IXGgXSWU9Xm6fDaVN3Txo49Hg00sGpGSlrZP12UdWN/pGoT2GbA/UccscMwp6F1JE+igdRQ+Vchly+bwvTdgiDehgpWc1M4BtHyIE5SAt1KL06moqRqk+UmQRFSgo+GUwhxtzApC+bcRAMdRIlSrzIdpHEUGeG+jyamW7RazAzepo6o7EGlCMJxWTleqLBpNLso1fRPdLQKbB4RrIwhDue+Nu/mGiR7hoIUy1OlytDb0HK+VDc4VFr7Aq5JosLWiu1+9cZ0UliP2eK+imczwww3fagmrpSCXqL2mdfS8VgD4LCxa78i6odpTEbFYRFpL2vUe5lO816z6sqCH1KbRY13udHpcqknl05A8bSWLr1EqzDWVdgqyhKdeENDbkekdS+XOsp8jSGRMk/i2JAdUk1xFmoU+VqWnZbL3FqpDDOcJadVBrJBYEG6BzceFJ+UYjRaa5zP9RP3byiqlrr8zr/Vt7/xZ3r9zcrOKz4YmsBpn/TqIGJXdKkHXWoMFWxXIEG9pr70N37pS3rl3p76otGD3/nv9OTxpbrHUnElJcNITTgwSYdYlVbVRrOuVpyN1CrRVV0YSjcvS2V7qY4P9nTtcKpP/fbz+uqvf01XP3ikf/n1b+j//mff0PG1Y61MAwwtJ9caizWB42Jz2BwOt+biZKiI6reu0bPLS4WD1FrFzG1z9VXOTzUdDjWejJRGvTYLqq190Yy8bXMFQ9CzUhnIa8/mj/p8oAKkDhtebUvZceyhEhiC5YjFnFNVOLRrt355Zj1bwAkhuneVU+YYkcMErY5JJ2+dGBS3CZi2TsbuGT0rbMFOj3B3fP7O8Xc2h9958F6QSDMvH0FqzM5bxSYRfeA2fdLG2DqrMitNQ4jMD+vKnILtMXf75e67P/7MdztubmN2bvd+zo3v/fd58F4eDplzjhbH5Vj8jcIj7jljDRnb8Wbp+pHamG02he3vpNzyCk02yLofHoe9C76o7c9EpvCJIIF7Mtu668Jhn4PDRkHKNu0GR4rvtgdo23YPJZLj/Vyj/xFfgrHg2LzOD9+9nC9MVgCEeLZaaFXmWlKtHsJvI2PjnCX6pgZhFP29Eun/0FdVbjRE3ZZJ10if+MRnlMZD/c2//Xe03nT6sc/9rH7z139LCMq98qlXDPUhXbOhqieNDKKOwlrDjE2Ntg5XiqNeh5PbikMg7JHSGG4C4TDkrl5pFCpfrC2HCNxIBY8P6bjZaDKkrUqu6fhAZb5SBxrRbDRIPTO+Ht4E7U+4IAicihSlAyMvIiZGDpMS91VTWcNDzxwkB3/Sn4pKNHLX6/XC+k71NA+OOC+i9VpJMNIn7n9KF1Whsqk0m18YmyMlH9RAOK/k17kquTL9vo812buhr/z813R885Zef/MNE9XLF40++dJn9bNf/qpu3rmv73z3hxpRTlv11jtrfnUlBDMno6Hee+c9rRZzixjPTp/p5OSh3nzr21otL00Dw3R2aE2RxLp3954Z8s2SqKxQzaRDhDBwE2iASOT+2NYownk4wzhMwOvWbDQaaHPV6vTxO5bmIsX25OlDl66wxekrThJd5Qv5tFShX5xiKykmVYFGhiE9aaSsq3Q/lD6XdPrKfqKfvx7ppWSpm8FMr6SlprcOtRi3So4H0tkTnVxcKl5e0/Ifvq9BNdU0GOnZo/eM9Py7Ty/1pDrS42DguErd0u4PLTKoyKEJZWxNb11D1ZtdIeDTs87TKhxIYWZSFPEgVkFj4x6OAUbLOUIYndBk8yHhU9IO+RolbDYyDB1pLhAhJ4LppATgLrhedFbGD9ePvnFmuH1lTa7nhr0OEjgQLPRQ5bJXqqmm3sp6M27yTgfXblpKulhf6CiVJl2pDW11uC4cJTYweq/h8HqICtYOdaH5MRsGW208lGgZUfvGDWwGA4VZqKEKQxk2IFzrVv3A09pHOJO0FiR+tIpya67KpoPIKZyRickC9JpeGyqYhvKi1iJAyJj0/Iv9xoRovcRTOMzMuHhNq8Mk0ahpdDj2zYEZpvuqlpG0DgUc4l1tFOUUKrDpBVK5Ukv6fzpQP/CVvHigIFkqmF9J+cK1ZPIzI5r7USoVK1GPpZMzeReN/BNPxQ/PlW160+AJkkKrbqbkZKhVtZaPxhrE6g26RbHqs2cU1kuzwnSeruYrXS4aLcgQxqlmy16X61DvFY0WnlSOD/WkjfQ49zTrUgWTYz1bVDoqTzQcdsrCVimSEGqtwe26KLSHk00CxY+02rRa5XAgAuOggHKTyLyZrPTy7QO9fO+Gnjw5UReOtbFeeBCXVzpKRjq/3Oitp6Vef9To9XdqvfOg0JuPKvn7oc4uS438zMRPZ0VhekwTPxarAwGla9NCv/jJF9W3K43jSv4PX9fq2al+8LAQfPgfNdL73VCzKtGQxuVRoXM2hMm+8TVO60jLFq2gVOFK+tLxDb2Udfr1Lz+ne4eFfuJL0nf++3+oh//nN5R/70LLs06ny0DrcKzzolXU1oq9TtOUvl691vO5wmSkdR8pPbilJuhUBZ7JBPhxbLzGsMitBdAErbTVRv/1V/f1d/+b/0Dtq9/Qv3nayquf01UW6mBCmyyUmwl0PZNEIBhkq+deI02A5lRD4QVoZZoqpdtARbsbKiR7E17FvwBooi/Z0tKyaBql8pHAQQMpiTWYTBRlpNbRKepQBlJdFZpGoTWNStPIAABcMhxf5DsI0Cn7h5pgIrnsbRCVSUuygaN15ENkB4ly3E9zP2iDglwJaImR8XGGCEBJQXVWWVbVjusG8ox20nCQaTa7xHMxjiSpKTb9yg9MtNWgF+eNmWMFkIAjEiCa21HiH1OUbHwgsgGk6XEYqCjGMQO5wfko8lwRDhDXSHAIF2iXUbTrJsUGXcB1WaBacjgea//wSAcHhyZNs1qtdXl5JdD7k/OnahonwTPI0MhDtLM2PTcs3TQc2ndPrh2pDwNNDw5VK9BJkWvOWmt7086iPytZhX0yUlScGocUKojjGlPhllBRCA8KMV8I2wXdEcgyIVqN7hpj6/pDni8vlTelHlyda1as9fTynOoP42CzCRhaSjsda7PlJhA+kx2krlyPI7zANB1ZKwdDQOLUxAdpp0F+Mqd0IoSkWGnv6Ejnp08VT1IrsSb/y0WxwXAREHXrqlU4dcRuS6tYE1JARsdLAXXfdRhmT4NAB7LjtmIQl0gloo40BjUP1jlCNdLdRGpxZM1pDRWCPr+NHsyzhAaByqpH3yhXZdAjXW83PXCbJcTzFGO31Hg4sAlEXz1aUIynIzUtUgqNBulAcZRqs1xoaIJ2VKNEVsUGnN21laFBcHxoB8OSxpMF5QKlwnvmXBh8q7ZjHLdRB5OU8SDVx4Pr5Pyp2OO9VFdZh/hduao1oHWVjXj4HJeJzeTn33jWjMfu+GyMcTxQEnA+jamOgyihjgwBmD536D0xQzgGJHm+n55TSABRoQH5F+gb7AqNH5wv0kwUIh6ZeGmhiBQS4kODRD4ReN0paXzT2YKpGpFT2tC1dWgl80Fd6TAYO/MHNwuRuBqRRRkZj3YLZNSQXISBiRNh/c0or3XmxaouGEno/aSX6RXm9y46Q0mXY5muDjDvLtIzKsM2H/8xjoNxGLb3xdWi2ISysdxFWhbpbOcZr3GfYwJV2ra0pBJ7S+WUQa9Lc8YCxdnEjFhJS6AtXOyQrV4Rwnc4Ek3grHrpOWVtL1JkTWx53UW4rreJI57CgQnYMOimTjrC0o9cJyW0bn5RwKGe6ijgeJgRrqwddLUuXZUMlUc2uswjr7VxovQ9DCi/p+rMM820kKisLhUzHzCgbW2k6X5/pHy5VtEvbH6EydjkLzx6Dvq9onBPUYRR5A7uKnPYTDpDSBAWBPGpTbKS64mNw1R1I/n9QEF/aqlvbNU4HEnNUBEwYi+N2QXbUMMgld9ROBJZ7z82V/h/BFT0YKM6rGWcgkINwBRmFIJtEmpQFFqXcHgK1XEmbxqrXtfq17n8shME89nlRtNuWOn7AAAgAElEQVS9oWhNlPO+ys19Bch/1NZgHPNj6UrWBykQAjrKystet8bwFtdKcJA3C5OhmA4PdHX6QA28kmSgVQlPwleGzWMjHVcCUXuKhQ4j4yVCvN/M5zrQSjFWo5RV0NXrtaV++xZlahAOQDZ0s8YKlmuzCRRJGGOc9Ec6Vd2BHLOxZGqqtUYxlci5mh7dJ6QMXlA2vCHNK6XhVIu41byT5m2rwuy3U9pH94z0CTYbDaXWUJrAHF/mD3YCxAjdPdvEjS/oFK+Nt0pTZuQiirHa6EBBOLMqPAj5VMDtHqAa2yVshOvdeqRxrtnBLbnXgxwMcRuNQOILC+vMk/kAJeL9xqVCcwfhX0Iz1MB5HRI4cwPELIwcedi2XYcS4RwZgkEFOKnHbcPd3XlybIcpuTVrv+9OfPsmXtv9hz2xazNUjjeg68A1OQtke5mhDI6ywjt2xyTFlG9pTO61rZ3YnQGom+cQOON0sUIJqs3pQ+C21iChWIFMi+uWwB6w+w5GbTenOUeuG9K2cxrZ5Vw/Su4vqTP4xPyw/txrnZXuk5XARuF84cjwNxwSxt0oNKTGsCu4pnwerbIotpZCOIucB/bbzYGtI2cpSkeHscm23Ttdwm4r2wAKhjAtQY3JCpHmc/eNPZM1avdimx1y+5/bR3ndbP3uZrLn0BKlaNcWuY6HIxXrwiB7IKbTs3MNR3t6/8kjffrzr4gqn+F0rM984Qvqu0ovvPyCpsdHeu0v/7VVrqRDFPDMf7YvwmlicM9mJzaxOEFKsM1jg+8EQtn31jcuwkv2SLM5ETF0iZLY9fGJholWBeWrRBADIVVO/v7i/FIlytiha0AahZlu3rljKa+Tk6cqIJWDYhmq5aq7zFOG0LtV8WRhxaORojqV/FRFTo53bM4Kjs9yTYfsTuurlfExKESKRpnycmncDkryV4uVBsOxqdPmayrp/tyq3ki9HR7u6+bRbb3/8KEePn5oUPJqvdDecGzevGkesRsaDBnr7t3bWiyo7nEENRwaVZCAeYfL1dpOQfxjOena0qKMLT98jmcWPH+3Kr/xvlUMljXNemtDpcp8qYo2M8N9jceZlqsLm+j0xHMcBBAXnKdQYQnsuS21JEpiU6VXWORrZD23Wh17Q31+nOqVYajnxpGyzNO6QcW21+VqoeNRqmw0VPXuQsurE12FtcZZoeNNbAaYBrVPz1amzUTD4iFRpZgbG9NtoZUH0ChaSzxYssRVOE7Y1IphwpCYYY5dxV5FSxHKkEGQgOgd8sais8NsYXG4ASwODBNja44547ldKDgm/J2HW1y7Z/cZuCOUqS9wKLraCiVwMh7X6N9s9PLRgVIMYHGl6HKhNBorhqNBEb457K71CMvaToyAgc2tQGm31cZH6Xeb129Ck9BAAoEaQdJ6ZWstydTRjHjbeLhXZYUCfZOLXnJE1qBsyGqQbkBXkjZBZYkwIDn/WD2QIUracaJh0pqEBPdl6YNMpqKXHNWDEDLjaWQNrtnOgijX9clEo2xo849Itck31gIkJhgZTNR7oRq+lLsEf7BoFCwraS+UBpE1R/VNxAvHDrZCpy7OlGQj6Wim6vyZdLFQ+ayU93BtKcvxQSZvRB/CUH4bqb7KTVyxKegYV6uFFH+10vmyVdkVenC21vnakdlxJBdVqcYrNMyO9XB+oVlZatW7li3+stWtia9bN/d0e+9T+oPvvW7qv56fWcNkJDlQH183vlKP++6qa0ASCCghc0NgZp3cvenpl37+p/TdH7zNpWpVd1qulmprT4PhQCUfDiMtrnAuUDRGXVqqPSqOWw0ObwhdrXq9UgH6XEk//4Vb+uWffEX71zL903/+TdWLWuu81sVVrrQlxdFprlBP5kvNEk+ovo+SoepqrQoyNQHGqtBQrbI2l9q1JiDEL4/01Z/9cb355rv613/xmurG11vfW+rqyrQ79ahItaT9T5YYao+5B2lgLjY9lW29gmxo3RpoARNHoeZnKLTHIlggoCEVTjobqQ3scTAa6bUHSx3+Xz/Sa+8ubZ0ponAhUF2SUkeqwjWMtTXIutwGPTgBiCPapo4Tv+W/sDFT6tnD88udvWJ/IYXjBQRSHIDAD5vimTSOew2pDZr1QuxmdrvWJczpPnF6RnwHaDSbe4xKt4VC1D+4Ci47V6gn+AJ87gMO1TZV507/A4cJgIHPmJ9kVApHE7Dg13wUnH8npQJPmE2cbAKOD7aK2gXsknOvdnwr910McIn9Mn6POwbvI5tDWhOnjT2QEyX9bUKSoE0g7NxLKCJb8r67MdD1fGtvRpX8cLpnHGHOFbAFnUL2Pc5nZ0djUD6CLvkagUKab+ZSaejB+X1ETKdsQEUmx0e+pTOUi+baBP+2b8PB3fKiGAN8Cziko+FYRfJhiy5zfPm7NU1HXDWwMbAMTNeqOD9XUZVmq2hJxHrlfDk23+X21Q9Fpj/w0nGYri4X0sBp59BSoYag1/Y6vH5TZ0+f6cyf6V/94R/ot//L39ZoEuh0NtNob98EB4fDWyr7Xg/e/YHOHjzQsq0soiQ6JQ9MzhVYlP50XGCUxPICt1nh5XFioFhZMLLSQ052/2jfoRt9q/liZYM/DgMNJ2ONhlNLLRC9FZWL4IbToVRwcUwazzSIWAhcBw4W3mxfkfP0FMIf2d51Y/XzdxPsq00L6fCIqjDfGtPC22BQq8tcrb9n0Oa92/d0fnpiUTo2jiarfB5SOOWveb5Umg01HqYajI/MWcFhWa9BrDrjNg1QttMNdWWpzWKpfEnrGJdj39ub6JOffFGvfffbqhvP0mFs4ji1ZiioQttW4oEIzq/okWdugqFscJniNDECOJUAIFZcA3o0IGt46rdu3dHt23eFnMT7D35o1WGTLLH0Kdwvi7QsVHbKs0w6NwHx2J22iakyq1MShNY77RDivgdSRx8nIMxYaesrqUqDSC9WayUDKprYKOgNtxHpssHE5KO1QoCwTeRlIyP8RkGjjv569NyLQq1IcTChARNwJHCePOcsscGwz3cW1WPeuIbAGSkqX3pXObdb7MwAizZ2L3zgBAGzIxXgIlrGmbliEcbuees02WLdOlssWLN1wZZ3BKeHVgRRa/2wHhWV1o8uNKYVSVWaAChOzM1RKC+LzQFZFY0Z7ZSmkRjq2nNFDZS3NrVOO7dh2KLeVXp2znnGkYHvlVJNSC8qL1aQePBYLTVL+pzNEugfZxJUh6iZtWmGyKpGUqUZGIFvqeggpO1NbJVgbDyrYm58MDOiKOqHnVKcnNhxPPzJSG1BV3B4PL71XPGaVIGNF+kJOoy4SkFTtKLr/Ukn/y1YyJm8bGb2gtQowQsRu4eTFRIdl+omY+k4VwhavEjVnUYKkCxYspkm0uVcbVnpfDYzrZe+C5RFA1XrTrNZrsscBt+2Ciz0VYSp1lGm06awTfzdp7U43+eP93Q3LjVqrjSYSD/9yp6+8lM/pq9/09NfvPm6LupeG7+0xsL0kOzLWiuQppDkjetmj42L40wt3BPjxvk6aTy99t6Z/vQ7b4j2cuE4E0KjtCoaD0DXDAhTbrwVGhcnJggJjw3/CwRMi1z7k7Fu3jxW2sz1IoUoj97TD157oNPTRqsFbSRCnbcoZdGGyFODVlS51jlimLSSiN0aogKNdR5ulpqq1St3fA3TTD/5xZc0GkR644c/0GvfP1OdDNSHQz2/qNT5seZ+qAuv1TKRpUjMftNGIx7IZ1NMUksRMyfpDNAXteZnTzUaDdRZqxBfrQVyraoeG+4a4Ab7U33z9RM9Of9znT+r5e9RsV0o6GjaHquPcaDdw55JmYOuWbUrLPMt14g1uTXwrBXzYinI2bkmoBpwLnuzcnaM7cZh48GmzGImeLeNGbFIkH7Tg0JiY4tSdAQfoe0JpldojpfzgnivWSGcJ8vIsd85BIm/7JwpvmqHMDk+uSsgYQ9zjy0Kg8QO4AJ8sW2ZO9fGDw7N7tnsFF/IVdkBt/IGBDlZKgLOvmpMD9BwIbuWj9k3iPDbDAXtYlC8JtCkKIR7Si9Ans25w42linm1UpO7DAfnjSO2P51aEA+Pl/dGHkUE8IsRlUYY2wUSvNfGGec1DkS6Fk08LLTf+WaLIVw7WSBed04g64pRMmfRQufenFPOvd4KX5Oz5dhsZc8u0BF0Dh3jztyxxzZQ3mUeOFc+w3F318jz9t32kXA0mZgGCRdRG18i0Xg00Vd/+a/pz771mjZVo9V8YSTlyd6hynqlJAtM7+jg2jV9hnTT6tf0u//HP7F+ZHiyNqggRta3x0bdMAG+sdoSmYHkUITGkSEXDe+jbgsFlwtdWdVSbxMXbafT8zPduXNPBzTcKzsVRWmTcXZ1YZscKb0kibVZVyZzwCTC0SB6o0cbES05W5dz5eYGtuCpxsCxQEX29nOf0N/4m39Lx4fX9PWvf11vv/VDHRwOVZQrXVz21hzyC1/8vF79y7/QydNHVtYPCYyqvGpRmHNDXzWunc8AMw7HUxOgbKtad+/e1dHxoVb5RqBfl6fn5nAMBqmajYPuyyrX1XxmXjoO3Y7MxtrnxnEjM5q1btN7LLl9SmwlI4nvFhLPTBCembQhzbPo1zarNBpM7JrPzy40vzg1MvwS2YOi1ti6PsMx8y2FyRgaYkVEttU2Aea2VAqCkV6gqe/pVoKWTKNDT7oWejoIGg26xo0DbXHGN3RytZJOTpTFgY6P7hoRXX4DDqLJ3ljVJfkb6nIiZXFiUYjXV5baMJ2ELYmda+JacFJ2MxmOLz3PwhqHiqqSLShL6hXnyZwrh5BhpDCXjDjPOARcJ8dl4fDMWNtC2ZLEGV8M0i45sHOi3HuYa1xHaAbGPut3lnfPibiR6cgGCpJQE4juUanTxVpt6anZ3zMtmouCKiKi1V4DQ7aInCITWsQAXyHQR7UO50nU5OUWiXFeabrRnOrRvjeyOQrWcEfmpNvgYdSt+gL5DtsLGDqrVGIuUfXIHKuaVmEbmfo1ER6OLbwBes3Bq7p/446p6LPo6o2LHiE548FahJ4lpmgOIb1nbqbQICN5NY2giCxXZgB7CLx4T4teetSp6HJ1DzsNBmdWZVf0leK7NxTcuy5Rrh9LC1Lae2Olz/fy0wKVOTVXkMRiFU9zkwwIZktTpL682MiPEMUjzYyQa6hFHWrTtGpBq+NeizrWe/PKelCeUy4XxVpTYTZbazKs9Su3ruvLL93XGHGlpFS9eU9vvNGa4jZiX8weiLlIp3go0NO6AR01L9Rq1agLWkUDArYPK5K+dSp9/5//ucpFrfHeWLNNpWgwMueODedwPFWdd/IHY5VVo7bzHQpTF7ZWu+WVbk5Sferle6pj6ft/capvvfqGzvbZTaV5Lj2lP2AKNSKyFj2dyS5UerCs1CSemmhiCU8005abhdIs1hfv7+tr9yb60t3EKtPoAfmDb72rNx4u1FNokB3rgn6OxVQL39fDTaETKvuoOGSTI20yHMobDa0YpQChLUqTIujmV7p9farLK0RM4YM4YWMTyfWdorbNT0jDVaNZ4Sk479XEQ0F3m1e5oop14KgFrMvdxgWyAGrDa8w/fuDoQR3AaWTTRVcHBxyuZRRlhoCxXmzbhdsKJWGb9sJBIiVlmC3O0Tbzgf9hXCWcY+yCyQr0MmHntlZXwcUBW4vNTqF1hm1gQybFjQ4U6M/uwWaMR2cbP+fPFXk4n7jzGC28OdqiuArrrB9aIIHWIBpUTQefkc0cni+j4RxEHCnOj/UJJQQ7Blpk54wWa7sw22UOH2dn947Gv6DVBEqOrsD58xn2DDSJaHANJ+jmZOSOtf27OVNUjyexpWq9YW0BFsfCrmBTjGay3YegSPO3nOp1MiY1tpTqY7QDsWsgXpGBKfCpkA6isMfEe2nNBB+NoaLghGDAxITpjpEa2rUu4ed2mBp5IPzoJqHmjRZinmvdOjFqfofCwzXyWQAG7hfZAR68znv4sbHb7QMfzDwpXG5Q63ZCkebZsRiaTsPRWJ995fNWhTDeP1BF5USS6GC6p/mK4u1ak72pAj/Ri594yVCWzWqgyINRjkAbg8LgoZ7KhGCSQyzH4Afa2z/UdLrnNqI+0JOnjyzll8SZbty8a7o1VV3o7OxM+3sT4x3NZytLHRwf3dTN6zdsEtEexUM3xPi4vRmy3Y0zjJOR8N3kJFqHUwXpi0EBcYmHh/rsS1+08v7Xf/SG3g7e0be/+x0Vm4UOjvZ0994LWi3fU5GvdfrsqcqqMGcCbRCb3/KUpbSOaIwgCOdJa+cEJldL+POKY5C2QOezM62LtRlYWhMgoEfXmdbEBiMTzFytljZBEHTDI+danDYWBIlGbUik3hvhDdLb3nRsSJczGg61I81DFRQ3HYj18GhiDsBydWnOGK+jEA5JLh5R9Xdu95FdmHtEVAXpmVlKXpn+cixEK4028BDdFwQNpYF6DXWq49jTjx0d69N7I0XVWovNxvpA9Uls5OSr+ULXY+ng4EgjesihSQVd/t5Qg1msx2/P9HS2MnQKZAHUKypbzQsaTQIdY2QhCrmyUotDtmr04AwjFGPJoRtpyeXCMUbYKMuXm4eF57PNS29VczFiaGvZYxth4PTwYJxs4ez+zSz+uFOFcYx8m5dVQzTVK4KTwPFNMDXSyaZUjir9JLTKD7w10otNXzjoO6b2z5Pf0mjTGS0QWnSS4O5R9YgBcmeFnhZGFq4aqUhPBc6PaXrJSuapFqzgkxgnUCpqoiZXeg0yZyicwdVEab5WeUOrQVEUQU8v423Ua0sxkMYIjRhPxjqRF6MKT5NOcHUQPESTlhLp+ENfUeerzQJ1pBMvW+nKIV/MLbYS2kuYhLMiVZtC3rNe3mCosA7kg47MPHkXa/ncx9s0x8GOdArGIUx6ab9RkzYajIdKOl9eu9G6MCaFvD5QVfs6v6S59dwkUgjQ2nCgjUI9aws9wQEAgQ4iS6kHXaCBLnU4ln715X398v19+YmTOJltIr0xW+jb7z82HlTDRgVSDfehoVqpV4pDeXzf0lF6dqbLTeP4IMwdB3trFR+orDbavwbyN1RXL41H4fe0sqHChHZNbsNETgI6RAC/sKk0Qcz0hkufvfnwddVZpvNGOhjFOvPok1bq6PoNncwWWtSBNstaDWrvpIOrVgW2p6caqFK5KM1Rgg8FF/H+fqwvHkfaPHtPfjTSm++c6d0TKdu/rrmX6t3TpYLpnt6aL7QKAz1CoNWDSearKioVVW6l3kdHB2o3G9V5rgBnbBLq5r1M//Fv/XWdzZ/pf/4Hf6qmClQxfpQ+MZNBcnFUSEznheJBqijOBO+vLddq/V5ouLfstts1x1q0NJfLpn2AJtHOpkJlPnCti6zyOU6Mv0RGY7u6bf3weX5wlnjBnBYiLtCIGscLMeXQeEt4GdhtUl84E/RMtbIQc55c4EaBEPw780Hg8fAf52dVbwbrmmODndk5TCBDzsTsXEDQYmycQ6J4ld8tuulD47GCZFWbpdsPkAYwqRKXRsJJ4WHtqCynwudd4EdAyMlx9CgOHNJT5aYZZsF0EmuEYj7ODVWwtWvzBcAwTgfWroTCK5B0a82Fs0n7kK1sDgrxtHTi3hA4MgcqjrVzNnCIm405VOxnHnsJnUS2hUkWiIICdpWjgKAFh6IdzhfgS4AcwId2mPcTjGw/bv7Dotgob2urwPOKje2fXAePdZFb1sWSJs5VtWvZqYZT0W9jt3V2cc52DuhuH7A3bP8vjOgBt7w0KI0bSqXUenWi3//939eLn/q84sFYn335U3ry9MQgvfFwoouLS5t0bUPpdqRHj57o5OTM2qMEMVoLREmdRunIJO1pfd5YztlTk1cOFQoHmk6PbfH85m/8qn7v9/6pvkmvuasr7R0eKAoomU51MbsSCM3F+kyPN+dqm0B37iysdBnkK0QpuccLxbmIrbksqFF3AcJB81wmDtx4HLZA2XiqT778WaXZyNRxP/vZz+lrv/wrevT4ff2P/8Pf13qzUNNulAwSPXzyxHgeTZ1rtV7qz7/51MQR0wwZgVwe5ZA+FYWxbaRIJzDPQYAaBAyBpZHb7yLFWapqw5R0izodDAQ5kc2v64EogQORHFhbT7lrx4cmScA9QasFRXGOa47eVoAMjtVqtdB85Vpo4FzhOfMgj8zE4vns4pHSZKBs6DzqfFMb4ja/dAKbccYSbSyFx/iCCeAgBSHVELLNuKY6Bx4MzgHcWnL3OHBdp//8E6nliW8/f2jlw++/v9D5slRYhxqnqR7US23KlT7zuXua3NxTFbdGHO6o/P6Z53X5j1/X6cWVKrp6l41yIoaSbR2xs0Tq6eljmXRnRDBBIENmijyljMfQ01joh0HchCxOFInjR8TldEewZBZBGCfJmVEjL28XN0bAECKzZs7gMP7mQBo5fIcxudVjzhOLMt+oD6hAiYzP0mht2kEgS+SV4G7l+VyX60LX4lSHI/qhSefr0jhE1/dMmnOrvE16hk3et8a4iKUVazY8UFJXxeJ6JmL0cRQSc4zQv0IhAzHJvJfWeOpVb6hXu9XdwcPCMbP/ARBwnX2v+brUutwWRfStkD+gS/x0DJ8t0MEBpfGlCUeG8FdAvLgvaJ3hWH8aE9fKO/RU7+0pfeG+1KfS907UfOs9hW+M1aLaG7i2Ll7bKGpCBUuE4Fp180SortBfDkTt7PSJjmLEV28pyHLVq1adv5C6S0WZL49Nt/MULVsr6fbC1NZbkFDBx0jMtaokWgkhgXDSJJq3ld6dV1qxT8eBDoax9uFE1rVGVPb0FzoaEpRcafng3KQF3slD/cmPziwV1aUOiYPGkjK32to4Wlng2YZPax/QBiQdWB8YesimpDYLxjTzzc42m6Wu7d+wDvMgUlS9Vhs6s/kWcMEPGSWhhn6gg/1M49DTI2uRA3iDkCuVkwRZsTY0mSb0vqpVNjiLsP58zZq5Jm2r28lEL37xFf3qLx3p9dfn+p3f+SNDlOuMtk7YgE75+RO9fd7rYnOm843UHKZ6nC90Bv8qHRpi9Z7pu8W6Mj2iUKMgMb5JNd1TQUHk6YXiqtEUVDCLdDyN9Nynj/SFv/0Vzd79jn7nH71m85KqU0OHMJI7ocO+MwmMCjS0XWrtV8qKTsE0U9T6yj0KgBzHBEcDZwc7icfB9OWHzAikBg/OVBwrA0sjILbeiZ6WoKzmLjlQmjGiCs5ItKKJNd/gUnckewydcUvckFX0shzEDgXDoc/YBdPlQZGcv/PgnIxj48rbjZJoy+3DzxjChDfFGW2vwY5lfuTWcSOItvSYqwekVJ/ramtXus8+sMvcMZ4EUxyDazD0HYzA+iLT+yzQNRBu1K0pHKAX5Wym04szcwzTKNGdO3cMPJhvVjq7ON+iZB+mv8YeSbzW9io6JhgNAVuCKKWlnZ1Dg3UE6edBcM31cV5Fj6O2dYDiyOQ4cEpxsrgWeM1rWrDBl/WceC6HYT1BR6l6hFXhlrlxtLHpiblLo4ucL64sPQjSSzjI6ML1QmE8CHrlCMvaOaHdx21y52h7AWjSNnvD+bBn8rM7d97zAZmVcWUqMajG/LdmsanS4ViPHj220kY8T/7uoiAgRiJVJ3zmXHV3w7hxoBm7E+PLual4cDhLoD0QLZl86C2pB31KFFJlQvkn0TRwfuU0HThRHCGeGVzsAgNo2XeiAwsVIHS7Hm4cgw0PLSWchB3K5G5IbOdSFbm1DKH0Hv1oIu/OS5VvQC+c0vl4AnyLfgNLBw5BYkb5+PBAbVWYF0+JolUcbdMkiF9xnjbYqG074R6HnnmOuO4WhYM7HeqxE7t0vec4Tzx+3sfYccO4HrxdJgYRKN417+M9wIk8V5zT9r38jR/ex2tuXEm7eFYZh/NhzkMPfD+w3mlxQCdnSOWuSSPfvXMczPvHMGw3VrunxvNxqSxq+6i82YvnSouZssW5xptSwzqVF0x1FU/1FnC1Iq0hyw8StLe17NYCd8+DWs3YVeYVpDgQGKIyLAiV0c6EiA11VWQASKtZhOecpQ7nnupHttrWaHiWxuO9uFLOnXIQNedv82db9cC94tpsszfj4qI/e992MfFvxpex4MG18+D13f3ZvZ/5wvwn3UQlZRrQE27HlQhFuxqQoqJqrfoI5KnxMBK+WqI7dMWIiOhvti2VNWQWEVKQGdanBxpJGwffWq+UIIFebC08llUlsrq8r0d6gOa3IJOmeixrEspshlxM3OX4TASengraMnA+oAYWFTsOGq0ZOJ4hAaQ2TMDWapOVR52KiHQWLMhWeXKmcjBTM7rQfHSmYjCThgv12ZXWOpXiibpoYBydpd9pA48KcjnySxbVQkr1lQSZEi9WWJXyG/qZLORVz5QqsAIAvy+koFRgFYDkX0sFHWKtoY0tjgTl/QgkBqTGJa0a6cI/1DK9rmIwVpUkRvIc+o0OlOsaZe31NW0aT3U2UT1CrNMFdeBbgw1n0asmMmZu0kKD1EeBk4NtpAch1YoMh9u0LH2Ac17RIqZQUs4U5DMN1Gma4MSW2qxWNreogEXhIkMsloIMHBWrmCw1ReJkM1dQSaMwVYI8Rt5T6KekCdCQ1LBLlPWZpT/7Ta/MHyiNB0pZNcvCxu4oWug4LVAp3layxlpBvGe+tI2eVAfqj55TfTjWVdJqHuSq4Q1hv0vpKuhVUBkcw0ALFCAfT5qT9jxNrbjqNPFD7UeJhjg1+Vp1t5AOO130T22d0ey0Bp3/iI0ye4aemm1mpHpzBTHoOXPQNWGX/6GGEnuV2SC339l6NI9pq4eEs7Jbn6xx5iypGYsQ3Lv/yjrevmSoCgg9PEiblKS9CJTY0JnioLsfEXvc2UG+AwSe7zRnabuh7+zCzqnZ/f7veobWYccirPehBrg2U4wPZoox232Wc/7oGHIuH9izrX3ivTvbxT5I8VOD09BSlep0nrgfVjGJPd+hX2D+lUtf8T3YPn5S0CRzFhCjrZ1kA/uQIV3M89x+etpQ9YTRlyYAACAASURBVFTQEnzV9kMrY3C3D39wV7lG92OMUhS9q9qq49g74S1ZJqBxJO/d9XGtPHbjv7t2HGM0sYzHasU/Ti+OVBstfnB48E1wcPkxm84mvD2W7QX2m3NU+b7dY/edu9+DX/uP/ou/t1gBcR+q9ykvX6kpCxNge/yj1/TWd/6NTk7neuG5u6rrja4WZ/KTXnm3VuVXunb7ht54/fs6P7vS/OmpomysMsejC1Tmue7du6NNCZ9AKtdXunE01SCJtFxv9GM/+dMWxTx6+Fg//P731BQrDZNeIQ5HU2t+cSW/Q60YKdqJ7r3y45pcv6ary0e6ePqWcSxwqiLRDbnXT//cVw2hevHlT6puKyMycy1xOla+Io2wp7/1n/xXysZHOrp50879lR//vIZhqP/n9/6J3v/Bt3X+/lsi0PzEJ14yRCAYTfQzX/01HZEmDH2dnTyxCNMraw0UK6LDNo1O1Zt8wJoqQ8/lhofDRMNhpCll1xsaYJKe8vS1X/ia5leXJipZNIV57JZigRxIJWGEcKZnPAGLhlo4JY01wETrg1x9De8kpFlwrzKfO10LJBvAYqrCJAMslcFkqgeG1lzN5jZRIeXPZqeWVm16+DChoYIgRmnCRELkstFoEKss1toUuY11jB5gPFQajo0cnPmV7t8aaNoc2sZPuXWvjc6WZ3q6yfVg3em9hRQ0J/riy9d178aBorGvwc2RTttzje8dK5x1ah5c6uky0MnK0yalVchceU1kEKqoE5UeHB76fjnS6oB+fUGvGM2ivtXLQ+km3ez7Vudlr0vqjEI3jzxE54BmLO5wRHaLUHlly4Gg9J3NuzVRtdaiIdAXWzg4WRiHrSNlC8gcOT5vSWzjcoHuhGGjzkM7xVNLQ2RQhiBQDDJHU2LgZnhaXqJ1Xqmq2fy5P5QGhyr6WFeoQzdIB1XmZBadrxIZjxqeFK1eqIaiOTLRJ21JNkoIHloQKVR34UkAwYN8gsAwbZ2GCMRcqk9IJ9W2QbBp+hqF9P2NNJ1OKBhRXS6VRK018p0OI/k0V018BTczabpWfK9Te2Oj+sZS5c1C/Y21oufvK7r2ogbhkcJkaPwWb++W6uldJaONKvTKzpaKNoQqnWqv02yVK4wPlZZLBbSzt3r/XqNgT+0sUDDLpMeJljoxZW1/iXr3HRXnONGF6nxuRRlhVavIV2qbUoMMbSpfT/NOP9pM9c3FSO/WF1r5ubxurVt9q08Hrb60J71wzddz92Ndrk603PQ63jtQdeLprbcX+vba1//+3oX+PEeHKlSKyhvzhf6CKcUroTZVq24w1qrydVF0dt+WbaccZ9YPta5yQ6pXAVreh0r7I4X/H13vGWtJfp75PZXrxHtu7DTd092TOYGiyKEoSiRFKq9k78LYXWFhG9BnG4ZtwDCgD/7k9ScDtmHAKwj2Omix1q4gaqnEXQXKYtKIUZw8w+mZ6dw3nhwql/F765yZlqCtmdv33nPr1Knw/7//Nzzv8yxztdOR+vVK7TJWOenJ23aUR6EmlCqKUvuupyd3B/LyhVarQqcwNdNIQJwPLsvxNI77OpWru5OJbnY9TVa4E1KnXukjO7UunUv0n/33/0C/9Ksf0+jluf7spdd0D1xP70DlLNGFKtVFhILLSIerVODojueubh5XOp0jJt3iSpVSNkaKyY0UR31zrPPAU+k7JpIc5bmCum/jDQZ6Ryt97IXrevzCdTnvr/Sd33tN331nJkSPjUXHp9BG4Jw07RdOobxqy3Vi5U6gsArtXiDcjeYdoWxFVwc1GMpr68wUCyoLNo0FpR8ah1dEdsL1NJzOrGuWZRr6DMDhNI2QKSboNt1OQM/ME6eBFrjMcQhfjc3PteYLGjAohFPWZaaT2TWgNSkMcDk045Sulb8p+/M3cgENSQcBL9Q6nrHJN+Us4AAIWlcmbWO9nJUjDwfcen4tHWXrAU0VfGbc8tTN4c4KGqoVKACBJbDwR2RRQl3suDrot7Tfb+tgq6sLgy1d3N7VXrevXhjp4u62Br220cewUpW+p3BrS+Ggr9bWtmo31Xw8VAz+J50bT1+vE6jvSVvYHaeQF9CTTPYG1u0muUAmvHFAArk+HfJknzhrMm2NHp5VdijjkX4wmZPGEsNRZW6J55lcEc6434rsfa3ulmXIme4nycKymeviqWW1ydiOkqXuDk91fzKy+4ljjL0Gj0UCg2dXZYW8plbaYLJISLAHyZyitOQMZXNYIThD7CTOExgynE6qGJQOGamcL2z/PsJz//Gv/qp5XcOzY732yvf19huv6ez4SHWeGK3Aq997SadHd0QWgKxz1OmZwfiRT7yoS609vfijHxNp9n83n2p6emrOGB/Y7fX05JNP6pCWYNLSPSQ8urp154EuX/+IfuLTnzMH6/UffNsmOzeQ1ljXmdhgbGrKpaHlB4Ndffonf8rq8X/5lZXeOz0yjiZArXAdGf8OeJSq1CuvvKKcNDYsxoOepuOF2v0d/fTP/KJ63YGycq7RcKJ/+Cv/WC+/+gP95h99WQ9uv2eO4u7BgWaTke7fRYql1PTkWFcuHcjVQHdvvWqTrqx8i2KXq1yRH6nValo9SZtSDsRj5+GRGcJjB7S+s70j2jDJsr3++quWFoVSgM69h71YoofNZgOATNG6HAcovAlmmuwTQ48HDFibY/AF/gxHnMlLloxjtAB1Z67AR6VpwxWU5WTCCnvuAOMRVGZfSgI2WEzcEIA8TlJoWUkWW5wqOKd22pHOh7Wi5UwPFp4elEu1o0rn8m0dnq50Z1grdTPVYV8fu9DT1X7XFuHCWcjvu+o/sif//I5Ojo8UZUu5ZS43ge/F1W63qzRAgoLOkUIBKu5mOMkmQSAodeVaRgksFcBkgbMxThWyADSwNjgi2u6dh7JE3C+uk/vMz9wz2O7JCuA82LWvM1FMJhYhXvu7tg9eJxq1YzHZsOsY2iYjmDIhOQZZw6rWGNmcRWVdbZSjZlWhO+suEyIfN2iiw4aeozE+RIJk8cHMWMstYGuj1Gkc7HKNwcL4I9cA6Rxj0KJer9GBM5NFnd46pMhANqB3DAgYKeaL3T9An2FLrY6vVjswokrFZFAAXJNTWVqpFikDIwBChuTa4yrbeyq9A3kZ2nAtzWtKS+fUux5J976oqjyzqJFoHUHkOksNR0cb8tRPFdSu2iyA1qVYaw542F1o5aW64F2V2kPNk5Ha9UwVWZkyUlg37cb3CY7cnlZ+R+O0pfeOjvSDk0S3wlRnvY6ezwHUB0bIeTEOdb3V1tX9bSvnO7GnH54Ndac+0rfvDfXyfK7To0yrXqZxhTM50LKYGpnvZuywuDJ+kHZI81yDjqPZkrLmoqF4aCMvVcmLPc1WM4V9xmQqXyvtbM310ee3tKqmuvDoZX3tG2/peLRlPFxkqFnUAXGPoRMIO8rDRG4iOahLw1Xm0jW6UrJK1Y3o0O1peTpXB+3Hrb4e2w70y598Sm3NFPzgWH/5717VW4cT3btzJNPPJkNHq30d6jhp5EFuzCbKa9fEiaeqtEKehnIrHcSltIVYuHWLUULOLOijrZ55hC8OEN13Qp1mU4WV9Ma9mb726i3V3g90/2ghr9Wzsge2jzlDwEIDDpxf/J44pZX9bSmFQ4wOKXNymr+TxTF7RvDncgxGM/O1qTyQHaLCxsZ85piGxVt3p9lc4G/rkhXzZHMulgViMlDBIDtG6GvcZ80BOR6ZWC4U2oDNnLfXrUuP9elDYPrDloJ9mq3JSjN++MKl4m+bL7JAzEbiHjY79tpGGTbVc6w8jxhsu9dtRIej0KgFON4gjqyTDLwVeEwgMUmaNh3lOImzuWXJ6KD2wCwhhotWJGoEi5mGear9rW3jQ6TKQdzC2mXdj0a42YCgN+e2OW++b7aHf374Ne4XX4wVGy/rrD3PxOZQjgxO85nYWwPuG2Si6ZLDXuAMcZ0PH4dj8Zmb58HxNp+1+b45D/BMuPLYV47De9mw09yzFP4nBjLbmgLCMGVZM8dD1k9TRijkP3jwQAdXHhPcRpeuParrTz2l05ND3fjhW/rr739XyWKh8uhIZ6dHyixz5KifJJrOZvrq7bt671vf1Sd+6dManZwqWcJovDJyQQY2G+UxCieQQ8KJghbQuYuPWinhz/7869YVNRve1vHtO9p/5IIqpDHmU+tyoPTXpCQZXJEGW7t2cy9euKLbb70hMFSrJNf2Vs867RAIfu655/Stb71kD4OImoGOs/S5z35BFy89qi/9/pf1n/+X/5V1ZuRJrm+99G1lTq5HHrus11+6aaXBAQv2aqblPNWOH+j/+vX/xaK7JEFmpKtVujSl8CUpyBaguQa5z4PCaeLh4ShtnJ8wDEwRud/fMVkGHDpmOA8PxmX23zxwXuO9/M6A4CGji9OUAXnQZEnQFWrezxQHeGfP2iYji2aTduQ7kxHAKecVRrSSw4PVAJ83ToMf8jqOVDOwcTQBOJLVAseU061ixo3AKhd17HPdjq5GnrbToVrbA82zQCM5WhYdnZWpsmip7W5H3ThSF8DpfGwZHf8gNmmUeNeXLvfVbY9NxmTQ8tR3csMDwKlU0UaLgxZ68udMOmOykF/Rk+Ko73vqoYTtUGMOVdboocg6D1uk85ERKZuooXhoYnFPucebCW6Ta228+AyMKWVAMCX8zkb6+O/emtc5BjV7jmvsuBwEB29tIN1uV1WRmiDqECdpMlOgQn7DkEDyrOGYsqi5ARXjyGw+F2ZpOw+TpQFYjuJ9La+o1Yo9qmI2LjhNK3MZyStA9OY8fJ4jOkiwmW9KkJYSbz6DiIorqWiecGqtAEImSAq46riQs44MpNweUz/BFaQYm9k4KuJUvrutwkewOrMup7yKNck9BVFLEaUcJzaGYfjQun6oZHzWyPfAvLxYaRWmajmhBpWrQaetDl2SrbbAJvVxul8ulF2o5Oy15Br7OG/0pVWseRJolvl6bZjor0+HOql8zZZzdQPparut666jvVlmZfUVBK51bSXNo8q3TqyVi9PT1qRydHe4kls4ltkgM+coUt+LVXozI0EECdAErLXhYxAmRyomSxZyPc65YxkGoniaUbb6vYZ4MeV+ceNXeuRaT//wP/mcqmCm/qc+r8H/+Tv6jf/1XbkxY9aRF8RaFrVOEiR/Qo1zove+VnmqVZFoFUpVCJWEo2Q+s5rZecfVxasXde78QPOTG3r/3VfkTidyc1q5fU1injO8ZoUSspqwoTue3p2mqpcTjSDKpOyPVw5oET4aGvDM8W40G+cLSp/wkTnWedlEBDgwlabZwrjQ6lVi0j/5aaXTM8mPI0U751Qtj5rxRRy/nlM2oG2WrJ1BnBVgEJXTdJ/lLHGV8QDBxwdhMtkbIByWwTVlBzrKmAuwyTP9sYaA1NYOjlV2GjxRs7Y3Dpdb+ao87EDjJNFJx/PZdInZKa5tAudJcMKJ06jxAeyEshJO1rqk9YE9WTs8m+vbfMcWbGw+VQPOmw+194OJM8kcToi1rgm2bGGvKx2PZhaIsy/EvQ6QggR9TRzFJrOZ53PDuOFg2bxDrgwmcVfa6W9btzgO+XI2azKVRWY6gXjRo8lc5/rbVgqlEYhuPJwMskdoqP7tDXu3uV6+b/bYvMb+dq4PwRd4bePk8DPH2OyHUwT1gr3+gcNigBhLerBOsQ6yH2ua2dl1uZB1Df4nNv622dhncz7teN3ktcZ+MU5wfpm/hslaY1ehUeBiSBoQoOO8QR2CXM+5nYHO7+3Lh9TqwpWrBmq+e3xmLY5Rd0s/+unP6NozzxqQ7Oz+fY3Phnr/xjt6nQ6ydKZOjGFf6fDeG/riv75pbdGL6URb3a4KMBmGX3P11ltvWcdZgX5Vlmkn7uiX/sN/rFt3zjQar7TKFtrpdNTeO69PfOrTms3GeufNN1SmgIwz5XUmJCU67W1LCZOWhuckSTJLvbe6PesIW4zGOjo9sW43cFAMJGv3rmo9+6Mf1Rd++uf1xd/9Az12/Ql9+6VvG45j5+bAhPg++4W/r3fffEP379xQW6UW46HdyP2tnmajU0X9vt38OADnw8AP9Pmf+QXdvH3PgNKLszvmHGVrcBkPlq4lHjQOC/EQJTkWOdcNLRVIuY6lnxQttP8MJlskSRkSIZGqsHlPZmhqDg+vW427wQbaAMEThiSPgcPnbgYK39mf19lwiMAwNWniZrDi2bOleWJ8P7wHD5uBtCFrJKNh67UPRhIHxFcEO3hdqFcXImJfpmPDqBwtMk2nZ3SX68rutq4PQnXrVN2dbbl+Kvh61PVUT8c6nY60X86UHh5p0G/r/K6nxX6teVVqMZpoNZ+pqHyJziwzKOCnEaQsrFZtCV1EclUZwJcFklvmFu4H7f1MZRYBMCZMJu4HRg5wJFEq95fXGCdsZIHMS2LSEmAzkQyA+WHWz3b8W/9w3x6ODs2IYEXWWIIlExXpBNfRElB6VphcCR1xNF1DuGoZMSbrOkVvHCj4+7QFR4wH8yKNUZmGCJ455qEXwdPccIXwVNmf6haZOMCrWF9KboYxpNwAnQeioTDs8zxJXTuO4e9weHid5R2DHuE8gFd0t6xcUc9jFQHBj6usyzER6s3UunVLzsVE8TZ9k11FTkteEIpimsb3pOFUdQJ+AnHvjmoNTb4IrjFA8a7TMmd6ngBETsyBxMGLFpQ4K/lbjDkpOrcnnZWa3BtpJ9/XadLRadjVv335e7qbe/rhDC4i6VwgferCQNcpWR8PdbdfK6kaLqaFSydpZqWsB/OFZo50vuMq9TydpKV6cU/xblcJMkwkU6A6gT9uY+BRClhjKrnXTas5jQGeEcFSgnAD7j0ud6Qiq9UN9rW0gIEupJb88KLkJ6rfnuh737ltuDUyobbge5FWRVNaTkJfpyucMlcBpSXIdi2ITNVzQp1vh9qvpafO72ru17rz4LbuPpgr11JxQYcR2LpQy6xjci1MZFriS7JHBFJFrSWtlL1dlS4ZK099srU4ILC+51MbFx5yOCywYE6NONF6xVQDgMaK+Q2oF6ZomgRGSa4i6ssJO5oVyAOxeDXiqa4x0uN4Ngrz2HOjazA4AZYSRDvSWKUiT+paIw/0LTgR+Oos1r7xlAHa5kw8ryGWtWdk+m9N+YhqAy30G7JHw0CtJ+rGQWHublieNgssi+bmeTPVcWQ5DlgzMLSUngDm4mCRmWjCmb9lFNa/cpzmWB9mlDZ2Z/MZTcYDzFQDGcAwffA+7JNbKa1w+ktVY5QqKLO71uBj+F6anDbY0tBX1EGGrNXYpLLQ0dnQKgUEYCZHFnnqdnuSaSRmmq7uCDmUFrofsLGjJWolKZxFut4/PJ8P7OhDWFvz8P7uy//g1Y0zwz3GceP4vGZrEPaWtY7EAFx0qE3AVr/G7G7uBe/dBPmbZ8WxeI33bj6DZ8rfN/tQ9SFLBQO5QV6gibAxWZsfgENM9h/zb92HFbCM0KReOq229gahlrO5RocP5JPNQCiXkySy5kPHo5Ho0to7/4hhGx659rw6UaDx2QP9/r/5V/rWN/9MqlNDoJfuQlXOZEBPCn02Twu6Bkib1rWOjk/ViwJNl4miuK+sdHXpyuOqvIE+unfBgLLF4oHeevttuUFLjz19RU89/ayA0rz01a/q5e9+R2HQ1tb2nnZ2D2xCxe2u6NYJvKYrgjb0jFZNr8moUC/GQUB5HUbya9cf19e+8U1rMZwvxnrltddFl9pnPvvj+sgzT1mprN3p6umPPG8cIt976ZvK88RUxpFBSculga6pY27vnlN/a6B2f6D3b33TqBW4TgYaD8UG3Pph8ToPjwlxePhAAbxT1jnTODZN+aFZyBlZ7M/gwPHhefA+fsdQNCBzSCTXnQUGQlwPChiem9yyfTdngIwBURvckHTzWYjlNgtjzWRr23XTVXf7/i2tFks7dwaw1fqxDtT76eSD48icMQCYzWCEFHPZqbV1aVvT5FR+y1M+TjWfLnRwYVfXdtq63s7VzVdqVdvqtgHbhqoXSy2jROEWQmo7GuSO1Jlr0PN1eX+gRS3dxLmscIg9OVUqL+w12Qw6BnNXZAXoFnJgLDanopCP8oh1XjTZHuvKtQgHM4kh5t6S5m0cGSJZ7gmRDaVGu/eUCphKlCqxi+zMRF6DTTezv7mXm99YhuANcYzXhLJZE8HAxdZERQQl5nitMU+UElhc6LKkv4fMHpxB3HLeG9RNDZ1j4nfRJk5UDfkoa0ZZu+ZocUxguDx6K/lZvrZZeMmEAE7mDcZ9st4Xy0kgRoUHWRuus99pazgcC/wdcK8u4qhgcNJcx2cTK/1UKdp0nrwefBKBwu1czkWponS33JYWntQBdU3H5DnFrCLZbS0PX1d0/8T03WBcRuoIpAFlwCXQRCdQG+Zxo7BYmVPuRp4iGLy7LcMVFMEDjVZH2ncBuHkqFr7GRai/eO2uvnFjquWgpatXH9PjcrVbzHW+GOujj+wZIPfdYmyM6zjAuU/irLZy1rLKdHcpLX3p3HmydL7KB4mczFW3jxh5roQuMuu4bDpPeeKUdy0QxYEi2mXYhVuKy7bC+WK92LDgwEmUKXJbWixnpg3pO11975Vj/df/zW8YaSMj6+79So8/eqCMxhfDdRQqzGmGjdrRzPG19DryRdk6k1smCopM1zrberbX1X610HF+X9OipZNZLZKAd6aBgjzVI/uMn0Rn00DTtJQft9WJOhonmVZwcDEGWx2pNVAcpupHjvZaDZ+ZQyaKoAJNr8ryrRZ9Ny4SrnmDAWKMuuipeSxCjbwIJX40w/J6YXhW9EENy8JDYICtbREzh9IYXbEMdI7Fws9CyRglywhhcZY1JRmzcZTIrBzDmTSZGAaxBUc2W5p1hznCXOI/nBorx9HtYEkIiJqbbJR1mm7qefjvm4V2nTbB/rLxujm06yCLYIjshHH6WQqq2cfGCO/Z7Gfv/rv/2TgCrBG2NR9ln8Xv9nfmqwPPU+MwUi6LwAuZYfKV5aXSJeL2He30erYuQp8zXyysREzZeCfqmWoG6yXQBVMUKLj3Tea13+1ZQmTQbluAXdNd7jfjnGzd5jzxDbgPfOecN69vHCZ+//dt/I218YNrXe/I6xyTtxLIUk1pAtrm+RLAc23sw3Nvnn3zcHCW8F/Y+PvD28O/J1lqzWf2Oet9N447z5BgsgQOEvh65OBAu/2+ytVKs9Ohzk5PdPu1Q3Oo0Nb0u5AVgoRHdZvuMs8xiYDlItH2YNda8QHVLQqAaqE629smEZJ5mfIqVxQDiGy65rLlSvNZ09WA1AJpXrblDIVi18Bm43miRVZYac6jRR1Nzilih44m80Q7kPX43FzHUoxxqyWwQjgjPKh2h+zS0iYU42YyG8p1IuFEsfiPx2N7MBw3dgGeYxxgcmjKZhyXBTFPAZMFBgzfSQdqRV05gHHpfom65IQEbToio36rrcxFFw/sSG06e3TnHZzb03Q6sfIhjgZeKt1NPHBWZqIlfnYpdxmvQql0VRjHBOSWlNnIkJh2DuUYgHws6rwfZ8c0eVhbKZc1A5T7aUy19l5oCDbiqg1eib9zHxicG++bQcq9a0E2CIAtB3sQqq4CZSkg2VgrJzMKCFhVWcTBEfB8G+8dXhhS3wCaUT4rNU5TjWJPyzhUlvomLlsWidq+tB876hRztWEA14qkkjzkI2YjzVqJ/K0t5W1AvhkXY0aMtlXEj+FlgBSPRYPoCd2yoEJw1HioVXulSi80/a3chcEdZ1nqAYZEPsDwBzgCTXqGTC/31Az9OnLEcWKCGlMwmR+MA/doHdlhsDfOqmUR1lHiw5OQ+7z53QyHGbYmbY8B4W9NBEomq3GozCkg3UunlQKVhSOrKGKoed5kszBIdrYYTECpoMkbh9ecMlJARLp+kyVCjkLQUtjSxlU2SA0yUiYDAUwZh57nThcshgUAunUeNiU6WNUptIGrbYxe40ByT3j+tdfMaRYsI540xnm6T2iSS6Q2AOGF8nqkIEDeIxaclaFS1fGJinkuv3RtDtNdVyGOargyDGCtOgVU6ppRM9kKnFr6isnmeo6mdEqGbanaNR0cOgKnWaQ0aivspzo3z3RtlUjpRP16rEGnVDve0ski1RnCsGjI0VKdLk30FomErAIWXxiIeF6npmcYVFI3z7VdR9ZxTvYPFzWoWvY8uTeA93G2+dr8PALLSLZztVKnnqoVwBsl3b43VtzZkdNt0iO47mEYa56HarW6unfvzDqRGWsG5LVFGfHsRlJqkafWyRZ6hdw0VShUERi3tfpBrS7ludlceQ8uoEBk8f2gbfQWnXqurSrWfHomt91XtSqslCcvglLRAPJ2vabIPrTSNn+B3BAcXOZkWhB5gxMii0M2lOzuuoW+cXAp2cOqTvu6NIfGIW+4nliMadzZagG6tuJaMzLteE32loYeawhDiJhghSwbi6JlQCvlHtLJjpZJ2XCSuZ6Voekqsy5rSkZVaTxIzEcWBeZPYyv4HdFcLJ5nxyYi4W9szHZrgrBu2yZHxJxlzD+8KLOvdYwa0R/zi7Jik5VlpjUL/ofvZ9lu5pB9jP1jdsIW9HWA+1AAxr7N14cZb7MFm3K+65huIftQHeCa4O/LkYliXaBw3O3JDdBLpaWOrk/gCYDxm4YPH2mojU+2xme5cKi5vlpRqFZYajw/trketCIjGsWhYIPSoOR+r7cPz7c5783rfOdvD28b+7j5zt9Yhwi+eQ3bgsPTCsmGNfeGe88Xz5d9LdhfO1WbY/N+/rZ5Vpvjbj6f7/ydjZ/hJGQ95H1sRdJ0JfJ7GLjWzIGOaQywO0/lrxbyskxdp7SEkeOhX9tI6Pj9fl/XH3nEDnzz5k31Wj2V/YEZ8PHpmTkg3a0d0ZK/O2jrx1/8MU1PDk0t/MZbb9jrWTIz/AMWn9scxW1LgyZFaQK1sdtHQVW109LWzjkdno6U5Ila3Vi9Tku78RV98sVPae/SZT397EcUh3B9VPr+7eu44wAAIABJREFUX35Tx627gvfo+vXr2trZsno1BJApXjCGV7m2ds4bfgDP+t13320WeRy8iMku/eCVl02l/Quf/1mNRhPLnh0e3tdkdKonn3xcf/R7X9YLz31EP/+zv6y6TPWbx6d6/8ab2u5iaAsNJzPLjjz17HP62Z/5Rf3hH/6hvvR7v6vFbGjnZrXtNdCbAbB5cPbgLQqCdRtdMyYF3W9ZQwvg1VoucRIqe5g4Ojg5vI/vfHEslFNY5KGmb9hJG20vEiCj0UgFQGIXYOZ6EbdFtFkYeb0NNb7jCOA8jttstrJSyGoJmJL6MN18W42TlfG5LNqQgTIdyXRhuJsyYdO9B/430HFV6tWTM3mLzIww2oEXtmPttn21lBnxWd8NlJ+vFRy0lPcWqg98dZ+5oFYxk9U8jC6NLEqlZTbXVJ5WkJNRBSsqwXPTzlNrjadVlayZda/Q4u24Cl3I+QprIU+z0lrnazAJBhGojQAPJ4LJxSRlInEvmNubL8wnJp10LaGuRZ1WlWsyTM3rHzpIHIevzXOGj6hJ6TZRqJXPLJBuxGuzZQO6xGmhBBb5obWgk9Z3nMDYoWlnw1Di3JhQLjV0zlOOejkRdGmRpTnTOOJrDSkY+n1joG4I8yxC58J4Xmag6KpEaoCFn0XPMRwP5VU2vlmJdbtjjRZZVjTNCmARzdHDqQiMgmJZJFZK6VHjC2IJMdqoJV30DRxu3XGCef7AsmB1dcvwb0EG+SWOBsYX5XHIRz2FUSivhNKgNKFfzh1gl+NC2FNKkK/CR7T1vOQkOvzmSN/+1gO99epETib12tJzg65+8tqWgt1QN44p73Tk9SKd+qHeG890nPg6w0CioLKotMpQCpCqCMmWhnxzBtkjoshtOmxCeeDm4D5L8Rh4as2zt3HDTePZc+/s+UjtnZbcRamON9djF3x9/Ecv6uL1y/oXX/yG0jrUyyen5rCmBFRuoPEqFdVwY6EOUy1pB4tapuFpCy4PDvD1aik3rLU7v6euX+vi/rZRRrx940gn46G2ooFiR3pwX1pFuYJwR3KXmq8SVQVOMOfZ1jTNNCtKI/dD/5oovhN46ruVLuz2dKlVKmYRAlxtgrWxHsx9nQyXWuSl2h7i0HZmlv1BX4xkRWUknp7mJbpcgIR9y8DVQajVYm73CUwfOC+ca3BTyPfYGMYeMk5x3p0G98kzNxVBZEcciY7D+XSmuMQZgAka/VEcaWwA4scFra2qwwZawIRmJhvBJGBlHhJA+TV2BRtMRtlA3E1Ky86B/JltBFFNccTsRWMnyHo152pl7fVCbMEEDtba4cEebDazDw+NGUiAzSasHSXwjnCj8d7NZnaJa+NrQ3uycUKQd7JSJkG/Y3QhkMv6/YHN66gdG45nMprYnIdUmWcPXRljNKwzIZTtcZ9prUdEHZFcnoVTqd1qWWMPmSpoTbg2nGMqNtT1+J3z21yjXd/aueT8uXsbW7j5zj78vHnP5jr5nfVtc4zNcS0wZcniP4hccU3XOKXxfP7BsTbnsnF+OA7HYPvbn/XBZ3Id7IMjBYUHZV5wu2QI5ehiv0m2kOKYjUa6/f57mo2GVlkAP7e7d84E5Cnt+c8884wO79y0qP6vv/tdbe1sW6aJ9OPu7q4RWn3zL/7E2KmvX3lU1x+9oqPbh8Y7cnp/KqjM2/3QokckLbh9ZEa42VxcTTS3ZBr4+rHPfkaf+4Vf0tlsodFkrMrJdffBiTqFoyeeelqXrj6moB3rh2+9KS9b6L333jPyR6QCDo8f6Gtf+5oxgt69d8daxV2vVoT3x4XOZrp7965u37ppD7/OUytT8CAmk5F2d/f11a/+ha5ceVRXrz6qJ568qn/zu7+t11/7aw2PEl06d1Hv3fhzIZ57Op7a4jVdrtRvR+rs7QoV8Hv3D41osNfu6PD+LYV0uFW5Dvb3LW3I9TI5GRCbgcODzU37zDP2bCLMLMu0u3tgYOzJZK4Y7S8I19bcSmT6OA5fLIztVt+yRpceuWDgv9lsYmPBBo+z0Hw+UqfTDFA+1xZT3tduW2div79tzweOoFm2UprgcIXGUE5KeZLm6nagZsg1ms9swJIxY3KGIREHXE7wcQSmcVfkrmn2nKQrzd9f6sCHFM3VuZ2eWi3PKAfo6Ch6kZEzZ4/7ij96TYFzpnx1W+pW0OlIhyOld4+l+kBkEoMWUjmy9k0yfOA/aCDZIXoCe5PXSsGwlSQeHNNcc0rXFsgcbhuTRmExxnBi/EjFNB2Lm0m6iTT4zsb9YnHhXvIzE4iJxzJpRoxJj2Fu1skPvm/so+2Lojkq7RYZWRqrOe46WiVrS6s7pC5gkwIMd0qWMzMsQtXHpaOcBSgVp6vRxqvAqoExo2NlXW6rGXPWzdicEMcAD2dvN48Zx9BqC7ZYkKUiO1nBom3M6BgjluPGwLMIgGugbAFrdePUcWM8pWXDFl+kbSsFw6RdFvR6ecpPVmodOpqVE9XPJAqeH6j3kV3JvyxHT6vl7lrZsZO/oWz1FTkZZYQG+AnBXFIXaiHX4ZLRTFTRXECgUOXGGQaGnEoFbt/pzS2Ny2P92Q/eV93f0Ys/80s6aFfqTI80vfG+7hbH2qnmBmxtZVuaHua6e/eB3jqZakV22KrLniaVtIJKxhjQXWPZT51KkYOAKORkudE3jNJEYJ3AJUXqmHNE5gLzug7Um++UNSGKXJ1quw611S30kUd39LlPXFLn+af10re/p2Xd13fvz+RHBC0NZQgB03w1U38QmgivE27bOGW80d3kOziQLGor02H7iUt91Wmiva1YqR/rdihN8kK3cIzSVNe8ba0WtapOqTLIVPZcLYpIp/NMYdRXMh6a0xtApIrOY+CoW6Xajyo9d/WiPpbeMVzXg5MzoX9dtZmHHfl11zJ7i+k9y36ygJE5J7Ajw8Szwr5VPjpdiXa3LxnX02qRKcl9bfd2rBU+Kc4aZ2fNSUfWlLnCMRj5UAjgqBkXvEErPBPKziiLJmSsBubYB0jvkHGB6dltWPXBMlrpnOyYZY6b+ctYguEcDwLKFuZ24zA1rf+MRQDccB6Zm7V2fCwbjaNBxmuNi4Fxn/fztSlRMe8NE8NxggYnujEO/G3jPvGzBZ6WgW4CNxwwrp+OVfYzO24BzIcO1ObzsFOmLlGVttD3B9vaO3dgoH9kPs6GQ80nZ9Ym32SJcQSaYAnKBTqG6zoxBwnsHlJj0JtQtWAjm9nxHINnMC+NV8wC1rwpVdGhuw4Q+c728O/22trx25yz7fSQA8M+G3vLs2P9Y9usedkqs6wd77f6ijnSaweIystDfHisidwvs7Xre8f7eI1tc472y+YfuszNCa3V8gJtd/va7vQs4KYUd3r7fS0Xc42HZ8ZCvr870DOPX1e/2zbMn9feskCA0p4/Xs7VUqIsW+nGjVcMrDlfLvXZn/q8dve3bME9S8908tqruju6p0ky1OWnr1uG4kc//wUrl33963+q2fvvKGrF2ooopS3s58lkYVpAzmopP24pdHLtdkMdHR3p0Uev6XQMGj82bbKrT1xVWaXy64Ue3HpZdE2Nxu/LD5sW6sNb31dLQ02nc+Vnx+qEWyrSJmtA2x9LwPGdm4o8Sl6eCt/XKdkbefr5j35GL/7Ej+k3v/iv1LmwpfvT++osXbWDSpN7t6zL7Jtf+V3NR2eqq1R96sH9tubLTG60pcee+pgZhqefflqLutKdoyO12x3V6cxS2EeTlR7bO6/UPRa8SjgjDNk6Q5ATnbamxMgzhUn8woVLunzlccuGhcGWVC0tSzRKkkZJnoUpyxSHHZuk/Z1Yj11/SvfuHmk0WpgjlJWZev2uetuF4U/Am8dxpCwttb+/b/uw3GDcTk9gb2ViLk3z7sKl81a6ggkZ1fvZNNE4mxi+x5w264jDWfFsXITQQBa1MthiwY65uYrlSlMmIwr1fRa+hUqPzJWnyYR6sKPD5VKRM9Uj3/alT80F497gZih9ZaYkPtOyLe28G0sTSE0jjcaZcr+nTjXT5Q5ZpVRDqkFhZOeBt+8VlXa7sWK4jVaJlbTap1K/uyU/Qv5iprA+k5u7mlFC2GrJTRshSSh9yTkiTOv6tVY+dPpzRequI2YMHdFUgzGjDMxk5PpxPABaYl5tYlPbx0Gxybq0lC0OjnVRWUDTsItvCBl5D91wRDFkVLyoNjoETKRf4xzD5g2vFu1ZdEaGKvLCxl2hlnWxTscTK61sD7aVVys5bq6g42s0T01Sxc0rtY08ttaC7EgYiCzvY7SHJ5VcuJQgeUxSk7XZ77nqxz7Ze3U7vgZxpaiLlXGFDEjudI108/gBC5QU+3QCJmpVXfXjbWmUasfb0YOXlxThVF9rqdjpKVyMzPmYAk5/9he1s/+SxrOl7s9XAmx2B0ZpHutsqss7jnrHuUb1UvW2o/ujTCeLWEG7rwdLT6fLWj9467t67okd/fRPPqZLHVfV8LvqrzqaTQlsRppm0nt3M52UHSWeq/tHp2p3Yw3RoUpKzYvQHFo6UumOUgzvYqI9T9o3UsxCO3WtcTLToh1qSKBSu9oC3J3PFURw7VD2cpRmjvYO9nUyPFEQOhrnI13PB6LbqCxbevtWqOnvzXX0//yp3riTK6nf1yCKNVnO5Ld6WuZrbB5ElUWtNi3p/mW1yyPtjFdKip7KHu+LFMXn5dT31OvvGwxiUc/0/oMHhtvrxDsKi468ItYbrTODAsBJtlNJo9PCMFFl3NNZvlRve0stv6+8jpQHro6WNPeM9ALNFqe3dCM51rBwNVRPixg74WiaJ1plnvFMQeobBqESFip43wxzBKDaBEB1vrOlaVKpPjtiCVYPWz+IdDIbqtXZMvtKqWPbS/XM7q7uH55oWDkaO4HyqKc2AsvrLCgDjbliE6l0FEN6my5swTUnAx0yslZZboLKOEsDrzAsDzhaNAzhBIKyJabUDgt42cxZO64FQk2g1GCQyEAx5xvcIPxmhiWj5OUDC3DlQ3kCzmUJsWZojPx0qoLzYTjhdFtmBOCHnX+TjcE54IsO8QRyShIJuASInONA1XTKVkqi0HTT/DWwHIwS11qHjhZVKnfQ097WlmENATNNTk+sIYr7D3ygb4E2VWecvE1wRyfnhxJlhn0R0klcS5Oh5hxwFuO00GOXzuuVH75jf4/2Bmo7bWXTlfbirhZOqXbUFkHwClJZsDCGS6P/yVe5akpe3F8DyJNFsvWmcbBw/jeODA42zhO/84WNDWlMIFMUILRF+TeyMYhEUDf0dFg02LjQR4YlMjmmPKOJCkoHAqBYHaozKzgQmw7xZbI03Tg0L3fU106n0EELclxX01mi+++8reGDO8rnQ6Ow4LwvXnpEFy4/qcH2noK4a+VOcLSxV1rCKEsT+V/8nd/WZ178hGU3/DAyfiBKEvdvv6/b772j4fBUe1cu6PxO30R4758c62Mf+7i6/W0dnD+nx554RleuHOirf/bHeuWvvq7FOLXO1IN+X/1+VyuYujsdy2C98epritp9tQZ7evbiFcPDFC1HHiRmxjRdaTGfazSaan6aKFmk6vc7Rk18Mhzp6BDDgMglWRkUvamBpnr22c8py5aazkYaj08bRXg4a0Q01NbhybFef+ttXbhwQZ/7zGf0V3/1TVWrlR5/8km9/YNXrVz3iY/9iBbToclLwJNk4OxWR61OTzyo0XSkc+fO6fjwvjkj89FcURApmSe6/NhlQ/vT3hgFgbrdvoGouaYmeoAvpWNePBghPOzbt283mnKU47ymJktChP25/7yXRZqJSsaJ7BlZgjimVTuyQcZxKMlBCYGjw3fWcDJL3KPRaGzHgyQuIuW/jmBXq6a0UuSNwzno9Q1YaVgbsgDIYJAet7RraR10dP1QV7XUqdXPPQOyxtS84ZyiZTVPVLgtu19kK7hv4DzSbSRSQuWnpc7em+lC0JUXdZqW8xux1PNNz+xwkWgmV/cWmWYEDHRqoccGmB5QoIc8RWGTGj2icN3VUMbSrFhpiWiph6PHQucqyEo5adWU80jVuE26XnRVZJALwuezTt0TnZA3WIeGNNNgt/laZisrpXH/IK8jCiVhZBl/x1HLWZcKmsywGUWen0W0YLSIYnG4wKetnyslDowVRoMFypok8FVs3w8jTTMqq7GyiM+Dm4i0MozQuao6MQJTyOkiPg/iPatD1IosGAZjUgrqHK7D/nEdhRDekcmqK8PstQqZInlSQazpGBt02EJmKLbSTYzmH11TkP1Rcicbs5hrtpxZFLp/KbWyoLyhfL0twcTtdtSnSw6e7NjTKFvqdDJX6JcqV8ghGP5U42Gi95xUbpd0TV8nw0Tj4VhFuNAi8jSqc/3YhViffOq8rp0LlY9PdfvoTIfl3LAlpd/TpSttaV7r9beOlUExQSYJ8eGKjE1uWQ4y8th5jDXP0RTd6RaxBQxyQTK0zfwjI0c2qaYbNIhtcdr1al0/35GzWqjVXenGqtTdBE26vhYBfC6hhtlCd48OFU7ONM9ykxoJOoF6oa+4oltLqpOl8XJ1fUeDKDACUTc/Ubcz0gvPZMqdhW6PC90dIo+zpeFYermdy8sLdWtXsxpMF6XeRE4bVnNK/dsaJ7kyshHM8bhx1iHkPdja0oFX6cFworN5plUQqSwW5mznfU+LVqwbQ1crv6uF37PMFVmcxHU0iX3lQaQe847uWTTTGL81wukNQSgNd4jnAoCDhgCuPugbAO6D84REF+iEzZ3QNeB52O7IW6xoz1VZLkTW1Ib+2l42NrDJmGPvN3k9XmdegWshO8HcYMMpISAks2zbeu41v/zNf3k/2+Y7x+AzmnnYzEcbI+sMNLaNfZv9P8w6kQkmeOIL3NZmo6tss3F2PqKzJtuFkG1sZULK0mQ8OCbkw4xXpLRYOGmBp6svt2CMmCdUv7djDTij4VBLuoeTxLDGdHBFcZO53VwPn735mYwmH8gxNtvmb/zONfNFwwh2DZ5EAjbmOt3INbhBAPMmkNzQ5PB+niXlPH42GgIn/eBYm9wa+3Af2QfePvuczfPZnMxD58pL7IuNZy0znqzVXMkqkV+W6vd69twp9eJkoT4S+HSZF1qVtSBV5pahPBG7vunUtjqIzktbmWOd2eNbR1pMkO3KNEszwy8NOj1dvn7Vrgd9226PbK9nHYY8S5KUJCdYc3d2duQ/cf263nj7hi2spOfa7VjHRw/00te+IrTRWERb7Upvv/Gm0fe3Wh299PW/0HCy1Kc+8wVdfvQxvfDRj5mXNjx8IGVzDc+ONEWg18dgZYppG1al2+/d0N37R3ryuRe0tbUt2oiDMNblS4/o9PhM9x7cN5FbSj5R2Da8Uyf2VaxKXb78qE5OjwycPp0ycJaKOi0Ndrt66VvfUggmQYCqF1ZaMDkXAHFOrXffu6mrTz6uf/Ir/0T3T+6r2+6b9teb77xn4PP/6B/9ij7yzJP657/+v6kEABu01AOYXNbaPXfeHsJWp61vvfRNu3HPPPecvDLTN7765wqjtpEKMokZJERfOCvIvwDSg/6A1yGt3NvbM+JOnCVEhXkIDA4VZGaaAWORhRmCZkAyiBhsTOprjz9hbcX37t3TdDE1pnC61Q52dm0fBhKiupQnOQ+yFpsFgu9sG6PTwWhZatZbl/6ashCDu4J3ydosmxRyaAal6WDJ4PQBgL7GBHFu0O0bqJ+IxrAOWIBURYIIaqlVCwyiI5iaq8PK9iHzZh0693wtLgx167jU28cznbil7i4T65YrvUgBJKFguGJXNd2WZaqFEXI28E06vSwSW2ZaUvVCGsQLFBSuIroHwQJDPE1rLKnwnBp5LZc6DUbfOIqZrdR/1hIqODJMbosc8WXWeAMDijflA8NJrJ2rdkWr/jpqZGXmHvA/HrC5mUSwTUcaNA3caTwPayPmWdM1ZyBUnlGD8QDKgO9D0t4L0Q9bWm7KBGZXUAo0nXwsJ61uYBiTsnCVApTmc63rhOcvtVrN2OTZJ1mmIPLkhyx6RNBSNwqNfR8yyoBOWRoUwNsBBpOvyBkrodUcXis8HRxDx7FyOKSf2e1APumaw7mS9g3F7m05ZaLMXylChPfcjrz+RFFrLq9wZP44HrALu3WsJOgY8eR740I37y0VLKRPXW3pHzx/RRd2fL3zxru62ipVnR1qckq2FBmXSNNVoePJTL/8iWeUnqZKXztWQvnUdbVcFMpp+kihMwBzQ4YQyYuGgLDMEPFMRdDQ2t22wIR7VTMuazB5gPbxsjy56Ff2fP3CE+fUT8ZKqlqtNNDRLNWE5gqTc3IRctGkJIGFAHFXKFQXnq8ZFBAAWOlwqlMTie66vnq+b2P50fOuPv7CY/q5n9tVEfj6f790pN/6oxvG/VS5l/Qgq4yotRNEanciRbOJBaInKZ1speJsV2dkuHptBf2Wel4pP5krzlJd6nT0Qix9ZzLR2EkFFxbt5K1MOp6APYJRfqC0CjVPpZPZSqVfK4BkF0LXECoMcD9EJ4HZawD6xh5fF4JMl8DA5j+QIsc3viiT4GARA9gLdQSlNCcwhzbudIX2AAoJoUPna+M8MKb4GJwJ7Ao2i04+CITB/Wxea2xtY6PMoSGAIKAzZm2LDGxfsgbMeWzoZuPnzRevcUx+5zh2rLV0BnN+81rkA7SmnA5InfRxcwymP7jDjW3lWLyHecbGcc329/pmj01zEiknWyt84zbL06WiqGf3trezrd2DfXsvhK7zCdJAlY5m9zhR42Bi2rAWkLUhu8LxH974TLbmdc6z4QTk983XZp/N+yhNci0EzrPJRBmyN0VTkjMg+fr+GOaJrBTPyWwcZdAP7y3Xv3GYuH+cJ/eGSoa9Z32v+dyHz4Fjga3i/NgfZ5guR8/GVq124Gs1m2phgTq26kNyaAJMKg8QuPb624qrUh4i5nRUL5aCZ3J6967a5cpocBh3gzq0DsztvV3tH2ypc7Bn44DkCMdLCA7XMAVKtnCyBX6gKG7BRk69OFC27jwbj4fqdWKt6FjKV1osZkrGPXWpe8P8C18cIE4GDvIMdJxB2Be0hMRQGLRUQaMfwirq2EBhEFFuaLfBRYDYz619PygRaEXKA6R8bG20eVbJdzsq8qXa3S3dv3VDau0oRnIle6B225ffgnmmMLwH57vTv2oCtqRhrQbNrKPLAHr9pNQyTm3xwXu2DjHa6jt9E+BdjJe2OJpAHwaBiRFFGk0m8qK24nbHauF0giyXcyt3jc6GhmHwiT6r0jxewLKtuKPFrNEvikM61QJbrJaUKCBDJLKl68vzG6FB11EGTcB64YWGHSPOwKGjhs4xFlVAFwwwBlKSFgbwwzliP0pu/I2fmah8cZ38DrCNe28DcM08zkAGl8R7zCCtmVQ5LwNEYjhyMGckuOnSQodnTUuAOC41J4DXFvfBqVGanhiLS+2SSqUjKBf4srry5Ye++m5X7pEjTSJ1KDdWieZ0Rw08xTtz+V5bi2yiuRNp6ESaBnCbIBngysmRQKFqCz8UH92QBWK4IkqQBd0LTRcXFPe0zBJ9+xXX2ERQjAWLB5nopIfh+KDN3uRKPC1pVbPcCRaw6XgBG7HpNkYWYJ1/ahxbnAp7R2MYiXB81LyhBuD+mPvTODvcZ8qT9owoEKOjhrGBuLTxmwz8ybNgSjVtCs17yWLhQEFtzhW4TD70GKuqkXBANZxpSDclIHVSKMZng3FlMTW/xkgbDd9hxJeeIsp2dW5i2ZTpAFkS5hpYnjwbmSSea4KuE5mxWIG1/Veq4XGg/SZs8F5kEFerbYVJIK/uWznc1VzL8pD8ruTtEKIpWVCSYIFxlPIcvZZqr6ssdfRIAFg/0WIyMekXulfDzp4U7GqVIFdBWSMyp7s02xNZt1sBGN3zNE5WmqBFhS/nxcqTTAklSW4HtAV0lILf5zGy2AH85ZppjqAflm7NIGo6AFmMcKqRToBHzZzWUmEU2zxqebHAXJge3xpbtw9fGI3/dajMQW+zrdAJFYLLyRwIAeQ6lF94hvCKNbgaGhsscCjnyme1fJz8Tk/bcU8V2nYVIs495Ss6+hxzwDpOR10X6gGyIrRWVCo8mjCMbEtxXmjfOugqKVupnc202+3ILxbKcnBzU0Ug4JlnEGO6pWUn6S4l0QkvKaVl5lSdZiqzmTVUoECPE4TThL3iHoI9Ilvdgi7EcbUiOO70FMEZheOQp2bnyPoxjgl0TheNnhxlLzBG3F+OzWYL7kOLqo1+K419yC/HPHp4X36mq5bamGVvOUcaSdbOC59BYwUb77V5uFn018Bl7CVfjfPUOCSbfe07FC5rV4CPoqMKnrom226taB+cO3Z38177UCNvTi3ogtiUyoXZdho+UCmw1EhT3qtxzChXMT+MssA3W5Eu5xZwIU4bsK7is3H/MVBrEmK7LgO1Nw7g5lrsHCz4JXtmfpedC/tv7gkddmVa2VoSzuY2tom0sEmWMeMDWQcwMhv5EMYyS0H+N3XuNte8eZYb5/Hh1zc/b86B3/ksft/sb9dja1WoBbjamg7TSEFMZtGxjkzKkTif5QqRbUdBr2tBCN2ebc81/sbhYi5vNdYgqDWIyIx5WiaUSh1jzG9XbcVGgeSYCDOOoiX7CCqBZkDgauO30fDzP/7cc5o97ShNVhqdHOq97a4efeRAN2/8UG+8/rIplh/efyAA3ZA5sUAu5wtLy1Zlqvv33pcfdNQbDPRTP/2LKtKZ/vxP/61G0xNFsWNlmyKtlRYr9Xq0t6a6e/M9/eU3/j9N5zPjRPnpX/5H+ugLH9djV68ZOJvjovt09fKB/vW/+heaLUo9//zzeuTSBdGOf3x0X8l0pu6gq/b2ljGDox5O+2MI55ABflkC4baVetsDffonP2u16jdfe0vf/PrXlGep0sVS/8V/+2t68pkn9Vv/8jf14Nb7BgTECdzbO9CFy1f0gx9833ikSDNff/JpvXfjXdPv6nc7uvbE01bHB1F/enpqzqFNGBTdwPykS/VNBtg4AAAgAElEQVSt47BlTs7JyZGBxg3UnRPhNmBEHBoGCN+ZuM1YJrsD0VatPK2tVApfFultBhUZq7zIdHZ2Iugc+J33o29E+Y+OOurylAlxP3DocK6iOFar1TYMU5Y1qdIcDThLz1YGcsuLRliUCY2hYz+mC4sLVe/AogBfdGMwaxAYpbV9GTaih3HkaX8r0t6gpaDtavrGqYaLRFdakbq9QP75jlp+oeWlSie376n+7q7u3T/V6TTV0ENLjYbuWn7uyMt8DZiYkH5C+ljUykFOOw1wEUB9O8nVofssCDQrkW8gS5NZlwX98k6GFh19I7Tzk25l0USqpGFRJ63OtimF8t0G0TpDZBxYtoft1TjlxpRtN0jJunQKWBeH3XPo4rEaYiM3YNOOW9WUtAySzkeyj0v0vo6wIdnjHpPupkSE8wOpNaYK6E0QG2DcKTITrSV7GjqOtpPsg8gMp7wp9wU2NgF+ugElg4aGoANpXegqKMA7SQfbXQ2o04eUDChNMY9yi6jJDhjhZrwlj4xDnilbJqbP5GSlFksg+CudxiMLPtqtfdXCXNEMsafQuyzNuiqPXtH0cKrJRHLjUNOwqxWM32Wt4XSu3886csEvprmu9wI93vZ1zj3W/dMzvbGaqJ92Nc8ox4YarqTFLDERbbcTq9Pz9fIPb+n9s0QrK0fCCp3Yok82yTpbypUFRUSyVg4BsFtas5Xl83KyBPbAuU3rMgsEe1VtpSgW/ntLT3/y7qFANizySm9PMmVEnH6trbClDBAyrdCwSOMcVpngbQGPAjgaI0+ZkC45RMcXS7LQvtxwy4SCtwbXsFRajsAUrsyg52AO48g6RtGlG8IO78NsLi09R5FldikfHqlDqd6RdpJSj4WedsJSx/VS0+OZ7jh7moOXaVNPDeSC6XJ8DVVrQfs0fGu0U+MY+J6iAD6eSCGLIdjQKJCDLFZNl2GjEB/Q+o8bj+MDhUi/JzCrlCajTpfVxcD7EePRaEIqTfNMh9O5vLq0rAN2hc+El4xgbbNYmlAqj4LgDw1Nt2Gl3eQvwAJtNuwmX5YRNmeJkd7MF4tdCGRI1/4dGzaPjc/ZHIc5iQ3m+2bRN8AwISTdbRvJEkDrRDwEcutGEY5lQSiQgPXiz/4+VC0Vnc80EhS2xkRRrE57y2z2lQuPmtM+yxMjQp4vF0rmS7N3OKl0jYOfxL6TFYZEFBZqSG4xIYzrjTO0OWe7J9gR9AXbbbsWzm9zzfzMPmymK1k3QvaUBLMSiEwjM6bYs+AB+gicJe4N9ws7R9bQnv9DWTuDIawd0c36tvkc+7D1Pw+/xs8ck/0xePyMA853+6yYrrbQ7Bqdo5y1dfbBHVlVevGpx7WaTOQmqfLhmWbDMzlZqvlsogd37+naFjQdUImUyskg9jsabO1r99J57Z3bAem7XncbED7UQ5Qa7V4yFlz/g6yn/z//T/+j+jt79qCffeZJXdjf0Xw6tQV6Pluqv9VVGHR08dIFi1hJFZLJcdD6qgvdu3tTr755W5/8xIvqDnYUOKD4L2kyHSpPAHnW6gwu2AlduHzJylX37t3XG6993y6Wm/Qnf/z7ZqT7/QPLyrTjSJ0WApcIis6Ew3Xz3R/qweE95UmiZL6wcBG24/l4rtjvWukhYEEJPU1mK7VbPXV3diyd+8yPfFSDnW17IC//9SvGkgy+4WM/+qI+99M/r7/4yh+YDAxPgi4BBsf5g139yHPP6v79+9rtt5XklV54/jkRuL7y6pt6/IlnNJuObXF8mxZEWmaDwKQH0jQ3sVqiTtLJRAZJstKS6KQoTITXdyrD+FDiXAJgNo6prgEKLbVhjLXkFXCO+oZP6ve2DRBng7zKNZtPbUHY396x5weeabWcNoaPkgnAUiI949FwbV/0/TC64+nEMFQYLAYGEdQHGRm6qjCI+CW1LIPI5MCLAMtEWSayLBW8LERmaO7UWtWVkqpQpx/p/M6Wtrqect/R5N5Md08eqHVhWwcf6UlPX1Kn76lz3ZEun2n29rZ8f6i9LhmDtuE8uCeEVSwYbaJdsiXY+8rRDDkASnNOrjovdc5B7y4Q9H5dFOx5jk5t/D2Z78hNYPOlE4MyCwSt69S/OUZWu7JpTISKs8InWURpC3Dj2Jgz1VBGGZUFxpjjMdnhiyENTGu65RrgKQL8uXZC0abCsGLmzRnikNZe3VgPIEF2e9FSA9dgGa9KoaVESpMTcYpaHbIBSB/4hbqWRfDU78a66kUqaiY2gNyl8hQlcRDoSFyESvroGvKcZK3kHe6XV2u3E+rCVseyRz5lO8qeOMZVYKVKS9FUrsZBah2SUd2RN8do1g3NADQOea4hBKbLmdqnp6qjQk58YBqUjP/5nbeV3x5pfCaNc8+4k27mlc5GOAy1snmuax4YlFztWDoIIe6sdTKtdTcPNFFf/miu+Wu3FZYLLc4yk5Qxnq4wVVpnmhymunUGRRNOIo0W9Ak0WVqEwssZRp7b0WT1AHDnxsOEdARlFqJ6srEYantKNs4tS0EXuyPdX1U6fLCweQreZJLUCmLkaZY6oWuwkmZ1Lg9ST/A1eWZBgVum2lvNFXbbOitrLQpERluaO7mqHIe90vunmbKX7+jr371vMIW7k76lelgk0+VIIx+ZbxwWR5Efa2EksJ66bUcQTF5prUzUuaYzrXJ1re2oG0NH0tPR/bHuUJZpdRQXgLldLfJMiYe8RgnRuuGVcNrx68keEWEbK3vlG4FwWc6t/GPGwOgv4GdrutwIDj7+1AX1ds7rr155R2dpZoEj95N5hnCtSQBRCvVcJWBq/Ei527BcedYI/zezS8wpvjaLv4HMH1rgmTWbfbCbjVwJmSWw4o0TAA7LjlGtS0gPZa42x21mX+Pk8Frz/maR5tl/8Fpza5TVpSLmMX7SmsvNlBeYMg9BFLC5fPbGuaqqhueNcdbtd9Tp0U0MTqDZ54c33jYMTVogDdUEsawl5iBRbQDzh9NgYHGyT41NghuIeY/S5mbjnDf3bh31mR1i8tvf1jva/Vvfx1WRK0D4OAzV63Q0Ha0sYKVrTp1eg1daZ5fs7YbH85sME07t3zhm89x4iXvC51CN2tzLh7/zt83GuljQDew1Zc20LA27i1MNoTY4Obr/tsJAAxICkGyuHbb07ruaj4bWPQ2JqgPgm+Ye1zEVCUYa4inYhZJ7OOipt7tn+GQyyREyTCb5RXmpEWomp2ilYbqf17eXtdKnNhhSAilL/fDNTLNZ4yxdunRJca9nbL8vPPeCfvZnPq9vfPUr+v73vqeo17Ma3yvf/46+973vKOpf1cW/f1nXr10TCcfR+EyHhzeVrXK1QleLrCkfoX8UdSK1erFm45FheHotPG3kESoNz0711ls3dOvWu9rq+7p7+/Wm2yGIjRfp5PDEHIPYjRqnoLbCnMkmUGMnM0IniBd39cnP/Zw+97mfVxB11N8fGKj2//jff8OYqH/t1/47y5oQff7Bl/9EX/qtf67VZKitfkdFtrTusMVspOn4TPs7W3r39VdNgb0ucn3iEz+mb/7ltzWcTAwkxw0HDIbsyHwxEZkuBoUNvt72B5EUAwPnp3FQmmgDDBOg+t2DRyxyAHQHKWdJSYssKBkGpyH8I1OEhh7BFfgnyDizPDVcFJk/NpzPDfYoScgaoUJP5xxDuhm0GB+OyXlwjhgcNPUsgcRBrGXTdMWNNBDnzXArlOBYS3Bc1vVpMhlEI+ZMQSJHV1KRWhst+oFZUmhWZVpEXZ0crdTKF7pdDYWUcd1q6WC5p04VqtsbqBPGurRFi2tLbp3oMK01R/kzoIyxbsf3fXXD2LJ0pPcLyEQNUoBgZy1n1XR/7bXA4oS6tyTzlQurv8pRkUd5m2toDBjuKKR6UEYweS1hhgG2UlaD6sZhpEQBFoLnap1BVlGzIonddzAyVr6jVAe4G8cJiFRVyCkBPTaZRLI/OHNW5mzSd2bMIsCwRHQ40WBtzGmp1Q7J1NQ61/ZMP6rlQeJZqB9I+91AOz1f5/cH2u57hnGq/ELTeab5RMrntdIR5+JpBrM36f9AGrRDdVDGqEv1/VrufKJwry97EQd3HUW6aSV/lcqnRP405RhINj2Fo0DJWarJyVKn84VxhJ0NdzUIJxpcPlH67lx1PZW/F8m71tbixl9rcZprPJdOskAnCRImhcbLTMgK7seRBou25lqp7LgaAxpeZeoRQTuJBoH06lxa3DrWuX7Q0DIIPTGya55JJ01XpNMpIkeG8fMDotFEJZXaOrViCrebtniHThsTZw7kw+8Doa5L5qd5vvRBQgPBhpNMuScItrU04tiGWZmlFc03dKbgtz7uN5nLlXJzLNuB5THVchvn4bOXpd6lc3r5wUrfvjVuCCBRQacsmy11K2+pbknzY0DggUbFVH6XjqEtRX5qOncF8jmeL3BMBFvn2r6ePxerX6R6MuzprI717jC3zqFxnmvFEhD3lbZqfev2idzaUxj0FOMhmSBzYY0vffAfzsJsaLcLp5Kr07xRtId2N6sypdnCCDeZ99wTInCypXAh0TX77KWBou2Bbt5tq5xVGqeVRfM4L3BudclOhIHmlCDJKEGt4mKrIVgkc9EsrNgits1Cy8/YKUqFG4fE5um6XGQ7WxCy6cpqQNtkJ9DO4zwtK/XvcZbM2VqX0Dg+ayAbn0HwZPOdcWUcSA2m0NwqywyvF3swUiaj1NhXjkMmys5znbkVShVbA1snolbLcGOnwzOdngwtgVAUaJOGFnB3PN+6u8j0AclYFalYIxtbTTkwb2yQ0RAQgGcKvZZ9Hp/J19/ecDo212XX9rdwTxg81gRsP1AagjtsOrCUc1sD+WFTteHIPA9sopXwH7pPHLdxhhp4CP7V5lzgc2Nr/m4/fvD75n1kgzfZPTC4w2WqGRqNcaBzYdfItQftWP0wUDWfaX7zpjXjWCdkPlc7L9Rv9azZIKNsXpSaLnIr8W8hq9aSwrhWAVv39oG29w+MWqBVI4DeENHSJMZzZ/2tM3QN4foiYGqeLbAGHx2g5fjUgLLvHD0w5tknnnhK1x9/TLe+fNcmyqpw9M7Nuzo8GSnsDYzQLk0S9QaRilWq/vaORWRvvPm2qizVgppiRttppeUqVQkwuiwsq0G2ZXd/h8qzpfoQkb17533jwnn22Rf1RC4dHOwoTc705ut/Kbg32vJMaJJoDMQ/S9VqmRhmpB0YfJCUgooCB8qsmfbOPaKL15+y1Han5+jX/9k/09tvv63/4Z/+U53b2zdMxNs/vKE//MMvazoeqtWOTHA3T3NbXUbliW7fvKHx8ET7uzvKa1/f+c531B7s6sVPfcqck+vXH2sG0ApZiYmV5XqdqNGzSwsb5NPJ3DBhpGpxaGgVZ5DgZD3xxBO6c+cOzELmuABcA5OFV8Q+fDG2YWPH2+drNl9Z1gtyvSD0zWEi47YZjEQmbIDBHWdu59KKabPN7f3L1comL5OAScj7VpCaWaS3jq5IhVItWk+sZlB/GAXyOp0ctPhDrkh04BjAz3jkjF09XS6Ve4WmRaY7la+FHyl12poczXWS3lM6lp4+LfSR3UIPjg51enKiOgvU6XgGzhuSMDEaJVc01ODo9OTYggEmZAExXQw2xdNwmVlrbFiU2mtJ51tdAxcvZivDLhPdz+jcAugNfwzpdfOEmPmk/Sh/WdhmmSVjXN+ARa1kxh0l982cbhwp22dNMeA7kSCQciuj+1REeZD7R+YIR27NTEuLMuOA75Q2yUBZqQzskoFiC0Uei22jW9WNMVSuLgSFwsix0nDbkRGD4jzsdDyFF1vSXqEOYN6Br908VDJKNT2sdXozUzb39Vh8zgwzV9GJImN17gaRuuijUHLNV4bncuKOnA5OSSV/znJJaF2oez1ZP1iEWWsVi0KzdKnJonlGfaevfrJUNPUVjEod3XigRVt6/Gev61w10PJCrPjOfS1Xsc4qskaR0npuDs9uq61VORK63pHTVVp0VDgtpRFt5zMlQamdeKB5OlaLbG2NrhzqZICRE40WUo6ejhcqK+iSpATjWmcgGKG6SK0JxLxhS7pRapCyDEqJJjPa6wXmAFg51caxT4XZssqUULrhriDnJXvNvQJw34vaxvDfDiJb800WivdiP7JUbb/W5YO+op2W/tNPHqh79TlF37mlV28dabSagyI1ZvWCFsbBFc3cuY5XrnqDnkpnKcfLlQ8N7KW98xehJ27EjdNSXppoPwr00XZbV9xQveFE75RLvTPPNA1cTdK5cghI/R3dHRdadlpqp56cxFVN5jZqujw7fqjr8Fpd3VZE9s119MaDiebHQwPUE5HnxcqCAJwPoApk9SFhZ32jE3an39XLf/WmOvvv68GtRM4WGkVrslTA9oGndDGRW8VK6bILQsNx0fJe+7GsaYCOx7W9w+Hgi425whcZWnNE1thMXmPbvEZQ3jBFf7go2/FsTuMI2O72Gdi7ja3kO/ttjmUOE7xkOAXmHK7LQ1To10wH2L7Ne5qjNlUDzmlzDRyXYwCTICjfu/CopvO5jk9PNZstlGQElTg/ZaNzZyU9wMpoBnpWZme8Gs+x76iap4Z9NbJKG5/gRRvbgUhuN2jKY1zK5tw218g5YufZNufHz/ydL+6hR8k1dyyJAO0I+3E9U9ac1VJ7vT3rNCUC57pY18G5cufs+Tx0Ty2gtuCzAXFzrKbC8eGz2Zwbf7PzsIwVHbqB8lVmZNknk7kSxL+3+9pr7zet//OpJsP7cpKZOirVcio5JAbaDV8hGGsaNikjUzAG48UYzpa13HZbUTuQy7X6sfzaU1RIERCjDvcTbCcd39BQNHQNVAPQcESVAKeT9dtPXQge52pFbflVS7nb0e4jj6uKe/rkz3xOHoKzt8b66pd+27IJdUF6GZoAWqxbeuYjz+qpFz+ml/7qj/UXf/glI1rb6fYaIK7btQ8qvbk8hZqOltrfO69f/nv/gf74T76s9268ZazGXtvV7/zL/1uf/6lj/fhn/56uPPaCqjr9/0l70ydL0vO67+SeN+9Se3f1Nj0bZseAwIBYCdAESXFTiCYlUrbDcviTaYcd4b/A/4Idsj/YIdOSSFHhoGRTQZEEQWAwAEFisA0GwGAwa/f03l173T33TMfvyVvASCHRH3gneqrqLnkz33yX5z3Pec7Rz0xP9PKX/0j4Pj37xLO6f/e+PT+b7ikasJT0VWStdpK+lpR2QoqeL9QfbOihq5fN/y4e9fV7v/e/67vf/pb+2//hf9S5Kw+ZdEF5dE+vv/KSZvdfFza42SzTp3/2ZzVezEyqYO/+Td2+f8NIwNu7T6msXP38r/2GdnavaOdio/39ezq/tSF8kq4Hrl568UWNBgMN4tjSmLbaQ/ZdFFpWjupFaU72kF6Rb3joiaf0+Asf0RvHR9Lxqd2MLJ2JQBR5gGy2tEpAOjtWEM889yEt8kLIK4w2Rhr1Q21vDLT/4LYFq1aOaRUJRVf+6PtKmeRR3PZHCmpPi3xmyswQD7G+MQInZaQphE+CCfyFCErJDZcm+MaOMmhz43P04qSrnPJcTRbonLBAhdpvlnIQjVSkjWhd94NG3xqXUpnZRDNeZjo9navaqDVI1rXph/KaU/l3JzqZD/WDvdt641hau7Cusloodir1FpKXhCqjWleHI4VtpbCa66nY0+06149a6X6b6EHZaidv5YaRZs1Sl0Y9s33ota0ejaSnITQ6ud5JIcLDBfBMeZiM1axyVDg99Z25TRzsiBkcaKmYQS2hVQ3S0QW0pCxtpjPOUSuqB1lInALTWKBkXNMbqy6logTBuxAkzV+YvhmVZqgkExBvQMTFFLiqNM0bEWiHCY7yhRo8yAiM0BerSl3QmtajQld3IuurveFIWgvl7Aaq12t56bHAo+s1R94z5xRvPyT39kIbb+cKqk3pu0eavjmVuwRZLORttir8Qoo2pLmrZjTv0g1zT36K3k6hKm7kXKCQjUCxVuEvFZ7HDDlQP9/U9IdToSt85NTadGb63lGpzeO+4uVMw1tYFyX6wfzb+tDvPKnETbT5w8xIyIOmUK9aaoxe29LRkb9U5Y/khwh/ItA5Nwg8pTiAoDWLNG5K9YNQBZozSV/pCUGLqzaotRF5urOkoKLW0FkYqbOtu8+yd2DXGVaB4GUvVCotgetbPTSIdS5KNPRC5et9vXHnRC0pssAxgnTilRp7lU6LVkuqwZylocAt42XZU+FvauH3NfZKPT4fqI2gpjfKE3a2Y5v3HgsSJdzzZaY7N+/rtR+9YwUz21uh6WONoRb4iZIy03Dqy4laZe2JojZRUK8pS0YqB2xGD9UkoR6MZxqFjpLsSP3C00ZWyVsc6g1nS29USx1H0mLsa28R6YHTIVGbFePCV+jnUr5QEceaBJGCeqqPn6/0D59uNRjf0yRY1zcfZLpxXOqkCBVsjFZo6Lqc9L4JlmJJVPuNbTjggmRtreOThW576yrvl/IH65b3YCHsBVRn4aHoKoWo7FAy71vyKCbdUmDD5amELsBCxViwDQaVrFjiIPvhWao/XBW0wMEkqGHhOguabAFvO+Vx+FVhLzKPNOo0QP9Bf1kAbYODXdUKPTxLuUFGyM5UrfHDax0tCdCoElvB7hFoYJoavws0nkIHs3shyCPAcuDXlTbGB5vrQlwyGa2ZNtTJZKx7r73dbZaNGkH1NBVuCG92gWBBcEQ47GFHVaueLyyIiQd981ddtrkyAlXqLdyukAcxTGy4kIuZoTlFIAoaTMqTAAkyOFxKHIxByAlcQPysIg3yeGKpTBDUsEJE1lfjdTZRXSUgZfuJ9u+faivGabsRiuKW8SReBTns9bWYjFeIfadBRcUaDzbRaAnyvWwm4ZUZ0T+IzBwcE+kQDb+iVG8Y2HhpxoxrRw1jrZjJmy0V1EstqteMCxghuup5ojo+jPtq0Zfj3jpRlxWicI1xPp2ZIj59BeS+v17L7Tmq/U77bL0Xy/MbzaJW49BTX5UcDI7zhZ072lLdBprygVbBSogbU3q/gQwIwka5byMjf7KxJKU9iEeqlHdpDAiGtaNksK7J8an83kBR2LcB0pkBSvFoQ0W2sLz1+vqmZuNOkXoQhpotctUu9FVTn7GyPrgQbhioKmubCNkQjNaGmh7NTISLxgYxYZdIJMpN4Hx5Hh4BR6JRsiZUMtrQwfhEQa+nxcmpKAXFDX4+OTHiM5G+rXfmYF1q1B9YSX/B1hYmfNw3FCkIB5rOUk1PF1rb6Kvf66msws4Q08M+ItF8MVZNaQpyfVgOpAh1QgAlOu9EudBWQm3WHqbxQvt25ebARqTMZpOxTRKYTzIBgNo4eRd1cyyunR0NRsKk0hAc5NohdbPJytLciNzj8fTHlW98jl0D/3jYronu6rUrYTOOTxjeWFBgojARlhWV+TJ12zHLOXVoCzl0XLKJFUy4rlHhIexH+ii0yj/UmiGYI+JWV+TgPdUeRLlQjR9qEvha9jxLMVE5ZCKNlYzk6xeFUEOuo1wny64iz6FiKcwVwGuBiDynYNv4qgrlK3F8I6Tim5QEA/nO0qBpuBdoEzHP5UWrXiQlDIq8FtXmpAkNg2RzRroamQGvK/lmJoA4iv0C19oRRplojMljcDXpNu4dE7HVjLDTwlIj6IilCOqRBPBQguTe17XxRkjF+bVjOxosSszXCW+vpraKSVJtCNiRErQdjV91hFqCAkqxvUyFh8p50ZkSOyCCrpqCtEotL+6rUWZeh06GTlOreijl24WG6YnkL1T0a7mgvi2v4yPo2bgjCIwbBIIQ1EGhv7LNDj/x+qKSrPRnyqJaYQz6yiIBN6oSWC9+u1kzlxdXJgURhoGmmGHjl+ei47JGrhhTGIWho7Dx5UAKMgjTaMO2mDCum5W5cAf2sZR1u13Xh89Ieqw25JqGQtizdkub9N0gtfmAyZ+1Fj+6CPuDwOt0q3zHrJhMj8ytFAeeoWyUhICU5GWXcmDTADGUSZiJtkWeInI1YHNYB/IzUrL4/9aaZijU5+oHUs/sXkLV2dQU8MMQzTNfOWSTSpptXtaDzNMSk+FoqdyKJByNQqZqUmSJajzzikDjKleQBAL1wgNs7h+rnYAgo0jOzj9QXiNo6GnpDxQllcbOBU0WE83dSmngqPBoF8yfI0H6hzyeosrN9bHrrkvFpBobyNyuxuppWgdWvEClFvpTzBtWmbniAtnC181m9n9DCVaIBvMUAQjoK5/rrEk6dNzmRMojV4gQ/a87QJcus3kK7lhDOhuUlzkSZJPneCdjrusHnAPzId9hyMT7+DqGFa+QDjtXQ6y6QAE+E0Uk3bG7OZHT4H1sEKEWwJOxz1HOzug265IOTcqWJDiZS+DIhnatkNrpwhzTlLxXaxWFJ1wzx7DxvCLmM9/a8e1IP0Fbuue6uZXiAIJGAgv4SrSNFaesSNG2Xq6kBIxvSYUsmly0HX3W2s6xuZnjEvjA72KeIfijD1Ga130njdtV5tZtZbIM9l5sigj+ea/p1uHz0Nix2EzC22S9tko/OKEeldDhqr8whXTVht26gyoHn+muhTmV+Q+nAuORVp4ckCr00Rwqj7sAkntD4VdVpnLaTkKg6zSre7aqgOwkDLo0Lq9318V97h60jT1HH17JFjDerW3oS8zzqyxBx57/dz/LeZz1s67ggDXUhxzVU1W2Wh+t67EPPKthf6CbN24b4bqsc50Le+r1E7lVoIODA61tXdAyrfTYo0/p6aee03t3burdt95WnhdWaoqDMrDjZHKi7e0dzecHClt4Go2pgNOYH/vUZ+QiKrm3p8n0QIvlUi9+8c+1zFr97C//ukJIqE7bRZ5NbQRrqsuAMoDPAN4I8iCaf/CFD1uEOfnm1zWdTLS1e0kXzm3qC3/6x/LCnr78la/qv/md39EHn31adZ5pMj7RpEzNE84NYz36+NN65NHH9aGPfkSXLl/WyemR/t8//JdSk+nZp57Su++NTZhtY2vH0nmi1YwAACAASURBVGPHJ+wgSx0fn1qE/dprrxkyhIlx0wSG3gSVr2WZWrUcKzAIEIsTu64sX+r2zfeUN4UO7t8zUTsgP24OgRGgNi7d/E0a7vJDWwaHA4lvbKzp0qWLyhZT7d+7qSxdWmfl+ASFSa/7yS6jaRObHKu2I/E5XqMcobgMPZ5cbtml5OCdoXxsAmygTK0NB8tjMxnmCIsysRuPZ5W2q0orD6caLKTajIFo1UCFijbU8bzUyRQxvUrvnja2sISDQokbml9XL4iUTifaH+/r1kFPyzLUAoPRJFcSNkLGpsxahUWqNQZUKa0HThfQu6FO87nSWaWBUyiOGiWkLgMpdlr1CIYc6cIWFTp4rUgXUKpWoklRa5rmmlu6rzVH+jIjgOzEDIGbbYCv8vVcV7Dy92MRZjIknccw5Xf6cugVFvhYcOX46oVwjjqhwn4vkF/kFNjbLpcSbGwdWIzgRoShq5jJjd2QHDPD5F4S4TER2cIRlnL6vqpe1MksDDq9HfUaWPAGlxeFKy9BM6gvJUP1tvrqnYvVLJfSNUe9tidnzVFUBvL6sQU83E+QNnH95C0gnHqlcOazjXiPhm8VnN+QT0oTLgo8ORSqA+lc4mnNcey+UQ3pM+H34EFhblmomGbS/UzpQakZMCnsLHb+THgEE+z+28J2xKaXY8WJ3c6YN1rGckVCxvM1ryBvFgoh7oM+UAxgZedUfXF0rGW6BQHuHhsm+GMgBkiCkEq6eH5dV3fP2/kvKXyYTHT3YK40d0y0E3ItJceFi3Ari3+tuYP5XKuw9DXoJYKvWy5PtVlVutBK5zddTR1Xx9PaFKzrINKsqnTzZGLB/j/+/LGOqkA3EGkK4062A420YCBsROa9d9VPdhTuJlrz160qLAYQyhZq64VKBJKoIEKKA2VlL9LEjXUHdfwq1kt3xzpgoxL1OoHaKlXYFPIoxmhL46+BgJDiQRuvrVqxWwcZWWSOrh2Xmnu57i061LVEER29NUvL/yTVdLbQ0OZ2b1YpmcUSlXMQD98IwtxfNN7YHFNG0C1kXVBwtpFjSeMz/M1CyUJm30fqD985q/Dite5xlgo7O4f3H4d38J1nP3kvwW9XqELMvyLwWiENKAvjvUs7Yd4L37D7HopCut/hxFKYwfdgDmvf27rK0sKEc0FqTMQMYUSzoFoz7T42XZPZzNws0iwzKgTBN+OrK6rhmJbgX7VLN5cY95QNGW0Gj5KFfBVksiZYW2FCbdVp3eeZp3nAUAI5dwmcbK0hqqLwBL21QKPVPEWwyobQqhARyLWx4pnBLAEe15mu0li0GRo7yIFMlws7TukyvtARzozb06N90Fp8n3Dn2f2BK0h/QLhzseiERdHos8pbzpMrrVhVapPiIY1ul28imp6gClEFig9q4sb2mnmIrkRQuzoa9Js6lI926PrZv9vfeA6PUzhhGAmjpQU4cXaeBE1nYRLPMY9Yu1vwac3bBYf0B9oZwmk2L0wzp7fZ0/mdcxYwUXl1+aEPmqz79GBf12/dNqRmMNqW5/d0/txAT3zgaRNi/ObX/1pPPPGUfvFzP29VQFQs3btxXV//2pdNdRvkYdDvW8Py/J//xedNguA//fv/mZX6v/TVP9E3vvKSlUrfvv2OJqd7ak5rPfbww/qm5ytvK1Gd13WaUo5PI4EEOLry0MO68ugTggvVfPNbJl62ub6h733nO/qD//v/EWmkv/8Pfluf+MSnOvKtKn3lS18wM8Lj+/f1i7/2q/rP/9HvGKx4b/9Ap9NcyXBTO7tXVSzG+sSnflYf/+zA9C9ef/MN/dXLL5rEQVGN9cd//GX1fF8nJ8carg21tbahpBdpOh2bhcssm5uWCw57ZugZhQY1M0Twg3MfsMiANKC+HBqJHLgWnlG6nNukESVIEsx1xPU7nqFLi0WqOoccSy6ciaEjpaFw7bmdxpItSjULxVJ5MbcIOy+Waku0sVKDkOlIvC9qXSsBBsEDuTpb1NgxcmxTowWZWJG9CcYgczKQUQPvhyBMCLJJg95AySBUmc11OC+Vew36hKayPF+kOklTDepC5xNXWVXYYN+MKoWb6zpYNCp90MRSa+uRfLJ6BJA9T21aa9BrNUpqbcV9jfqudg7HWjqF4Dut90P13Va9stR2iBij9PjuhmbHxzqZmZSR7ZhiN1CvyhWhfs0gK1O24hYkgT8xgYKooTHDrpAUG6kxQgoWYNO2QtQM+RUjZrbqIzfE+o+AZUvAVsmrSnHf++1Smz0MHytDCIY92snTZLHUyTyVQ8m73wmcUrlpnnNo69TYEKCy06iYI8iKvmktr8rleIm2KIalCjd1jfgOqIXBrQbLjiH/kKd2WKmKMoUPB/KCXE7flTMHfsMMFWTDVeXnclPbtqoF+iIosum9C3CsbOoOZbm0Vq16z5FfJLp8/pKcnVBO7Mmvc6VuY3o8NExsJPZIgTuUTmK9+c59HRyzUWjVrHajVKmVOImj+zWe2ALMgkkqhVQDmUsCUHbF8wL+DkRUacmFkjqpS+VIEbAQub3OkDmCOwP039kjsRDneSZo3/0k0GYSazOKVBGopxNNp6nx46rRwMan6yK0StWj26FooGROqQN3qcQ2C46ctFAvbnQxaPSLV3f06Ys7+uLenpGqe25tXJCGqtjW1z7WSqV0eCRNKFIIEw36A1XLmSFi+MtRdl+HY0snN9GgK7A4mcifn+rylqfHhrXeugHJzbFqWtBNLCSOCkcv3zxQOz3R9XrHUIYeSI43t+OHTa5e4Fk1JMKIs9K1dqARsXtg5595nm4tar05cZS6tfZKVxOI8CwWdW2Vp11l1lnY0i0g/P8sQGGRsdSpoXEYmUAT7FBbm08MlaXvdIUWpuvD5mTFCSLuoKLVqpr8btG0ykVDBzogklwCCz0TE3OSyUNAW2ODauarK8Ix1VgseLRp2S2coF2GMAFvgJpgQE2pOO9dISg2bqyH8TTCt67JghjPCM0uimasKIDyQSrdRkrWhkKihe8jrcvGFsuvyWQqeEUEK8yJEIfpyCBCFjAZX6kzmO0ClhXXB/9lk5wg3+NY5oXrIw6kGIjADRSMduI4vGAb29X1s9mygImgGm6SaTR1yNp8vjQU1xAezmlVwcf7OMecY5W1elGkHCuY9YGltAia2yLXzTt3jYheOegpBqqq0sSSo7Bn55SsFLXpF6zRlo5jXMP7qSqlnUyeBc8UCxDckRYHX6aYBK1BhDh5ns+SDXFJV1qKvlKvN+w2LFTyrbIuoMmMVYI/0pVnj/f3S9rM2hBE2g9FMQjtyXMgwLa+kX5F08rarDsK9/TsAQ7XoZNdn/fnk7n6CYJzibljf/eVb3V547in9dHA0krrGyN98MMv6LUfvK7f+q1/aG7H5JO//e1vWuM3aaYkCtVPhoZc0Ej3Dw6sLJAGKbEoyAh0AsWDRLfefUd/SalsMrIF/uHHnta9Gzd1cveWrr/zQ33+T/6VLShXL25YNIu67WI2UUTVB7lRcsEMFnm68sjjxr9AHG9+fGoGrvdu39EXv/iifu4Xfp79jT79mZ+164ds+961t/XiFz5vwRNqtpevPKRvf//72t871M3bdyww+/jHPmIppsPDY73yyqs2uAjSrt9+T9euvaP7914XMO2d6zesWoAOzY0EOSoL+Dpj25mSg2bhr2dzLfOlBSmcCFF3iU7E+JQclpU401HYFfOTHD2Gi3QgC05KuC+Ozp07b4qmdgzf187OeYvE9w/u24Cis4JdcAz+Ud2yWMy1yE7l4cfGQAYRMi1iZgi29GjSdDAq3B0GEGuj6ZqQ9mm6tCjsOduhmF5UDG6slkkJTZU0Vw5m4lba8lzlNWkXoG5SvJHODSmLnilsKm3GXbmnlXYngXYvxfpcPdKNO61uHZQ6wWh5gtA0xNlEPtL07AJZ3yOOl2m97+ryeqBHhlTxNPrOLSlhobZKKGkLexqv0RaTuPkylUY9aqpCPQdieaTtUaNx0+pwUWlqE2eXzmERN0Vb0y1quzRjhn4K7cUCXZqGEdMaJrpMYOtUm1mejVQVVimtoB8NfWkt9vXk9kAeruABmiiRUEo+GGfaG3NtpAwLAcYwofsl6ZeVTx3VbQB7rZTlvnGGnNzTKCEFyGTmK1466q3F3TZz3Eo3lpotT9QuAg2u9kTWXOdD4100Ua3ypFGxX6gfrMntR8Jnz0kGlmo0EnrgW5sDxLetrzJNFX6/r9Yv7T6UU0e9EguM1nwTizzX4sGJUgoX7gba2Ip1OEF2INXRdKLj7C29nc41nqK/2qGX7OFZ2yHyQ8yEyO4QLZEisRuNNg+IA1pZoKKNYhZY0Czq3knfsVtFs4VKOfgdgWd6NwS69H3H+jRVaLUGW331sVJoWk1OTnWSMX9ITihFa9IS2QnSSZi0VlSXdqaA2HpHdWZyAXEwVD8cWRUroqAghw9fvaJHnn5K+Z0/M0V7iPsQ5plkSxSvCQB7IIg9KzigC4G+g3x42JfwGnxPPaPTk6VSuCjRXLv1qT7xeKC//3efUP8hV7/7x5ual9I3XnvTdIyY3E/RLiIQjNYVFo6GLanqSqFTabNXque4FKaZlEXV4Zs2ztngmBin7+mwlV6bL3XqjbSEawRCRJUvqfdVSThzDXMGD76X37u/u4WZvgknkweLlyG0pndV2RxXlbR1bFwfW5SIkLp3G2rOc3/Tg9f5j+98//effe7sOWI85q6zB4slSLGl3BAuPSMYr66Bbz07hvW7VTqPYNtpVmrwkNSR+gCNI80GZYJgk2KZRlouu43n3lFnQYUuHshUHHbv57NYOXWbjbN2e9/3dls2Q+eZdPkORI2Ze0GZLYCg2nFlwk7BE/MNaJUFditZk7XhwDYMlNGD6/GAFE7gB2KC3AprCtfboV0rjlHTCRzDv4M3CZ1kijl72KmQc2vQ5JrOTuxewrkDEadtdza3VkgVQrpdipTn+R7+MQb5Pv4FIXw4NtycfacHB6LEpGr9yTZpcHvZoHQVBbQFgQtzMWk/3ktq0ISBoeGg1WedD4FJNv5dP2VesGOs7i/HIe5gI8jxWc9Ia9v3WtxJhe3qPAhmmYashbvj8ftZAMV65pNmsBuLL1VZm60GXKXRaNM4Niadn7PblZ597sOmXfTNb7ysk8mRrr33I53s31MYDXXv1m3tXnxY61tbFl0fn04seIKZPlg7r9liavpDw2SgbLGvo8N9m9SYGT/zcz+v8+uJ/vCf/h+azY516703bRO8d+sNDYgK68rQjAjTVMrg2SDL1drWli5cvGQciuVioaifqEadFjr4YF2/8Eu/ahwaGgqk5WT/rv7l7/9TVfnSVqGPfvRTpmJ9enqsG7ev6ZHHPqAnn3xMzzz9pK4HrW68/Zq+9fWv6bmP/JTSfKmDBzd1vH9Dx3ud63HQlhoOhlYxlKWtQtcz+xiq3dh9XLx6xeC+xKn1zvVrmi9ntiOK4rCDoLlRlHIO122HkmWsmpa4/3Flg03+vVZJ3Nc6JprxwDSyjAtj7t+VpeLoKJTSwp3iQYqPDkyHgRDNzoAHCz/PMSC577wH7g2Cl7SteYafcaAIpkqCFN92nLz/rPcQoeMbipkhazKDpKkyLatCeVlZ0PLIVqu4v6liNrVqK3wh1/utWauwv9i+ekkP/72flr73tm7evK64drQe+DpppYMjqewtrdqdDQSX1ZlhSk4+18BztbVmDALNx4GWKcrV8P4pL/BVZrke7B0baZpsxjKVTpal4qjUZiKtx4FGtNfSSqmMs5TDcAI+N2+/rryctHDokN7gp9Q3/SyZKzvE8gFaPJYtQV0YaLxLDW6E0vm+r81BoKubrpq2VC/xFSUrqYRYWttMVNSuZmWlyThTU+Hz5XdIDJIETqso9jVOa1WlJ6dFWV6aznMF6IbkodowVL9G2I8VKxAVAtGJj5SSXHIwfar6Mvk7rpw1yeFnjxHCG1w5KaQJPu+ozuDSNfJyz6QmynmjxaKyAIvS+0mRajqvDZxaZI1OixPlda4i8zSd1ZqVpFQnKgoU4lNlRagbeaWqTwKSnT9kys5KAnQ4QzDRlRLSdCiYoxdkubfceBiEBFyWE60Zl5JUPOkU5DIREAqTRG7QKJ9lhr56Km2BwguL4zM5g1hZaXBZaoorelkrYnO3ti4vCk2ewDmkNJtAfmobEzt8kWmAplhbaZhLp9lM1TBSiqGzKt2e5Pq3b1/Tq3v7Om46RhcGeZDP25V3Vk4g7sVyU4RFY/M4jHqB1o1P2WgJmkPaHm0MUmr1Um5VaisJdWV7V8PBOd3bv60f/OiO3HiodDE1yQkP2QTP14IAzw/U00KXe33qAOTHvoa9bSV1a/ZJ+8XSUGzmJoJIF2V8IP+m1VHR6Lgt5JexCiRBIB1b0WhrxQgm1YLquxGGO+9BUtc2T6wq10B/MCVmHmF+qEj10+4WPHWpr5rvo3/ZDGT21jbLgUzRcXGKMPVwFiuEWkkJsvDbT97RBVWg6YYYrFAazgV0gAUbpIlJFTSAYIKUngUHoBArsrSdI4K4wOjGX1oFEFwfcyPyAfxbBWhO6Js+0c7FyzYfc33QQqAzWNVymnbBedHNwSEClQRNZW7/QJ2TKFBaFit+FugOjcAVUSXbDVtrFhZmOJFcAZdLJbKlNj3VK2SfTcFZwARidbZWUEQC44zKS1JU9g3wdiCItxC54xWiAkG9CwSI+KB4GEeql0CjMxQsKQfaS6d2jLDn6+LalhbFlvEH7+3ds+kf9w80/jjPqiw1Hy+sjxAc2XqyOl/uFY+A+28IMcFWt4YTFEJwB6VHiT3DbD6mUg7D4FYOLhpuYPOBIZ7cMuO6dRVxjiFNHQJp45XPrIIku/5VgIy/IWgiLglwITu1/Q6pJIog7frjB222alWuhQddlNnr7F75RNP0qIwKCgQUHRZcX5PTfd2/fVMe8HfZ6vLFzmD2a3/9sr77yss6Pb2n0/F9XXl8V/s3plrMOlO8G7fu2KKxtrGuRx55ROPDezo4nMjvx3rmqWdssZ5M55rv39cPv/uK8qzRBz76Ie0fHlla7eqVXd26syenh2AmpGd4P6lVFtAZcXq2BpKrc7sXhS/Rn/zrP7TO1eA9Uzv6wDNP6md+4e/IS0bye4lVY7z0hc/rq1/6M+1ff0tPPfusETsff/xxvfGjt/Tw00/ozp2b2t3dUeG6uv7Oj/S9V76h08P7pv/w1mvXzM7jwy98WJ984QV98Qt/ptnxWBu9kcq0NPGwXhTr8oWL2trYtrQZmik7F3Z149ZNDSitzfOVSaXk4lXDlMBdaDodJ2QGQKpA0vC/QXofxMmP8GHq0hQEVASz/CRQIWhhBFK+CpEac16znshzkxWgJDiOSfWh+u1aCWZh3nae8YgwFWSCoONgCkwgZYEP7twrwhuTBM916BKpvy7oYmAwNkHA6nxpuey89UzR+ygotDMKtA3/pZgr2Ui0uTmQX4/VD/u6e3+u44NMzbvv6crbQwVbm9rPSqV138SCBkPp/snUgvRk4GnQ1J0oGcRb1zcF9XndKBnh4FrrwjDQflHqBKpH0GrOzOz42j8sRBbUjwJzLo8cfP06cvXAbbQdRsIusak9C9CpaiNFxLUxUs6UfKnijENPiRpthq62k0AjF7Qs0PmtLWWLpZZ5qVkO+on5Y6OtxNGltVg7o1ijbTyKUmmnL+MdqdF6HmsdeIPIpp6pOEV53tXJYamTQ4IOJlP4E63gGc5mteIeJHqyG0vVbafVhbr07BQdF9IIkbUfXnpA1sVBbiKQ6VMzJeciaZ1KDqoeXUHiaqZjFX5u1ifoqpTVUl4dyzSYFtiv+EpPpWyZqXZrHZ1OdP9EKvxGqeubZAR2NSg3V87AKmwXxVhOWJubvOMnOp2nQmB65LPb6SZpJlKmHXggzPv0KXMpgXsCk4s0LpyzgIDc0YNcpqtSETSzgfbhN4byIwIoJOk6jbCqzg0Rp3rRQYASHg5pvPFiFWyHatxQY7TMjufGhYQL1bp9c45HFgihydgNNUhifXB3aCrBk1mtL791S/tOIYKgfpioyGt9/yDV1+7P9MzOJVsQIXkjOmrLL8RpJAfYnNSZCJQQ1qXggrkgrAqV81TprFR/A8HAUF5AJW2rooz13TdyvXH4rl66dpPLUy8hsVgrCQOVoEAE6U5rG4VHh54eXR+ph5htNVNEShLNo6xRgXikk6siJm4DBY2jiIUYORFsO1xf4TLrdvG9Lp1J/zeE2XhiHTLyk0BiteCuFiQLMmCimFUKqabajHkjyrdDuI2OFtjZQKOwm92lhOyiLC4ABemUvuFOsWBhymQBEEikaeF0i9fZYnyGIFggB6rBLtBIzp0ILwsd7wW15D14R4YU4ZDONd4gXmUdGsKcB4JtaRf6cuib5RJ80P5gZHPwwXxuPM50sTRTdXg4VtVXN+qhm9SH5C+7r6SxuHb6HZzQIqO6jk57tjCfXf/ZMu12QReX6AcWwJgR79k8xHK9CkRsv2qxJ1wriPkdmjOKYpurTMLEbH/YYcJOAeFpjMfG/M98zbHgUCIm2aBKD7etWPECm9o2x+6MwpSaEjENe4mJB4OSESyyZuCQ0VS15tOZ8vlSvWHS3dvVJbE5Z12g7Vk/0I7jeznnHDRqda9AiN0AjalIGSR6gpumc5ZA8HSeZapOTjRdziwyIu6iwGwwGBrH1zdfREcNGyRL+nYnwPdyvTy4v4bwkWbnnyFIHeII2Z91jbd2r3XBJqhkNwa6vm4hkkVFpFaFGFtmDub9QWz5Q48qkxgxyY6QBtEtjHqKo65h9vbu207e8Qql+Yl6YaDZZGqQG4s4/l5E20yMIDtOMjL9DnZ9QJ7wfOhR+WJuVgyoeBIE0NB0Ajdw1War6N2usNEg6f84euWsCCiwWuGzRb6wqgIWTypjsCUhZ8mOD60PUkbnz583QrjXi+26GEA0KhUxEJ4dUASXm7W0SiRMeHsRq1Ou0EnkO4nSWaG2cDXqrcspfVuoIpbRlVhld/7dgstNS5KBWTHQWazjBFTdhMaN4VzZLZiX0orwbYP7xzBmaIOV5zDztVJUOv0qNw4ayMRrHXGVi7agaFVRQZDDZ6moI3gj/mZhwhqii/K5fiQSyRvT3ehg3Q6gC7zs7GwnD1rFZ4Eyz3YNHJ/P0eFIN9KpHKxzTJcJ2w0fWSD1srnm02MNQkrCPVuQnLyw8ug+FRwEGoMNnTixJlhfzFkI2O7YnsR2SUMnNBSHAjjPGahVT3lJ2fFIZU0VBXYDnUpxWjdWrdUMRpo6MtHG+ZwKQN+qyZiU8lxKF7WiKtcG4nJIKUDCpXKvokK/VVQ3CqgkWiFyJizH3gKrhjK1Cj8vXyppllpHpZ2JGFHQPDN42y2xL6kUuZWhHim75BgBP0CgTMeYHK8IrgpyhSEirwilZXLr1BbUWLUGJjJJJFgwUhVEcHaoBCwU+nAKSgsIK28FjVvwO9RAWwrTTTnTLRPP1DCRepXyYK46QfQoV4ocRI8bx/2nkjA3pIPtfkh0UscalpGKKFUVV+KpJZaArTRtAy1cjHM90z7xPKxA4FHVbHSNXxHEWOxUprFEKczZOLCZDMNWtm/dvGZ9D8QBIjz8OLgnPGyMVqXSvLSFsUuJRAavM4dQlszN530cH9gfmxdLbViHh7/mGFF9WRQqWOCSodRbU+ENlAubIFAINLQQG23MVqFZzhQUS62Rgh26Oqmlk3ahBUY1eFHWPbXaVBle0LhNNG0gPHeFKhBZ2XCwM4VCkDfw5Br5g9hEDsscVKfSyHG1zQ57GStqR1IbW9Vc6fd1UAS6Ww91urlpweQS5AbzXvJs8DzQ8GkghmdqSsZTqFEQGUqB5lq+hAeHDMTIFPErdCoi2sVTTEk3KD2CrW5kwQKLCouL8UtW+kfMG2cYCG3LIsKDeYXH2XMEH/gP8rItNOz2CQAMdepSQfaB/8D/bM4z3SNfNSk0OgSVxhTJwFM1Hk+X2vn3v98+u5pbmV85H/6dPegTNl+uECZmNM4c1IHr5Bz5yTikK3IdqG0XpJVAHuDzMF9HkSFvuA8giAiogGYP6tiRE9iGko5s7ce1rNoGZAvysnG+z05q1X6cOykwHqZptEolcQw7Z44B4rS6Ln6epbl4DwEJP3lAhrZrI5ha/eNv0xWzysWzdunGyFk70tq0FwRzqhTJzrAuYguC1Q5BH+1TUJ2Nf6iPNES86icggCByjbk9sOHiO+3zpBO5l/gxZrnNCQ5Ee/i68EO5R5DOvVAUXZWtqxwz7Io53FOFbIMDR9lTWqAP5lmKnnuSwV0E5QUNAsW0YLTri7TF++8/f9MH7Aasgqiu3bv+y+tcF8ES7+MfPZxjMHZpJ9q9C967fu/zpb1ozYKVdJFpfXNdVV5ZSueNt79vDVY2scL6RP/Jz31aX3rxL7Q4vanFONLHPvaLunzlYX3pj/5QFx7a0bDvq5i52jr3sC6df1yTc5d04/YtW2BKT9reuaiPfuKT+t/+l//ZtGhuv/2aQb/vvPwRba5f0qd+7R9ZSe0//yf/K2pTitpSTTHXolk36My0InKsItY0WxS6evmqptMjLWuqUWDud4a1H/nMJ/WRn/m0TqaZenkrdKEeBOh8zFUXSz3z/MdVtJHc0TlVyb7eeuOGmto393X4Cf/i//wnSiLyyd108aN3X7VdY9Us9PGPviC3xmTWUTLs2w186vnP6ed+/nOq2lJHx3s6t71lFSpf+8qXdefGTe1srKuXDCxCJ711enpiu5Am9jUvM0XTsZHtFmVmQmGkdCGRI1XAwHhwc88UytE0WTqdxguBj6E7jMaiSzmOx2O7wQwkAqWNjQ27r255YMFNOi01THoKvFDz00k3YFtXo53OIbumU7cEV5VBrUDgVgOfUqYdCLNhql8YGHgOtVWmPFvKr10VC8jIrjbDNV3dGgqxzBvpgU5wJU/WNFn2te4N9OD+gfYmEFhbsW+PkQAAIABJREFU9Q9q3Ti6K8cf68atsfbKiS3CwLJu5GgD0o/XaKePv1lnPLl/fKTtbbyZGj2YzdXk0vMXAlXbvh4cLTUtpDmk9hz0LVQ2a7VNmmQ51xOJNBrgnybBIw69UslOX9XdhfFZJhmLojRBdZnBU0sJNjCTVhuepx7eZJIux50w9k9/8LLWNoZSf6lq6qtJ+xYE5HGuaifT1oe3NfdP5XgUbgdSMZGyQknSKIhnai6MNfEybV18ROXNgeqXG10se9pe+Dop0TsbqZ1XOmkyDaIQ6o7atNIOxQVNqWXuqe0PNIoOpQykKpampepgpnYj6Ow1MIHGoii6LJ3f0vLBvtrjY22Gpeqhp3a0ocVTgbx3Z3Jv0a9Hmh0U8vJa5fGRcpU6uLGurB/o5dsznYR8VaqT8dImR6eJ9NjWUo8msabTWtcyKWOhWEprSEbI1bYX6ChYdBueKtKan6ivUy0SV20qTYfbpsgehFT8zRXHkVUXnXBNmSOsXPpxYP2hzQrjxeGpuMwnFpC0ztBI1P2kZ0hglc+Nv2e2FTQLIq29rrIO7dJZTerYUW6ZKU+RSs2UaAGPswy04bnacObaDgPtrK0p01CP9G6ondVKY2lcNQr6kZp0oS3PUc/DVHUsN/Q1P5YG5zo7h6j3mJG/Ez0mz12qt39dH4lyfejpi7qWHen5j39Wr7z0HX1nj8rLUkozuVGkG+lCcdiTt3egPjCQO7SUMUomeHI2EVIOucLGtXuwFYdqEkdHk5lOZrk03FEODaGmMrRW4fRVkkFIK+V1qSzpC/mHGg/JWaVoc9s2rBRlkN5JVkEK6AnWGycuPJEOPSNo50Hw3GA2bAsz82RrosVJ5Gqjn2iAVEneKp0vFUV91WQvbIXqFiR4fLhpk05LsA6x8vxSGSuWcdss3lLAwtlAVZDJwLCosblmUes2cqTYou7vRaGo5xkdohk4GiPe67nqmQFuJ47pB75yvNjMIww5IUyTAq1vrAv9O7i5PEBTDo9Ode36TdOAs4UYaxrXVa9PYc/UaA2ZA4oJdaHTnCNSPrOXsWoXgrKVJRbBfIcMrZTNO2qOwl5iaUPaIrCKYzaLrcIAVAzz9J5taljsuX42qSDIBB0AGQQQvYCq6MYACTITBjpYEYWvyGJIkqcI9HaoW2mpVk9O4KkNcSpwLEiaLFPbiHtJh47uT04shTsZL6ygC+Hlcxs7Zj8GjSNKRnJDeLBgdPCVAvPqXLBxhBISBjouuAZS0tA+SkXYgQGkEMxhCE2RTM+ximm0tCCpk4UiWAnqQA/eG9t1Q1EwtMc9VHDnlq1xvV5PV7fPW3aGHQVke/Phywoj7ieBpyGV2WbA7BqPMYGEXtYqY8+Q1wDY3tK70EoKOqhCwAEroCJN3VWiIxNkIWqTk+aBaNzqwu45ra9t62Of+KTpLdAxXnn1e9rbP9K/+IM/1Hw+1vr2OUsNLbOF3nvvmiEhJydjTSYThb0dPfroo1ZafTdcWjSaTpcGN56cnNjN2Nw+Zyaep9OZVRJ99atf1W/81m/r+Wc+ptl8rl/65d/S4uiBvvO1F034zKH6hJJ7bEsQHqxKa6y1taFOxlMbONnZjhSn7LaxDj3sbyqdpUq2tnX/7j0tplNdvHJVpOJQEx5ubejiwxd0eOemvvrSXAtsYnxXjz3+uO7evG4DHMGyX/iFX7Fr/P6rr+hLX/yC2ccA3TJggV8/97nP6dlnn9HL3/6G3nnnHVXFFUsBHR8cmkbTzPfEuQ6HHUoGMoTuUY5pbDLUGI4PWFYJ/6dTGvWWSxu07LTRvaBKEINfdiUMGtAeAiP+TU/HtiuhgxJEMWizItfB0WEHEyNaBx+goQ1xEO+IdKBEoGJMDgxGg41XaBXq1GfROPsyjktnBCix3Q5pOghO7KTx7YLI3lYapzPdOBgr86QpqZRYWlzPlN2SzvU7AAOF1bVI2h56Ouc7Ksp9fWg30MMFKLAndKmiGOSnUGw2DiwaOKOn8gIqK1Csji2YwbtrsTi1SXJrK9I21imNp6INNDootUgreaMN7ewMtbUTS+1C/Rh3bjo/O3JXjz9eI86sg+OF3j2c6sZsqZMCSF8aMBlecLUTe9p0Il3ue9rdpIx9rjZcKvMbFedauRsox/a6nVVUKr4o6cOXNYg2NT/sHFrCzJHBLT0pSDYxTtOWN5eGm8qChWbVkdYpoOi52t0aaBnHmsWlpte7drFdWRAqIwhNF4YO+u1MTdIqdiioiA3FcoJcrdOZUVMpVk4bhbfwS9nQRrWGepm0rBTl2IQM1b51KudOId3DcK2Qc1qqnlcaP5jpaF7oRltpMWmsGpGlC2pp1BQ2+YBKvXtHeubZC3p41GoyXqp2QvVHoSm938+mmk1zNX3J60MK9qzfs6pEfq01ZqB0bH3P9sk5Ol2ZBeU9VjrSQ+xESa+Q4qqwWsKwuFBliLU0osrR0ILODBSUytpqhV5V8bZV1cFtAuE2O5TWUV6TgmJVWfH6YOqjIRY6muaOXj861R2q0HJXd2YSKB7Gclg9xFQGkXIC2WTs5o6C3raCnQ1ptFCTlZaOQqvKTx9omR5oo5fq+Y8/q1/+B7+scugp+KkX9MTHP6Sv//e/a8gK49pSSzYb0Ocdq07CLJvJGjFZ5ghSM2DDcDkZi/uzhbbS3HSXSAPO88I0ldK80HyZKgtGKs2/A4eSjruYLuYmN4AVD4sXc4GNa0ONQQ6cHz9nRFsIxqTdVptzQ5DgM5FONdQEL03I361STGZZnEnzwqv7Wz7OUG3b+cO5XKGJHJbX8iw35N4oDCsdOq6Hc0CBvRM3QIiXdGjn28m8yZzGv/Pbu3btaPKdTGYWkDHXML/TJq0p4ncXcTYn/i0v6cftyDUhqmnIkPnUdagP6x3pSF7nHDqbrC7YeR+IZm3BemK4FmAxUiH0FWx3uAdU7lp1YactBffJWFqgKHCCDO1pTWoCpJbP8g9ftzIrlHtkDUCFumCNdkX3b54ubfNMwBJATqWKOI7N9J3nuEd4ltK+8DeNi4tfI06cUFIgYWNMXZZWFc7aRnxAsMk9PWtnPse9Onsw9jhn7g2fJeZYnI61vbFpAAHfTfBGUE3wxeYH5JJAi7WU6+ccTHLCiPEIXeIRCUePYpIuM0P6HK6fA0XJ73h8fMbOZBD1TRSxNxrp8sXHlGOKWUVmSreRnNPf+aWH9GDvrq5ff1u3bl9T1ZAO8HV83Hm7DUZrOpqODZVIEmlrc0OjpKfZyYbtuLlhZPYxsqUjPvf8h7QxHOn1V75jap13bl/Xq9/9lnYvX9X57Uv6mZ/+BblNqgfXbur2jbfU34gsul0uqBZDBmGpXpLo9GRf7753y8jWFZroTCQEMnllJOtPf+qzWu/1dffWdRHsIL3+3PMfNKL4Ap2TptTxwX299MW/0IXz5/Rf/1f/pYaDvj7/b/+Nfu+f3dLFC+d08cIFHR7dtwkcXSlmZrxm+r2kg+yaUv/sd/8vrW2tCwEwdoBvvfFDBRieOK52d87p8GDP4HRy2razgcwb4YmWWeRdYz666kh0AgIfYHt2R/wex9130ZEwbaQzGhl/sbB0XUI13traj4Oms2MwgeAiHqyI/cgOkN6jw9EJF3MEL0PN027HxvNtAw8H4biOoklH9crc0iRuQOG9102SBEt1bvnh3qBnXKIqW9jn+qG01nMU9ltV/b7SeqGgwv9soNh1jQfgt5XOhY3Wi5me/dyjGm2cU3o0Vb6stX//UE7raX/v2AK6yWmqCMuHZaX1nmecsPW4kYtHYQMvicq+1tocJesI/7u4Z4iE6/Z0OF3q/Pm+gkuR8VosEl6iO0TgkJnmEenbgROorlwhKzJoZXpOJEnGvVq7ca5dSY+NhhpFjcpBKGfHk//kRcVbp8YJ0rSyXbMb5OR2pNO7Ol3cUvONREWBIng37J0RKt2h+pBtk76S1tVwc0Pxx2I5zR3p2lTLWar3bu1r70hKQbP90tRpUdIt/VY1aVSMZpe5NpJ1gZPEQYKOgVyUbfuZqnyhql5KC1/19VTePrmJqNNqQnySirxrB2oIKvdKNQdU9KA0zu3sgs48KHTrPhsfaWvo6GjpKq0jTdrCKsOaUHq4lDa2DvTElb4ufmRNw81zWvNjTU5uaJ5Jf/3aQNcOkNiordIN0vJaL1I/qHXBbXRIyhTaReBrEOElSCl2q17Q6QFhSVJXbDII+BvNsxnRBJeiumXR7hAI1IcrK1N2FMRDCzbo04cZ4reVvBIDTyoYKacMVZBOIfg0UUd2pxRLZJo3vlLP1zxv1Mxy7bE3R+E8HsktEZKNFQaxUgIw8gjp0tKig2SkbLxnhrkV6Mni0HhhR3GqMMRiRfrevTu68P3X1dva1NpBrS/96ZcFuZgNEGnZmk3JKg2DCCfk3BnIUxiYnky3MHaq2BB9kcA4TGvdm6TaBPmQp73JQlXAooVWHSrt0OFb44+QdCjz1DYd5y6cUxR6eudwZosI3DcM1Vk4SUqQk7GFy/YrhEWdnAa9mFOjRBzEBI6QVR6tKlLnxgUERWHy+A8HTGcL4k8Wwp+kSc6eO/vJe5n7uJfMh2cB09k8Rh/kPSyIcLP4nfmN9zHf1tSOeQRHnbiwzYtJYgs8xz09PrF1icCD41vAwEJNqj1JzB6Gc+G4NteAZLwvLXl2nv+xn5wnjxV4ZnM9aTB7jqw0Oi7GJSUYYI/ANRA42XLTCWPCPTKdv+4ofD/v4Xw4FBtfeK0offM7Vd2sKaa5RBpxlXKy99s3d9fDubEutivUjWvnOXseNK3XM+V08xM9E5KmoIJUozxrw0sX0Qns7gvrCedGu1v1HFQCHymCrnKbqjdS8WQRuF+ggPdPjldBO5NAt+ZZup4+BjhgggTdemSAgTVXtw5zvuNybvMKkxTC1S5VfxDt48icFvguUndU3sLpwo8v8JDf4abS1rQ5laFsGrrKQZ/ybHt0fa5r71XAdHx036rFLm5vKggpeR7rT/7889q99JCi3kA/95nP6JEnntbf/fXf1F997UV98Ut/ZruNdDHThQvndfPeLW3t7hjK4ngjjYDzYOC7rqL+UJrl5hlEyohB+Zmf/TndunxFN9+7YUKSdXqol7/+otY3N/TLv/KbVs1BuTq7QdCi+cmR0CNCoqCHXUaZK8vn+tpffVXH9/fU20R/CKf7Vjvnd3X56lXduHtX1955W+junNy/pevvvmMT8oO9A33t6y+rP9jUT/30h/Tmm8f6+As/pRs3buj3f++fGwluPj7WsJ9YJcR3v/tdLbOZyfXTN0ejkfEzhmsDQ2+AFM+d39HWuR09/OgVpdlcL37xL6xzU3aczRZmzEtlAZUVdAAGs++FHeKTF6Z7wmAgquJ1G2ANqqKof4daH25ah2IneHp6aq8zQUH2JvUGD4u247P84+aeDXwi7VF/06Jx7r9LCSYq33gWxR3PLO53QRr6GlXBTiy3XDP3kHMBdfNNfZu8NgrE6IvUcltMetE+yqHmWEnrI8NQz19c127Q6nC2EBrd6ShRmS5tkCHtEA9D+VmlrbDVRtwqT1LyN4rn0070cYYVS6hxr9Joa1sXLm9IdaK3Xr9m5fluXWoQ4HlG4Ncqw68bF2p4KG5tuw8UvUPm/CDSLirX2ZGsdh/tAdq+SuWQk2FzUMwVoeUTxBr0HAHUwEGxt2aQyqXtnm+Vf6Nza5KbqXVzHU8OtTvvyaAxCJiT3IIYEJyIFiFASGutR4nJEzgEaZNKxc1U5WsL6RV2u4302YX0wgcUfOKh7ks39pXs+Xo8XOjqpqdX39tXamTImS16GfFsSWqq0xWpMkdzeHhBo2TLkbsu6VzHw4J8kd0aqDmWvAOIK7lS7mcPDkZiKU88AYW+EzuOcKQinWkym+ioTpVtRvql315Xvz6n0zuBvvCF1zVelCY8WeDtGEvXC+n1o0zPXj2vx4I15Q8qTTRVsebo0d/+GYXricZ/+ZLuHMMls15oshOhW+vcoKfDLLPddF17ioK+cSqpGKutCQttR41wVN8IhnI21w2hYgImwCGNFAdwUODjYELMosPdx5nAtcpfuBQBFY2BqyQgLSGdlqUWlF+WjEdPHrw1+CQsGLWvzA2VG2l7ZOlnjltRFtq61o+p1mvLSsM4VBzGSmf7KhfvaLc+1qOXI919UOm927nWdhIFZd+C0Mz39erxTDcevKxxmStZ29L16w+0s33BRDIhwRuXpGpVeezEC+Njcq1J4nR8GsxqTVKBIAKhvUbjutHt8cwqglMv0hiOh9cRnevWsyCzNV4QWjSgfLjTUy7fKl9MTbTYgAZQCeod2g5loIDB7palb0C1jPRqz1maaRVItfAD0TUyHf0V/8wW1Q4R+Qk+YB/9cbDR/fWT/3eLEt/fBRi8wu9nfzOn8TsBAb/zjwcBkM13BEcsiATcK04W/BM2nAQ+Z8gH7wWhON3btw2kS8HMasFnbiaLQQxjj1Ub8PvZonn2c/WO/98foBvG8bQA8ydv786+ew0wlOowAj675tXb4JbZ9a+CxW5u79qH+8/f9JOSDVWL7173QTMLX4mBmjk4UQEBmMlCdYEfNk18flkWaorCSvatVN+A3S5w5PWz9/GttPXW1paG62uGQrLeVGV3X5AywEDc1jAI/Aw0lNNXXDKI3KA/LshkxV51roOTI00N4SE461sWgw1/WZCLZr0ik7MijXe1gN0aZ8tlh57RPswDTXu0ErWWcc7gMVP1GVuKMjRwBpQUnrQFdghxrjTDuP/8Y6x16yjyGnQCV0HvJ/fAp0GipItWqybVrbvXtXHuok4XE33ohWdtoXz48cctxUWk/vyHPyE/jFUVS33lpb/QGz96c5XDd/Xg7j3N0zvmin3p0hUzed3aPqfDw1OD2tKTidA2+vinfsZeu379hhkNvviVP1Cen+hP/vgPdHJ4X7PpQlHk6PbNNzXaHCpNyVMjKtgI/SOq56BMzyYTXXrsMZ0e3jBezqwqNVrb0rPPPa9l+yPt792Vm1f6wbe/oeXpiZ76yHPa2N42PhET40OXL+l7r0hvvv2mGfMSABIUETRAHCUwIwjtE6liNFx2qb4LFy7pk5/8tAVZdIDKHerv/dqvamd3R9965Rt6+JGHtL0+MgLp7WvX7AbxfaBADFzSa5C2SX3y3I2b79gAb1ZwuHVC05vqotxs0cGS3aDvECYWBQY3Nx7okUmEScDSVii8Yg0TxzZJLE+XFlSxewaNYreQF4WoMqCD8LBBajuaDo7v/u6I4pzPT97T6TYRMKHsjdCjR+4dAUMCBbSd8oXyJfyzQkEyUBs3gkZz72hiatxPXBhqfeDrwmasrbVYE9Igs6WJVMZup4S8dzjT8YkUb7h68uHzyuau7t4IVS2LjoQIskAypAVupXyWzQm5aMjKwNGBpY29NpLfc4wc605Qwo6thBYVcUjeHpytqrV0IoFY5LY6v+6ZQvxalCgoGu1e7Bk5PUXkcq0nDeGAJIqzfZLhmmpf/Q2QPPR2fM0XUzlDV+H5kbbPNSqXQO496UjSoaPwTqbywVKLQxYm6W5xW2ulq+Fzc+29fV3uexNdrDZN3ybeXtOTZa7TDAuEwDYTo7C16kyUd+dFqdMHB1JTqHFi6VKoAUUVyAcwSTqeRu0HpGsPVB0s5cexnGGoCUThQahwG135VppNzEw2SEIFlWdiplfOndfOC0/I/+9GCua7euNfvqPTPynU5o7O+301ZaYYVf/mIb3x5j39UXlPwzDQ/v5S+Oa5TaXfym7rR7dqHTyojCc2Gg6VF5GqkyPNslan1VLLmt0/JrYof1tP0872hh65uiXHrfT8ZqD3btwz1GOxXFjlESrWoRPac6SJznbbpDaMwEuAUzciLTX0qVystB6gUN4qRxS0qo0DFCNP0PTk521nXWNE1MR0iUjttn7UFTaq1QLNsRpPvErubKFRBSl/S+PpodbdXI8mtV54cqDf/Eef0Xd+kOkf//6r2svGynRBIfyyINBRNdPxMVJSgdbdnsKNy2o90i4dMsIiQyCMByGpBOQcKNEnjYDe3dl4ZcNTWZDSiiBpf55pMOpscvyBo6xxlFadZQySKDbmUXJvOw0h48dUtU5PJ/KCjW5Rhv4Ll8oe3aK6+sP6EgsdFVb2AAWhocl+kpdbLbLMSy2Cn8R1q8X+3w+YeC990/rn6ncLCuwoq7nIfu/ahIWsm4+671m9zZ7jNTaFlI3TJhyTBZeAaTga2Rw4Wj9vz0EvYdNu718t4sgyMH+xpvAAYSDI4jh8Z0m5KpU5f8uHXV8HBtmRzoIj/gDMt0BnVQjR0bBXBPgVRQJ27lkbnbXF2TnaBtwQNZKPXUqLanIyFHCI0Caj5ay9LSVHzE1k3F0U6wYyNZC9aceB12pJNdwcpXLMqykMKjuekp1Pt+7Y3EsVo98VdHA07n9XWMTBaUfkbjpKBwRwAkCAFHIqJ9OJxulCvXhoa1eeFablx3LDvWTNpCANc3MLwpjrmy69RwTKLWPdw0qGcVFN4amRGu6KPkBKKUDrAqBuDaMN6DOk22qXakAsbrBx4lxXfdmKYEhcdt6qjgO4gVUPNbxM+VxAWSmuS83GR7r6+BNq7t6T51Razha220HjaIaIHVC319fxdKytzYu6e/eB0gUdFKPEXMPBmqFP5rhOlZrjqchzudhFxLHGpoRaa0F1SxAZ1yZfFvY5lG/rcgImoXRZKxz2lBH9kn1gQqFDGVs/1HzWlRNHQdyJdhl3qdB4urBoE7HNo3v31GdZzRcGzxNcUIETxD0TuwOeHg2Tzq+MGwG0jgmhlTgiiFdYwFHlVNEBM3a7V6LeTlMGAcpWVBdyc7FUobJhY7Rm5bUsnIbkRBhRFjZQuZn2eYegJrRjEsRwQ5ZzeCmORfFUs9jNrWqzhOB3Oi8RL4FQR6LrvOaQNKAiggoEPo9YJJ2Ev+1GVwu5RPbI/FPC5PpKQRTIBaeUwYIPdbpNTNg28dhY6ipcqJZ4/1TFgGUKsUCqqZXCizDxx9LUhFFmZ8BB2YHs329LlYl0UkikQq1qhB06YW8QaLvZkk4rxe45hruSsNX8+LalsLyUCXCipg41GPZ0Mid3bWsWM7IhAx7l9qty2pBUUuWYz53Jiwd9yZlYAOn5kE87+wNSWKRvCXhiry8VreqCtE2hPuVHbiaXgJmUi3tBjVuogj0ZNdJ6KIKVKm51WB+YwjjCojax1r4hIHVKyguYqq8s3FfgFEbs9bxITc9V1fO0LNkIJApRB5/0Fe8leniyrWwBWjZUGYAE+Qr3HdVwBpi4CRRAEkNfy3mp2QwFcgoUXFPlD3vUE2OFXqryOisFUo+gJhUi4JWreDRUHaRqwlqVpsxyqsNUVQ8n+7Fy91BzzcUGqzdYV9hGWuv5Go9PTO4A2o8X+TbRUx11HN/SzkiaNnMFs8iQ1GwtVhNXuuGFSjHkHapDbcpCRd6pL3tJaxJQedYqSQI5TS6PwoMq18BZqs8utcy1EZ03PtscpXDure8af4n9H/8yvP0cSMlMeowb+Aj0UaoOXY3c1NK0aC2RvyBVAJmWMdWj/L3pnNrZxEBKIt2GOWhT8h5PQ6topQw9VVpiG4M4IWTvjmychK4iPGaYH9nhewsxZ5RlY0ros3audQoQvEbjglJ0TxcHG0raVtPZRM35TdN2soB/VVJv45f7gngpxs45ek3ce6wsIjORRV4APudgfVvlpNAC02bsc0iDtY2hbaSVmOfYSXO9IDBmjwH5ucXAGDkDiNXd4mnpUItA0e/pXO45B6v6wzS2e1tXWQaHiiBgBWt0y3Lnqwgpnwf2Mqvsk/3NOZw9/mO/n73OTwsS3oeu8Bmb01ZBDe8xjR2Q9ZV6Nz9BRQxFINgsciudh3PJ9bE2oe2HxxoP3k/qiuPSn/kPrSbOlGviPx5ngcrZz/ddir3+N/2PI5xdOU3N7zQzx+dvS2++b5blNR68HhIcvy9V9v7vtfZY8Y5M18rWyk5WgJQs1+TZmOgCYN7P+bNeEWTwOkRtFJ58x1O1CiRB688evIfxRZ/kc/xtZsarasru3Lr2OTu3DrGE/dql5/B25fOIu3JtZI9StMcIoCwM6exTTKVrlSmBU8Rmlr5pKDCDnQq6uqOwdOso1YC+cdg4Pt0tLTJVVMvGsWUduM12q9kk0YOrLjMCmocnKpIGZ15/Z0E3x7Lj/fiuddfnc/EbO48Y7DXa3Nbt23d1sH8qH2dgP1Zv1Nc0nZjPzBJPmNrV+saudrbO6+Mf/bjgCb304pf0zjuv6V/93u8rGG7quec+qb/367+pK4/s6uojj+jw+691cKPnmXz8dL5Q0l/TT3/yU6Yfce2Hr+rWrZvqxZl+8N1XDIUhMn7iyWd07d33jGDL5AUU3elHgCYEunD1MV25clVHt9+wTpBEfe1euGRibmhALY4O1fc8XXvrTcGDgIy+e+UJ7e4+bA17dHigB3du6q/+8iWbTJJ+VzLJDiQj8kVgjrytGymd5yZ8dfnSw5pOZvreq6/b33S67d2evvmNr1uqa7g+MKj8+PBI+XSq+XxqN+OjH/2o5XyROLh1646haJcvjfTBDz6vN69/X0WWma8eJZx0aIIjgh86KFYtIFFUvSGKyY6CyR3CG0S5hy5dNgTw3u3bFuxcvnzZdqgEaaQB/XJqwaZZmDQoiWPU2Jkpc21YkUDyPBsMBKX0C3YL/E4lCVUZSNv4XmdWGbJA2y4Ge4JuYDDoRj1f5zfXFc7Hmo0zLeepNs9MWunwAFppoTyT8ijVgvx2eWqo2+bmejdxO56OlhBUpfHxifIMB/I17exsaXI0EZVOWGvEUd9QJctRsxtwKrm9yOQhEGtmYazdpU3a3EdDQ4pczgLeUmPvrSrEFkOp55nP0JaXaH0YqA0bUyY3SeoIPzhXSUEQspTbZCpHubaffEhax731Np4dKiZzeRVIKKXtQylat1L+4adxwg1U+3ckSW2CAAAgAElEQVTt3Lw20BqB6pRKUOkbPzjV4d5Ej16daJB7yo9jnbSFXK8SFYKON9RkOVHlZFaNg7TCWn9DTlnKB8InOOa+RAg5srVv1C7g1xAE+zp97Q0Nq76VQVvp1LhU2C/kbvhyRq7cjZH8c5H8/Znt/AbnE22vrcl/Zlv69JNSNpDSbU1upJamnPuR5iqF7BN4xP/0D39asyDQn37xZd2eNZphZ4Rlz33p6//6mgYbsdgf4RtXlEu1bWI2yJnj6qhstDPsy6kWapa5HnnE11NXtvXco7v64ONX5I/6+uZfvWp2d9OUna8rP47UICXgR/LdoXI6pvE+QPJWHAigdQdDaKx76M+tsobQwTf7jxM2h5WnNkC0FRI5xaYIWWKvQZu2NjdRIDE52rfgPixzbRMskhLCxsFrtVfO9fD6SM0sUHD+Ya09v6NpsKu/uv5D3Zo66l8a6HLmqj4mZeapR2QJ7WE+s4l/tlHLo08ah6VLCbLTZhMLsbZmMSdpj76P42rQo9qIXTV8sA55p8wdlJUikrKeq206HgkosCEnLHChKy/qy4G7BRJNQDddyGk6Wx5bBC290vFdWKQMqWHVJNAiGKVfnS3kFH8AIxGWwntiIbK0KIsamd4VB6TC/+5s6e1+Mhb51x26+5057z/2YBHj9bPFjHmKB/OgHYsgx1DGjr8TRlFnkotUQF3rYH/ProW5mr+hPXOSIB8cE1KyaTRxUKuMptLtTDuIwLs7V86BdurmRqC1FWrzN5w7hyR4P3uQmrNrPUPqVi9Y4GDoXDfnspkltQiCT9DOZ+xzq40qvxMQ2cJOmnjVpqRG6R8e88CqIo5swvsfZ8c6+8kmigGAejbFU4sqsw0h18mDfmActdV3cDl89uz17vJ+EpBxTrTr2f0q0q4wi88gBkW/5rsItOAsZUtUxuEGRqbezyJxRninm/D93DuOi2KWPdiwmpo48hAEN55CgzVbVVluDhDIIKDdZKlkM/6Fg4dDRSmHTSRV9WWm5ZK0Y9cn6AvWloTVXGfTCSHzHO1tAdPTH/yUBSmjwUjHJ3+u2bTQU49/UE8/8ZyhFHUSKEvRSQqNjLuxvm0Kpkw0w8FATz3xAb38ja/oe69+W9NJqu996xuWTvi7v/ErIiWHhtKUyommsaDg4PhIFy/EunjpisFcv/pL/4X+4F/8ror8VGkx0Wc/+1lleaX+aEevf/+6kjiyiix0QVAmR0ma/Pruzq7KoiOTncyOFYZb2trasWiSxr1966bcLNXRyaEeeuSKXnjhBfXXL+idd+7bBPvOj17RH/3RH1nJPNEog2kxn+vpp5+2PO2jjz2m119/Q2/94HuGNLEzTuL/j7M3e5bkPM/8ntyz9jpLnz7d6G40AGIhCJIgSA0JClqGI1oUx5QUuhgvE3Y4HP4T/A84fOEbO7xM2L4Y+cJ2KMIT9liekSWNhqQ03BdABEksxNb7evbaKzMrF8fvzUygKfPGzo7qqlOVy5dffsv7ve/zPk9XR8dTXb95WxcvPmYhy0998pM6nZzotZ+8qnuv3dX86IHifkeP7e4aaBxmYPBGb735C/OUXbhwQaNhopOTU/3gBz9Q4TGJ1Mh/64wM2kUpMtXgtaBcbdbGZnPf/sa6psHw/enBkZWPcARuVdTQ8VZxLuqhF9du0t6wZ4yqAKtdH/4oWFgBr67sXIQc7frN6o1jaSi0Ub43MCpZBLCKV5BfmpKq/LUjH8mHGXxIuaKdXL2No90gVLcz0nODRA/n8HZsVDiZdnoj9aNT7Q1GirxAP7t+Vzfv5rrwRKLMqXT1yacU7Pk6v3Ne2Wqt46NTWbry1uPqdXvynUyQ3CW4W8tU3ahjEyKDDjM65GYYThEpTAGI0KGqdWK8H33QyyZjAitbaKLQOSBR0FiA7dHgGLsqA/iAcgWeo7PTqQlBQg7puqkNRGWUSFfOS2Py1OEpQIYEifhzGsyXKrcDlVs9TZ2FtgDI44AINqp2PMXDjtTzdRosjYX5qTe3dOfGma4/vKtBPDTKiwQNO3AJSa7TtKfDSSmvw7TkK/d6KqORFpOpZsnGsnjcTSlvkStaBRqmkZw8VpTkJrB8vhdqc5prOZmpW3YV9vsqN3PlW5783Z7m2QONxn2rszAklDuWzndU7peaekeqJo8pvLfSaz+5o9kCADoubFm6dieTnn8h1DI4p3/2f0r5qpTfDXRaptoZRYqcoQqIG0NYlR3DRK6KSNV8qgJJDddTH29Immo8lL76my/oMx/bVXJ8W3d/9jfaLBO989DTzQeFGRF+fyyvGyvP0UgstQGgHuF5KhSaHqpvnlMWG4ggM3ksl4dmZKPZV8Wxln6oLKoMII6QbaaZAsKv3Y5hFVMAohv4s9ZyvULd7UhdHIvOWF3H1TRJdHc115nnaRP7tigpqoF+cj/Xd/7kOxp8Q7p9K9Qmuqx0faA8z4zaxPMjrck+A6C9LjUwz06pIiJEALdPaNdncQIQN4ILJw7lrc4s06vjQsAK3cVGG7zeZHF2Y81ZFDUrf8hs3CC09mqZw2ANWRwQOjfB59zC8et1YhxBe7vbWp5M6gm5YWGuJ7rag0y/h6eICRweHLfB9JTETRz4cQCWI/CLt9tyP2xsZbYhIoDBik/n/8/GmMj4Q3nM0GkmbD7zHQYT++zv75uXjL/xuM2XC01nM4tOsC/kru1YaMZE4ynB64btZB6PvPGmM6aZkVOn/iNj9SF3EGbWI4bL/9d7MhzTrzionqBr48vG2+Y6VveMu48YTG2dsF9rMCFvBp4O0DdGA/vA8m/GresoS2qMKnXBOds6pb6oR5PNxMfU2HV8ByU4v9scgK6GPe/GWgaEjfeqCYVh6LBxXa7Rvuy+KGdjdJEyRH/n+WAw4eXF40kbYT437JyDwoGlM5ixSCiw14HPsPGI0QbN+4OxXM9LXgnut7QxmzLzr6gKdYOOBj3k12rcLeWjXdK3MZoyxp1kKdfDyQFuDaMUXCjGeZ1ViNHJ31bftDltIp3cvKeDLNFo3NPAyfUHX/0dKJz183fekBdFOp8+bo1yns6VV5m8jqdZOlPH7xg2yRmM9PHf/D1dffELyuZzffeb39CPv/t1pcc39ZkXP61ZlKkz7mj98ESrU08PP3hHT115UmcLMC5DPfv55/XFg1f09X/5v6sf+/rxt/+NYAmeY/niVdLSOu2GDhgFWs5XevbXPq+///tf0//1L/7MLEHYYfEoPP7EFfU8R7fefFO/eOt1nZ0dmBW7feGSfvraz/Xg3p/p3q0bygGOr5bq5CvFbl+zlaOPf+4VDYZdPfPEBb331ht67Knn9MbNI1stM9g8+ewTQkZF7rr2uK3n0mqpD659X+na0fV33pXrdPTVr/x7Orc31N75kf7yr/5Uh9dv6O2fvaGz6czAsjSAxfTEeEvcxNH9yUKdTh3pxyilU4OdaAeFbgfG2U69Ym5AfpBsnp4diohTmEdyUJamc1Sp7h/cgbBFsevr4u6e3HSgTZlqUSxUsNLssyJNlcxz46XCi2Iq0oQ2cOEyYABABbQMuJaVDOC9JDGXJuDJMA6Ve6VSOoSXKCEUuHVOP87Xmt6a6StXO/qNS9J2cqR0ONCnr4S6/2Cq0zMpKA+tQw4e68vxVuocdpXHM/3koWPPeZrf0ifP99UtjhTEle6dBFr5S+09OdMLz4RKJ4RFUnVC8FyheZG8IdxMmcoolzvuWBaZrbLo40iCsAiuCKlkiro9racbuTkZdZH8S7kqv5Qz7KuYTY31OaStoRqMiRIcqVgM5PrniWlJ3VTTTa5+9+NmIKWXP0DVS26xI7faVgcwNczezqlGmmny7tfVSVwRP/OjvrRDKow0uuartxjpg95GD+axjpee0tlaY3+uDiHCgaewd0mTyT0R9R52Q+3H0uWhpwfJmW6cHSnqSTns8mToTVOlb1VK1yNFn74kd/pAShZKTlH+7ikexcowMpbE8Toqb1TqLLpytm9LFwI5V0ZKw7ncsaOg58gdXtLWsfTqP/mB0jTQGVTqPZTEA81WK+VxrIda6D//734okvG6Tl833YVJ5exPpP1BpllwpL1wR0d5oh66dUp06nbUTbvazipFV/HMrbTpQIjp6F9+47bee3Wh9emBrXIXkk5AsXdzI5L1aWkrGJRTM76QSTOHw2apAIbzytcJRLIkaLiZelWmsDuSV5GG7xp9BID5TlWow0OoFpr7Yy0WS5MuKpzSMItBWWocINQ70fnc0QtP7umlp7YUums9/anP6z/743+uHz2kGodaRoHJC01Ji87HSlNXHch/o0NleaZhb09nk6lJokTrRAMvUhq6mpCtpo76/VidfK1geQo/qVZ5qCW5XYOhcU2FYKkg63VcJQzmYJsAoGPgr+Clc5T7aNcF2hmPLUEEoehovGULqqBTU6AAMUDLjommN+ja4unhjHA11CIr9fqeZUuT/EConnAQyR4drwZZFwV4wXrysKnTPEkErHAhMX7hwStqHTPzvtTjCEYcY5rhPWG+hmAY6hNoEjC28sAgE2aFs5ghxN8weBNa2xDXd3zlZO9x4W6oeDQ04DGTZzY5M2/qajoxEDeJMOAY0XoE8AzdAYYCC0y8FUx+bLwzESM+HoB55Oua5N/qG2OqzMnGqg0GFgl4i7iXMCbLGYyrY0Yj5wfLwwSLBw+PHOM358cVhayPTdZM2hbtqmxS57NvAGk8L0s53a6FyMyrgxFAmTswy6+tdoWUTSMea/QNeand3T0zbrhvykGEhIX0nHg96f7w2ZlnqtbDI+EI69Z8bWUlpLtSyDt9z8Kb1TJXkeRW1/My01YA2W+Nk+W5gPPycP8bSS40Po3Xxy5S16uFMQ3iVln4GIMIzcGzyVzJEs09hM89xW6kZbWUZ3pygMjgmOK5YKgQWvY1Q26AiqpoY3g0CRAQ6q3lo/zQk0umP4uDwlV3PLYIwibylAZwCLbM5SzM8JZ5urdYqvAdC0nDLYbXv8xKW2ygmsE4GTf9JorJwmYJJvkXLj2mn7/+I4t5j3e2NZ9P9Zd/8WdK81Jxf2SMq3/07/7HBqzihmlkWHHEwWnMZHEhgdYN+oqGvgbn9jXqd9XvhvrZT1/Vm//Hnxj2ZL1ilU1a+0rv/uIdvfDiy+oMdoypNwg7+vSLL+kXr/9YD29/YKzbFN7xOnJDx7xNPGRAnAXhFDfQx578mPbPXzTrOUlyBWFXo91d40X64Np7+tGPvq/r77+vMHTU297WK7/+RVtR/ez1V3Xr5k1bDcHCGoWhRqM9vfTpz+q3vvIPlaRz/ehbf6lXf/gDrdaJrt850P7F8+p2Yw1HfU1nZ3ZsRvrxam0T9g+++2Odnc60vb2vixcuy3U2enD/rt588zX94s335AIS9Qv10a/yPB2fTYwTajyItcoSjcd1Q6cjdrs969R4kAjDmTXtAIqNbZVZixjSEmtwpg0C4BIwLoN6JeVHWNx1ozqbHctbpNaB3UFHGdlkcWys17ZYpF7T2vvHaNEOJlzXPO5E0QqAd8QikCxAA2gjB8wG2SQO0iOwBdex6WzjaVlVmm6kScHvjqos1qizpfMXXYXRTJvMrd2xGGWuo/3zW3r3cKbVNDNCvHnc03ESmoGWJ4n2dsd12iug8kFf0VbPJgtbGlGebiWvD4t4pwaaeq5x5kDKBneUEy4Ne2RppYSKxp56O/06lSLNRC4f9wY/E15TyyybLhVsoNrpahA/JW1iVSum+4l8Bno8TOGRDd6hXq5X1QYarAdj879UF+RW+xo/eV7a3FHUf0PT2w/kP1yrNx1rnR6oGx7r4ak0W2+U4nFAo68TKArgM3J0Mp2p7AxUdhPNEHxKcuUnqR4sUt2bSMNKujRisA80r6R0MtHJB6d6YlDI6WRyg8Iig4KlfoE3zJMTeVqmc/WeCKVLhYaX9hHJk3amiuNJLYZHDO3GPd159VDf/+t7cr2uNktDxSqHPBFNt0Vik8w7x4XOO9JWsNAViJGD1Hg0l0Gos8DTanKiixCGfmJLh0r12N1Kh85c816grQy8W43jWOSVbhyfqkoTdWAk9QojwSz6UrpBwoXst7qNok+2LBKlm0K9oPYk4VmsWG0CHiU7yoW+INQ8XZshBTfXqvS1wvAwnTJWyRKSPn40tPAo4S88JoS4kgIW6L6OskR31tJ45amLMXGy0TIaquqkOp1t1NtBG7LGwdShwVqBHSw0xk26nqpH2LfB+pi6QF57nSnnfDZRp1NjLpg3FiQIERpQYF5cwxixeMHbQBiCoZuJu+Fhg7uNMZnJEp4mzgmFQ0bcu1ndgxmpAbklc5KVl/3wqjK51av2hhm7yeRlLOCcTN68s387PnBeO77CMKw9DBgH7NdurVegE0G8+MtGCuMWQHbK3euNrNxZsrJJGsOX61gKOPNQXFMADMcju1aSpWaUzE7OzDisMsbhOruYMpmXofE+PVpOztmWvz7/L4fK2nJzDjYzoBrDyr5r7qHd7+++13VUhwEZ19rzMObz2V5NvXFse3UMLCIc1CP78jcGCgtTi3w0F+IeuQbZ0hiBzMckAvV7XfuODGp+Y6MODMNlHrqPvCT81j5LM+Tw7nyYfYYn8aPwHuUl6uCETeiP61vdNPfSPGvaFhv7t3Xcticrc+N1ou3i1OD6ZvQ09ck9P3q8/dHUO79FPtAYMGW1yG7drgjpEREpbJ5qr82x1l4rQng17reM6jC0eZbImMXAx8Zj/qo8w1FbfwPTGNQM6twa8zH1CGSFa5rB9Pzzz2uFuxZiJ1KZilA33n3btJKiwbatMP7Jf/vf6JlnnhGhJG4Wy5VC7e7u6vHHH9cTT35CuMUYfJJNrsevPqGv/tEfKhp29O1/89eaHRzaxLU13jGG0L/98at69vnP6nNf/G118KaUgbbO7xtNOtTzgJaNR0Gov0vd3tgwNKWLLERgYFY8HhBOQQ4Zw2lk2jZT3bt/W6s007X33pYSGJy7GnRjnR4f6daNa7pz66aGo5F5mNDRGW1v6Qtf/C0tnUBHp2ciwejg4MCy8u7duKn52VzO0Nd0PtHRyaGBNCNYSzuhioXJtWq9KKFzUOhXunnjF3rrzdcMpAZz7N7OvnELPXb5kvYvXbYlzGR6bHp1KWB0+DKa1c/W1rb29vZ0cnL2YSYHSuylGPiwcuFTgSeImG89gBFbTlXzO0WKbJAc9wcK/Fg7/aG5H7e3BzVmxPV1uEq0WAOmW5kRTAPHZW1Lq7altl0ZVz60MDn1jvGDtlOhDS7fAksdQCFgZ9/2yXM0CTe6s97o7WPCP6628RDOj2zFdm43UK/jKcPlaoDexPiThmGh3Q4k1a4mRaDTs43ey+bGxI1Bu2X3C5MMomSxTC9kPVWSrgSHTfjkQIIZeVWoIHXfQuOsOiIbqNPq2Fz2KEWgR6j+phYlyzMtz07V2xuoxHO0Rx4CUsJS8LCA7lumZbJeSNFGztRVZ9CXPvkxPdlbSt3HtBagaEImXTkVfFkgJCCOJONyiXCg3PIZk+LQlT35yx8rWt6TOolRMszXXT04PdbRSsp6uelO7fqxAbiB5syTXIflWoeFqxyJok2hw2pjUhxZFCkeDjU/Xsh3S3W3+5bCCyM9hlUwDrXyS/WQmFgSWg3l5R2j6JixD0ZSP9F0vq08W8qDRDPO1J2k8u4VWr3h6Pa/OpGW8DUm2h+FmiWBpptKFSm7q1xh7Km7Rs8wVpYvBME6YHG/5yrdeJrNUlRI9JXPPqdn/tN/pDJe6yd/8lPd+J++rrvBRmPwlr5r8kqpU2kxz3TiZNobIUeUq0zXJiiL+LcbeVov1+YFYYWKrILhZkz/srahPTMyHANye6WvzRKu8lIZepkYSvQXPDwY/0ZoR1q0Y1p84XpugPLVOpUX9ZVsIFqIVfYjvXk613snx4ILrtN/T3cmG1X9LdOmwxNbNUka9Kc69FJLUwAjQEcNCZO6rFKaZrbYZJBn4RU4aAZ2NYrhq5HmSkx/zSNMRGNm0oP9HhQkCxkIDjd5TXKLxwSQN6SDpo+GGVJrumE0hYi/pqllyfJgwMVAxkc52QzzRViklUMh9AKUp006aeQ57Mvmv/bY9juMn3Zrz8M+5mkBrMyiq0n5B1yNd8Ld1KS7/LbEewIvWBwZ1pVJlbrBGEBfM8BzYvebCHoWuOQgFG4NNIrMdTkHW1s+zlFPpPV7+9vf/b01jPjdPFh4ltp1j53xo//ac370zUefzBCg7u26tQHBrzbZNsanJSM0wGuuRVkwijiG+uJv7oP74W8MoPHuhdqw7IArJgkGOhJEZWsPFtl/GFhchw1DCwgIXia8Ta1pRvlsa1L/+cx1WXTA38Si3gBnRBRKIAo1YLu95xaLRd1Q0/Y9KIgYUfCP4Bycl3toX8iXkRXIQoQy8iI8Z1QgTVujfXCO9pi2rBgs4I/tfivgKfW8xzWoK5pxeyyYWhInOAdlb9si54CPjHqjzAAwjL4Tr2Bj8DPPchzHMN9RRurfzoXslBFoOvIBDqf5Sv24o8VyauysCCiiWYRbmoqMvVxBvlTXyZRsEpXLU0P1B3lH40hKF8dyO8QLOwY+frBeKYi76m/tKwXp4Ibmsl4tM8XG5xOr2iTqBq7WWWbCrQkepQBaek9B1LEYIsrXiD7mxcDEZWvDn5hozUWSLOaWyWbZc9ZYIHJLlCULyyZC0XgDDcF2rZgcBq764BTILkkhkwtNHw/Fd3QZAQ/jVcGWHfd7BoyMGKj80Bi7IaJEroTGwgq76Z+G79q/sG9YBc8n6wDpjZoaHoC14/eNmYdUd9evjFTRgbgrhZnbU57UoFQaCQYQD8kse+gII9TrGTRR4IbyAOp4JkhI/HKFkSeHwWidWqgECYIwRZyzUH+4ZQKYoQeQ3JUDIJkXp7OUZBppYe5I60g0QrI2rPGTsl+vgSCnYx3KYEtWgY0lcDAZ0NaRkS8wkAM0FGFaR7Mw1AEki06qy7mjNav1CjI4hH1TyzJ0k5VlSvrrYzRhdQ6xWa/UCgB6kquIHLkRkiIw+TbgUjPQKqVVqmWQyutslHRgBM/kFGRQOPI2NZdKWSSGY/BjVveetWUfn7uNGywhKoUYDUMwY7igJ7VbOo612gHPVKnarNXt9JWUmZJ1qpGfKEKbIqBuzhQCe958Uq6HPiIth0xGMJSQeW7JqdBKylQqUhDsyh/gPn8gZUt1qo6yzTn5nYVgy8wB4IMhdwh31szSrMPB6wBOXoCFygvNV4UyFymfrgG5u56UaKOJOSAq9ejsK1zRsRI3VS8JRObimbNU5i01Hu6qjAnNxsqTjUbl2nAaLiciYxDs19rVYOppL+sorjItMUQJEaQrY7tmArckQ56Z6yh0fM3XgQrc2Ik0DAhZLM3T4YTSbLmSAHwPpf6waytMxm/Gl+4alF8uLwrNSzYvcm0FobnX4QsyIHaWG3cT7NEBkwxSEBgJzYBLxiSLrY1TKTFB3UBd+nVRaQNdgRNoLV+r0tOaemLANywegraRwirTenGqfj80ID2ZocdJpgKRYRdvLsZKJKcfaQFn03hkv6WrVAXKtqpT/y2DkAUF3pPaJ4yEsWWwkfnqupF5V+GVyzYw7NeeIvo8ZBgYPYwrhqcoadOEkMGBFWYktThDFmhMIkwatBnLfrPPjjZoaRI6AzDuocmV1SEm3MFloxTgBgpgN6Yzg38zcDljK/sg0FprrTEG1Kvs1viovTR23cYgYWxiIqKMtceqjkJ4fqC4g7HH+Lm2EKAZAhu8ZdxjPdYxkZkIrIF4a8knJmF03DhvAHVKUQs6w0ANTADvHZ4oxMVp+2zsy9j16DvlbCdf9qkn2Y+8P+xbD2i1sWTHPmIs1UZC/YXt2xoKzdhoF27O257LnmUL7m48OjbxfmjA1XVIZi/ft2XCo8E5qA8maDbqAQMoWc7qNtCEEW2eaDxXhMjYqFuOb8vZntfgFlZePFQ1mSXPlQUwFocJK1N3LVaV+2kyDjF3M/BGZGBjTBhVQB1vRdyY8zAvYKTX/zdzRm22W/ZyW54Pn43NMXU56r0/8npRZuqk3fgbqSRMNBLOCjQ4m2fMfpZpXtYeUI7hO6tTPPVNfeBgoG0iC8Rv4FJJHuN+2MfIPZn1W0OWunnkuRg+yoxNR/6Pfvya/BFuBCZV4tt1B+n3h0qSUpOzM2n+QA9vvKWfNnFb60TNw/3OeKxPfP5lA1s//bFnFUZdxZ2BLly4rN985Xf12IVn9M/+6X9pwO3bt25okxZazef6zt9801IBB+NdXbx6Ved3d/TiS5/Rnevvab5YCt1bKmbc7+p4uTb3I0sVVhZBpysMGXTMGFBSeJM6Xe2d35Uj1N4faDU7MSwK+Bw05n762o917do1MzaGg541RAaC49MT3b59U3ePJvrB669rOTtSr1ypF0SaLeZynEBpUWm4s6OL5/e0Xs30wQcfqMzQ+omN3fyTL75kBth7772j/QvndenKVXOZfvy550U9VkWsew/uK+73DGdzcHjfBjs8UGmyEEBbHhYEXdzzaLhl6ZOssOqVRFrjMwA52yDRlR8Q603svatK40FXT1y+YoKc/TDW9Gyive1dG+xwmqAYPlkVmjtzlQ0fRrHKtEpTGyytgX7ILluv8DCT2EhNptHDhEr5SGtniogIMWDFgU8wDSXXtKUmm0LvnSw0nxcG6H0pY0Kfmhbd4+d60nhLSgqV85ncRW76gR87l2i7J003jo6WuWYp4rfSliPtjgamYA/4kvh3PIjlDyL1YHr2C8VjTGhS/mEzTuuUcrcnp/LVxUW2GUpr0iU8dRDBgqTcTeR1SvlwF9lqpA7n4CULO7E6g6G6HbAQLKHWCo5yRXczOQspzaZKTn2NTiVvHCqL/0Zu9bSc8nmpRBMFb8Kh5E1VaqEgfELSRLnOFI27KqBRuHOqxclKfn6qbrejapZoTXZmhWGw1KTK1aHzl55G58kI9DRnseLAJrbHAsAAACAASURBVC8VXqCOV6hcTtQZbSuD7DB3tUZfrGKlHkrji9oJh9L8TJ3tSmmfQTLT+PFK43DXcIobSIFuTUx7KsPGGwSK+l2lt5Y6fP9MDw/OFPh9RVGhTVaq18EMcKw6o27XUvrLPV/rxVp+sdGFQagZIGRPOvIzBVdCTQ8yXTtf6jP3EyWpqwmYlCrSFmHkYazz1Uobz9PS8bRGWxabFhJSJzQP9NEs0Sjq6fK5i1rMJkbemsDs75bC27teJerGgXHO5C5UJInmrCbJnGFMy2Mr7xJxVQb4xpjpVDx/gMobdRAy7rh6+sKOhQ0Wha95eqqMOKRBQFxLMmAFC7eTYQ6N4wkDo8YfmuFCO2TSYvaxYb7SZpXpyn5f909WptvVw0uJRYayEJQBpbRYJcrmiYkPLwGewg3DeaBhaFbfDNy8bPxlsAdXYWFKx4wRG0fIUFwt7Tfc3nC0cb+8YExmtWDmXDPhu2RmNd4m+jYbk4uHYHcz+TKRm8H2SMiN6/L6aP8ahM05eLWreT5TfqzATq9bT1CN6DmUMZwDqhfGutF2z8IghKaMAgZy0eVS1298YEkwLEfMw9bUK2KuOU4R4C2/wlBg0mNCNLoIK2ltMPGxLTufeW42qT/iWWq9Kc1hH77Zfh/+VX/guw/PB0TBR4OvNtz4jTLwwgjCoOQz9UI/ooytJ47fMZDAIlEHeNeoh+4QbCQJKCDFCqsTrmzHkdEMpsirw9KcF+OU87Lx7DLC642hRzkpk73M90dd1Bg5WgbjuTVds6U4R21wcl7uia2whQbnqD1xSA61G+dvX+13tC9wsIThCFXyO4sDg2sAy3jE+OS31ljhmrxqQ7LW6Gvvi3NzHAYgv3Pch/fF9xCYNklRmFv2O8+ZfgezfhSaTi7JFgFZt0G9DxEyjiPkyTG0e9eIcR0zIn1YOx8CKk3X6vcGCoNIO9tjPfPsp/T0xz+p+WKt733rz60DcAJchJyEwtGY59OZvv2Nv7RRzusOLR59fu+iLl15UnvnLur8+X199Su/q+nkVA/v3lJWJjb43/zgLf1vf/JA67TQV772B/rq7/2uvvD3Pq+3fvqa3n/rDRWpcfWKgRHPD5IoeE3wPjvVRh+89wudnRwaIygxbgCF08mJ3nrjp7pz95YguIRzCG/V5OxIhwf3zNgaj/pNunwpYuKk6r/5kx/rqU9/Vp984mOKfFc7XU8/+vZf68HhVC+8+JI++/Jn1O93NZse6/W//ZGlGvYHHQ17W5aif/32LYuzP/fCZ/Tss89+6MpbZYVmhweany50eHxsQEHSlYtNah0iTzJrcRhVbafBlYhFvVrB40I948lilUiDq1duQdg3cduiwDjI5KwL9TtdwwnhKTSFabiKUIj3Q907OLWJDWHLVbmRF3nWEZETIfy5XtVZevVKo8ExOXWHpmHiBaBh1h2lUaVGuoJVLp2ohKagUkqDRAbHi3SWJ9ZO4lJ6cqevW+VK3nFi+Kn9biS3dDRn4vJckyHZPuern6ZarEuNegD9MkWhq/1t8HCBDYp4FpBx0aI0Iyve3pLJruOewriDIM1NtTpdGbjPTUJz/buzkar1Rg6hgBICQcKKa3k7kZxurPWdM/kRgr+eMrwJi1zubmAp7eqD3XpRzhVX0fZKWs9VnN6RV0yUF++rnBTKd/Yl90S+e1uOf4L4hK3EZGG6cyrXDyzlv3QuSuNteRc2WmzNLa1/lI90sVjr/nxm2mbwTcFdg4hwipYYjNOnS63LmqwyMs8T0i+h8UUFmmu6OBFJDy77FKVON6mu3TnVpy5vKw8TdfLUwE7jC1IxdKXRSioGKj440MF7h7p0+rgUdOR7gdZuJq/varX0VLkDeduukrO1ec9KJ6nRDgyeJBWQbQfmZ4YHaqOPPSf9/j9+SdP5TPPDSn/+9TfkbAIjy/zeuw90/b/4Y60IN+VDTScQZw40VaELvbimCWCA8jwrP5xnOeFNwgKFo26na+F4MyTgssLT6cJc3TEuoNqTYlRz9jcUE2Cg0s1aPWdQe0ZNXJq2iihtaULKcVUahQNh5SBC+Y3Vc6CMTBom5oBQAgKrkOXWEzYkumSeZRnex8gmSFar7aCM5INPmM6Yu0v9+//oFV195lP6r/77/0X3p0v1xkhRIYvEoi9VpztW4RVarGv5GMD0Jk9ijNtkANaeCIwFQ3vBM0WLb0IHsLYTxoKEle8RVi0ar4tNdDZBUWZLprdJiNAGx1NmJi6b/ZjcG5yMEYCC98Pn9IhBxdjP1n7HZzJWLWBo3hxORT2hswfRCHJVgU3oGAF4KAjJ4cGgvjEuwI304lpoHG/A6dmZ1TkTV7Jc2Xhlvm8mwrzOkMMrwMZzz3FpNmViQuXF/NTOUx+6kB4xGtr97Zk1E3YbhnvUWMKYoi7YHp2Q+cz26PH2RVsOp5Zl4Tvug/14FpQJ44bj+Zt36oV9MI5QkgC7yj4YncBfHh5PlcJl1otF/6ftwEuYYbhw/yQxdDp2Hs7Vnpdzc552wUtfolEbhQXe4sZgaiBEH5aJtgTPIBt3afI3NB7znGPEVJbh1kb4wDK39cE+1B99pt2IWpg3q/Hc2GKBLHDqpEkiaJ8Zx/B9axhxL6YQQuinCcm198cYwLgfM5/Q3prMSTveqTFc1Adtiz7C2pdOAGAfMXmeK4sOqzOLfDsG7eFe2vLwvMhM5tyc1x9t72hdzJWSihpGStaZxog9ep4+/uJnTGLg4tXLdlIaN+EgYqZM8OZKLUv97Kev6d69e8YLtJicaXZ8oPcBkvu+BsORyjzVcNDTfDFRv4eeDxkfdIYzAzD+6z/75ypWEz333HO6sH/RhHKLdKW97bEBIqtspSyrY5/cHDf07rtvKCZ0B1+N62uTIJboaTo7UU4YJfbNbesUueZkgPR6Go9gGa4tyN5gaHFeGqmvVE9duagrH3tSvX5HBzfe18nJXN3hOf3W73xFj13aM1LOn//853r7nWvqdod6/PIV46oiY+jVN1/Xs89/Ur/xypeEsUhdRLGvg8O7uv/gtl794bc03t7W1rk9q/Sd7W2FKnWf1GqoCpBPCOBDqY0MwqSIEbLCYBtu7dgAxEAE3YANJElhcetKG+1sXzD69ykZNpvUBqVpxoA+t5DWAuFQzPugTqUGDEdXwLAKw55pFdEwSH8mxsFwa9kfreuTMJetEjzLooMAMygK04WDGwZG9A1iwDaQOxaqAPuxQt3NL/XqItfOptLtpXSSLbUH5AKCsWRhIcqnz1/QKKjkriY2cF84N9L5qqdivVa/SozKglWP4VNIEV6XKla5PIDnCG7lGDWFtNORsztUbwlLpqPi7lrJSaLwFPLSQjHhPcJNUagI3g2IhBBnnCGv0ZMDkWQqVQ9TrYdL9SYbZd1c+RNSf7ArxYHU25W3dV59MuhsxV3I9+dyyytScVly4IYiE4fOPJTrbEvdm1LxmOTsmOcpu3ws51O3VKFNOJeww4ZBqTMAzawYGVCNY6ajvPS0WEUqSbgQYsk8IohCyRpCZw6i0kxx1VGHLKbS0zR3dfdkoYsPl4qDTJ2dHVn+/So0aZnN/bXczNOdt2bKZh399PCa+nFX28OhHAfh2Fy9UV+dK9s6XKVan5DlA24Jt3hmWTwYHJ3AVSfua3kwFYlJn/jiJ3TlH39NOjqSrm/0/s+niu6u9W650XYw0iY11xGER4os/FgqHHg6mxMsi2zxlDmuZiuyGXOtYfOHSXxcZ7EdvvuuMZ2zyIt7fZKvdLJea2swUFmS9TpXpkx+UmrsubpAiH3jqx97mkN4uSk0yaWMFbFpW9WksPn2SMvS1WJZ6OHZfZuE1hDFeqGqKJaTwGhPYqf5OIzQEW2y0k2UYRxYILuO9DLBYHQw4HrG+uToy7/5BVXR2IDf3qLUcrWySQ2ZksDcBh2h01iGsSpIU4O49oFZJN5T3O1YmIwxl1fJpAvBLNc1z2+9WLCJpJkA6M8QCddGFhMFSRyAXBvvQoMFoZxMBO2ExzjEsbhdOB8TRbux36P78j3HoYvJO+MSxzJP4CnhxfmLJo0fnOlqvVa3S5gt1nir9vRHvb4ODw91/+Gh0vXa7hX6GM4T+JE9cz6zkABDaW3RxFSRz6onXq5P2bheWy7Kz4YHpf2OfR7d2r9bY+nR3zCWftXW1tXf/Y3rYYRYHTVYJj4zT1KutjzcC9/7FYD22IxSvmNuY2P8xxnBs2Y/PEwcy3d4oPnMPYHBCyNfcVTzbvE99d8+C/62sn7offvI+2NlxENkdVQZdyHX5m8MIrKlafP8zDnacxP6xVhj3GQ+4jw8d/Zp9+M8fOY3NtcDK9Tcf9OG7HvaHmHJpo3VZbFDPjRQOM98PrP7dR3us36+1CeLGHodn9v6C6DmMLFi50MsF8TO3dGghv7kG5M2MqwTBmdZY8eKvPZUcS76AC8cFPzNJeE6Y9Xug6x/+qlnLGVxOpnrzp27DNt67ac/02NPfUKF4+vTn/01KxC3Ep+rdL5x/1EwHuLLn/8NXb/+gSanR5pODvX+e2/p5PCBkmSh6dkdbUp8/RsDUies0MtKMSq95mEIjMX2X/+LP9WbP3/SjITFfKHxsK+Xf+O3dHz4UN/6/jftBrJVaizPNDLCV9PZqUoaYzhQr9/XE09dVW8Qm1hgulwpW66NO2o0qHXfsgyLmzTTQLPZxN4hefSqje7fua5fXL9hT+vm++8qXyV6/KkXFPe39It3PzCG0rffetfc5lefe9ZA1W+/8TZrTv393/9dvfTiy/Lcru4+PNPdB6doduudd3+m99/+W3XRbnMLnd/bsUQZGgbcVHs7e7p/945Z0KwQCMWxwjg8PLaVBQ2OBut3esZDRGNBzXlNPRiGRubKLuOuMtfTw9nCDCp4UwrP0XQDBmyjKAdDZeLqph2GQUQZOH/oRdawahc631tCaN1xjCk8V1gA0Kzd25ZNgPGF29IP1fF89TywIzVXC3gTTBsGjtx0hCrdLEstCkcn87V5fkblRAwTwNn9SHrn2l196nFX+1GlLtRJPWgDQsUeeK/IANrFOlGZgiGLTFzRYilppfVkYizyZ5sz07uNx6F6aBLtDuUtHYWwoxungI0G1l7gsVk7K4VhJlJou6NtOVkggXlOiPOVirK51CMUvFBC7C+mvfbMgMn9c/KcbaVkcKgjf/OBBGbJnat0j4QnRhrIqXje5+R4vJOx17V7ds+9pN4nSxXX70tHN7U3uaqtfqzDJcRoNfjQCSOhbpZnjrLSV+z35ISk5sJIXimrfMsggy18PAw1KmJ1N4SjpDMn1P3Tpa5fu6MoXejqs59RvinU7Xga9kc6upUqXeOlXWk02Nc9x9V46SnqxdoKNmYI+8NdFVVXN+4g7TGqBUDRIdtUteEJ/w6ufjymewOtlzNdf2um8f/wbf3k1dd0sf+Y3n7ntjbdofzxWL0E7bLckiW8IhSIItjEw7ivyoOpPlY+XVk4Dk8omTvDbk9Vhrjs2iSU4H0ps42cNFOKBzavtGyAsecGsVF9jMKufMKyWaZdIgXGcn5iPEVgWgko0i5tEsUokKcVLMfRQFXf0WI6V9TpmX8mcx2tcoy9oYXcWZ3i4UDzzQk9VVFfWTMREmppB/x2AMffExSl/vif/o+abwIdHUy0vfOYjme1h3m9nivyKs1XqcIeRlZgixVIMREVxtghNACg1wbuJkO5tL5GKLFePLl5jUtqHCEW+kLeCVFlFoQYiJhXGB+5Q8IHnqN6MrCQf5MWznjA2MhWWlp3e8YaG9KuspnE2HjnxdjBcW0oiYmfcyVJYgvs1QYS1SYsJNlCNY5rjwhzyJ3792wMBNgN6SRxNiZhNjIBs+XCDGpiRXmRmw6n4U5wmABAZiHZGoLNRE1ZKRMTae2p/6jMnJfy8WKrzSr72GSB1eetv/nl/9t7/+Vvm2MxMhpcEuMf+3KN9p0yIVoPIJtyUXZCkceHxxZGw5PCfbf33hoBbTmpKyJKzH9gepZp47QgFT/PzcBqJ3yOYX/apEf2CPfcPHN+e/SFLiKLYCRL8DTa3EAWaWOAgQvlXNS5fYfX0M6BMVGHFNv64Poftv+GxwknBsfieW3rwtyd3ExRG+VtebkO+7Rtjb+5XzPcjG+pbYs1mztFZsqhrnje3COGJnNcntcJPIQogRmw4COsyFoWfkMrK94vA4XXRi3nAfRNfRIqtvqMoyakWMn54m//29XLX/6adazvf+87JpL6b335d/Sj739P7737CwPjPfXiZ/Xyb7yicxcu6egMQyO2uHxHKCRHysLMbpCTs0LmYoTEYKHGIJsc3zJq+sOHD8younf7ltaLmWkkYWHGVc2bkBQrZfAiDaETACAdaG//gu5fv2beEACfBEKpUNJncZqz+lovCrPOn3vuGaXrhT649o4BJ0MG+ArMDat2cwyaVhVGgV956nVYVW/p1uSByiSzyR8ixTTBPZ7rj/6d/0DPf/ol/fH//F8bp9G1t9/X4/tXjeZgkmT60tf+oVZFrpc//XElaaqDg0PNJlPdunZNu6Oufvidb9m1AQwjnzLY2lHpRDq3t09kWKeHB0Y/0OvCd+Tq5S/8prygp+9+7weCA4IMpDRbKQiH2tk5L0Qu57MaTG5g0VAajnpakrFjCuy1IrM1Opso4KVoBnc6LwsDv+ksBtiuG2a6rDusAeuMir5GxTJQY2C65czqjWwjwLbjMFCHDMOq1E4nVlcrZd1YBwyMbqw8xRgKdJRmKsFhrc8UlYUuoJG1WGgnDuXC6+FIA3SvppUu7aHntda2K738dE/P7gTqbia12Hl3TyVcIWEudzvS3Ftp9zNP6+z0rjZOoT08SlGhtLNWsOWrisnWRDS4Kxcm4z9dGAVEEPeMUwV38dZoqMhn0k9VbuOhgtDSVTDomeegiBcK9tEGWSu9mljdx5efUT5+Wmud16Dcl4otyYtN/geyNUAplU6V65bhAcPq16TqS0q892CpkidA4LiB70jJd7S48ROFiavwm7/QO18/1jcfhrrRibWVufLRiNtMFayX8vpj67jtipPBhD7ARoj8uZ2aeA2FciamJVl9kNiFtav8UuhqZyfS2frUQNWz0tNsUmmgrrqbUhe39vSFzw7kzm6o6/alrV0pcnXjYam/+vZ9vVWuFZWBekWufrjSl770pJEq/vlfvSNXT+h2dUcLN9BmutEVJsReqkkgbQ09dc+kU29o/Vn5VGGVau709be3lzbBXt0OdDkszUN5kiY6WiZabAj/IhILjslXp8sKrzLXuqEfKkdp4ehstjJ8Ybl9TsnJxNqiqlRJsTQh4fODvvx1KjfaM6/rDHmRwDOaAdTWYcZmqxRa6NfNVrpzMFEwOqdl5QmA8SAOdD/vqFMuFUI2hTfb2PHhr0nVI7TbuyrXd3SynBrbP7jEfhAaBo0kiVNwkGlqY2w7kdLWmHxYKAE/YKHE87UMYSavsmb7ZyxNGxFsJgTGWPZjox3we7vxG7hI2gbnJhrA57Yd1JlUDeaDBQsrcTwgLKfgyWGlb2BsFjyOBltju3Zfjhk0GAOEX2hbmYULC1NDgFKGazPZsDFBcW3Kxvc9KCHCSGmRG1dOH49nGOp4MsVyUTlfWFugrLRfzsO98Zn7iEmQaQwJysvvnJfy833ZqY08DEiMLRajwAgWs1qaSl5k+5q1AcIQZnXOEzYivk2Yj+/YuGbbv/gOzigmWiZQfhuOxlYHEzisTJC5rkfKw0bZeUb8bR6kMDDoBxEDzochSaiNSA39l0Vwez0DeCeJHce+fN8djeyYOju6FlUGmonRyz7tflybz9QNZeCdlxknhNMafA7f4cFjo/5YRJgR5jpGToohB0kp9Bd8HvlR/VxanBSuXRbgIUIjjjYO2c54zcjag4oAHBTXrp9TGC5rXBUZrFFH83VqC+yj+Vxht6e8EaXnnG2bpIx8tjnIZst63rcLN2Sm9GH2416h3XGdSGHQ0dHRoYLQ0bPPXTVuyW44tH2oS/Zv66xtR2fpxpLEBmasb4w8loUKElvcT9SvvZ2w6/vEkVnJLOZzMyDcftfAp4gS4i2ABZmMBLJpchpz09GxjAEzAkoMu7WLkQIxGfEQ2hunkwOkRTU+QCsOmStE04NImywx0jRubp2szTPU6UaMYHatftxTL4SDoXEZM0k8EjvmM9ekwjAgyHyjgtnf0t2tdsGxeQY2B7xAA+AYuIQAMSMaazF8HpB1ChoJcU5Cf6XWKwT96kYInwiDAYBUOJnYELEETgnoFtkFGgChyOkSHh00t0J5WLxo6kEa5zUxbMNmVIrMc4HIV+1ixWNG+bhm3ekqRU3jwW1YZ+fREJkwayKu5jbtuKZ67CvOYZXZrAaxvvmu/b4dGHCt0v0e3QDn0bgI37GC41cI1rgsq2kAqW1sH20ed4OeFq7Xja3gWbUxEGdFIm/jyYEewSTOHJE+HpSuCSCWZay0WgsOHrowQ99h6mqYeNrxh9ohDIa4ZuipQxgMIUaUrBe5tjaE1EjtoKc5Jl9CqAnjpwfp0gZ6CkAIiLQCBIRkrb7XyqgUIMyD4ZYMpNLEGKs8UdnNtAloR6WSzVz9bMTdSylPeKOIPPtiJpWIMhZ12MaEgHH9b9tkXWmmqlrI0TuKqytCVwaCP8toYWKpIuUsCtxCuU89LTRMXY3DLdNBMiZqmLEzX3lJv8OgqzN6ika2wZ6XSxaYZ2EPNKPIriu92kWPX4E4v7f21MtHht/yc0f5qtKShY9fatQBFzOR63VEaEQVpEeFeShTlmJRIT9fK4T3a10PlFGA57YUiB/pQIXTN2qJrDxVAjYIHaeINtLFYa6yzMzD1fED8xTlkOLRfmwskTasXAEw41XBo2ohLggBXctaBEHO8zPvpXkTaqAykzDtNrVEBEcxuJYqVK7EtBxpswzajEWEL5k4aPs2XsD+69f9LK8CSxwhxocCE+MKCR2Er8ApgcdBq894YNCsIzzUhPSgtYB8gLRlsDSEiygTcjU5z4Owml9fk+fV9jnKQR1wHuRLKFP7O98RbmOz78FeNX24Pb79m3f6Kedqx426f9shdj3O137XXpd2S71YHw9N+l0BQG/TUmOMNgpKOw78CR4CHFF2fQNS1NdjLGCy5Vy8+J13Nj7b37ZIq3XnSOrmmgaOMXmKuvx1aev/23tpv/tVf1s52rmALAGMBQzFxmiAgZwX1diGIdu541edt6279rf2ne/x6NEGAMtbxhhe4Ab/QygvhyaiWcTY/s19t3VOe2m/b/dr64m6IouQ39sX1+Zz+95+/qUy2YK3nvw5F1t7vfY8vPObhdiacZ+ysPE9z4G/YfgGU8ZZwN1Zrr7t9RF+i3O3baf5yc6B4U9JGZMsi5b5gXnHTloDpWH0NmkVIg9NWbl2gCc1wztZhyLrMtXX4XfDwnmlGXp1ddR9wjL4GAfq27a50GSQDExfO0+QleLeyKJr64VztvfRfse9BIaPqrG51v2xERgrGE9YVDf9hPr0j46O9P1vfc8MDjiAPvniJ7W7d06DrS09/cInDID8o+/8UP/q//4Lffbll/XS3/u8prDiLjCw+taJWE1QmLYSsDyJG7Jq4mIvPPesohjJjpXS5ULXP3hX777ztn7wve8a+Go1myjqhYrdrk0OC7I8go7mx1O9cfdInVHToKhsayh1pWIA1J2TQbnSYjZVQqo6D52QASsonr/JgCBzgEVKdIWBodBsNjVhUIV19gZDVhuXLZNCN29d18nZme5cu64IAw8+oNLRxUtX9eRzz+qxC+dMJuLNt97XAI9F3FO3N1DcHyiZnwiOJ9yhhVIr33QKU/pKW+fOG0gb6xVwtw9+x3E0X6ywPWzDkALQHbvw25QyJeeK8qP8jMEEGBZMA4wWNWkdDbVpQ3Xjblv2I+9tg7FG3gxw1rHMaY8Xrh6cTYG8drrUWCHMQrhSMJ7ADeE6xWtXVRqEvpEs4mFFg4nBFnA/wrWwK2/Kvgl9ZrD1xj1NHCgJHLN1jha5hqzO1yUktjoEc53OdWssXRpHurAd6NNDJi/29yW0yg7n2lrf0CplBS0t5ztyYymDWqCXqyIzZFPT3s9na43S2JIH8NohG0FIApxb4K2oOXVybNxQYT+UupH8HckbeiqHua30V3em5ukIMSYGZwphziWW6PQszu1pbIOpypFc9eU6+yqceypd0p/P5OSXJW9m6yQXFnBtS/Gz6p5jtZhr+dSxuo8d6sJkpXWx0C0ySZmUy9zkPrJiY8kIpufV6GPRthkQED+9dzb9cPAzQskUVXDuqR6gtmJX1dLX5Giqk3mhFYanW2h8eUvPPbmjrucaYe212w+N9T4lRX7Q1X202xw07RDahdJRGo6lx594VoNBX9efnmu97Ou7rz/Q8MKOEdQOIa70MsNnuCnEtl1F3lReQMjMl18l6pDWG+Z1BlfRMXk7Mt6YkAIvgrzbwM0r8FwmcTAwjx2hKtLP6d4lK1p04FzoDTy5vY52hmCZNvJS2I5rXFqgXA+mS/PArlnIQWWSQupUh4mAJZdxoMqL1EXUelVolSJWvBZcY1GVq++XVv8ZPHMZmU6ZMTAHyMOQyeR7Jr0Srz1bmWPgQSS6YSFl+pc1YJS+Z2ocrHR5dk3/SzZ4cj3zyrAP44yNp0YdUNN10M/aV9ud+ZuNfZls2r8f/Z3v+J3z1/vVE6txqzXemqSC6qMx4BqvE8dRFtir8dSY0cWE47mGl4w6NT6JDKPFZGEeCDxCHMfLCAUt6xbcJMYSmpT1OWvsleQ2HhujWzA8DdgZ7ol7qcHJ/E09teWpz92Oco2RsKnPi2FD6NGkRPCeNPdNpnRtStVlY3FtLazx3LW4mLbs7Tv1SB3gBTJvSkODwO/ML9SnfW72az+zLw4FQpR4jFZZTbR5cnJiC3rOx2KYjT4MtoxjH32G/M2L67ff87kuN/4/fqufdHtdfqdMbI8eAwWI/dZkvPGcMEIqoAAAIABJREFUUoz7xtlgQu8M3s2x7b62OG7amF27uSBGIs+F4+06Xt32yAy1xbexYhOuMyS1yooEAATFUeOoHRwm/RNFxpFW0t8akD5lp62ycS84XPC68ru92ntuFj+Ui/pmP7bVamnRGcqBOgb1i0XHsZyX/fls92PzfaVhhDKEaySxMM9zTxh5OQ4jysHfzSLAJ3X+1p2fWGgLUN6Lv/ZZrZNM8XCsCwOy3no6N9zTt7/3Xb32g1d1fDTRb3/5HygPIaOq00XJrmkLYtkXNPIP46WuVsTTAX0Vnvrjc/rUi0PtnbugxZxQR65rb79qsgSAjnu9jvEJMfNTEaPuWMtiYjfBCqJdJXA9Vj7cHK4LvLGoqW8aV6gtYsyaLRWHsba2hkJL7XByaCGLAVpjnVCB62hOpkpIBgdq1QyIsItneuetN7XOmtV9Qeprx7II9/bPaX//vM5Ojs1lffHiVQ3HW5baC9Dy4qXL6oSXdPXKY7p765refRsxYwYbXwXeP/nav3jJ3KLU78OjQ6u/RbJRBmle4GswGNWkdqGnh4enCgNc1Y4CiBpJlcCqN8HcWouHqiE7wax7fmwaOh/bjs3qgfrib97bAZssADwd9EAH7ALvNgiwuiL1Gk0o0Fo0HhpczdSKE6eeECr5eY19wfNVuHhrUKJ3bQK5vs7EoDxH5SdylMF1iWcHuH3uys9RjK4Eb4vvFlonpQ4OpWuzVIPDVJM9Oo6nUT9WLwo0OZG2FplpbxHcjjY9FW6hxSrTmgQB2p910o6y1Je7H2iZFipXSxUVLIwboVw/7kbqIWYaMwBuDEjrLmdKhzOpkyreBQ81lO71JPBXD46NusDdPZMfnJdGnlJ3rJ6elVP2pOq8GVHSfTlOHQ5RtSdVbxhnkznRnasSgSvn4wqH+zYA9j4/0/4BxHPvaXI90Y2DQk6cGpmshYZgbzaQZf386lAFlJr4XSqdNp4fP8jMRd5kcYuIvk0NHSnsFuoPEA+UHhs76oxGevyxgS5f6urnP3zXiGI3K6nX72q58bSe+7o3TwRFROqeQ3FWG2+h28cT/cU33jNSybd+TmbgQnujgVwEnKuV4k5HQyZaBTWrr4OHJlenG5uqDJQxo9GW4l6qk9OFyp2+4CYOndDA5AMnVsCInG2sDzLV5U5g2aRIIxkxKO3c2jgrRk9+SVtwFZtXwdMK2gIDq5JZ6lk2HyFr6APkByq9lfU3Vr1M3okfm8FTLFOR2QqtEl6JdDlTrwMN2EzrdSUv6irqxta2SJM2ojwf8szCMI54odCBA4wKFxlTIkZT3GSjWR+1blavnhnUSfke9QeG3QmYRJuJA1A3/ZQBf2P4Epsi60mj8T6ZbdFwIFEdjIn06/bFxMA58Lq3EwrX5Hs0ONnPjmkMFIxtMueIOnAcv+EFhLS22+sr7kFzUn/P2DGbzrQ5PrVFQzuWtOMNx5oxgAHo4eskPaVsvNVQMSCRxO0irVSPZ4/eA8e3G+V8dGv/bvcBdsACkkNYQLDxbmYSmCJrLLURwW/tcdRDu7Wf2/dHv7dJt5louTb3ah631oAgqBvXNAAYSMxbbBhG0NYs12uLTHAcW/vOM2ESNwLV9lk04zPl+FXl5Hh+A/iPN4B9OB/vPBvK1763x7fYI2svzfVpE63nkf3BF1m0iUwzvKncG/2M+8WV0zCXt6K4OOq5FvsxR9Tl4n+eG3ioep6ANwlaCQsBNlxf5DngFYaXD2zloDcwA5LysFEeNqtnjF68eza32dfm/bEFQLMIgEeN6xL9SVYzjc7vWayCOT0AGN4AzjmvlbepI87Gec2AZ45r+hWtgugQL4xwIjtNs5L/H/5H/4kODxe22iODYTDctkkOIDy7TWYrbQ+GevmLr6j/xlt68+23tL29LVYYH/v4s1ongGo/atxtIbgohbGHB/14Xujtt97UG6+/rtVyqkEn1hR9pfFYYX+g7nik+WxqIrvgduBZAgdVURfcM42bRtSclwfCqshSIGEERhYgqd3ClIH9DMQmV7vnzlu8evv8lnWkk1MpikNt0tTCZNuDLQWRX4f0ctyruFawiiU/q4xZmEcZ9iMDVA63ehYjnZ+Q11Tp5vJ9PXblsjpdKAtqTpFO4BhG5uHBfdNBgtV0NN5RuAFbAFar0njrnHk2vM7IQm0xIoNlJTL4AE7SgIqMsB9EnnQu7qrOZmOgqalemtUlHdrqpq4rC5lRB00IgvphmrH3piPUzc8qyvid8CBZZ2ZfYxKvLf+aYIDWQJZN2ZDTYRg5Skrc/YTrsB8CRXSgsLR0UQw7PH+IoN7xCj1IV3YsmQksaEoPQrRQazo64TyXFG38C6lWZa45IP0U/qhSgVdqEG201cVKk7bnhXaGfdOl2ooODFu1dtfK3NzwVsR24H1x+74eLiC8qQcxvCVM4CsyAtNcGydXtMjU9brq9gMprhRt+Sp3NyqijQ3sHkbTolJCGGvkyO9WMk4F51xtoCLjYTpHK8lZSs5dFTqWW52TA324fi45E5topR15SlVUhHK3LPbv7j2n/ucOdBVems5KixQNMkcH60Q3GbdIWiJVvAl7gJ+lOyAPwsZzo3/gabSezQq64VHBVR0vI126sK29Z/rqhJXCQV/zVJqdTXTv/oHpKHruyLIA78xWquKB/GBP62qq+XquA3iKPKnrd5QWhX56c6IImwagbzzSOTJ3lKi/09Pl3aHi9VLldKJg4KsYBVofVZpNzoxiAK56r5sL/Sc8RPC2VX6uysRbXVtYoH+cuJml/9NqoZJAO6qMPMtq8Rv+IcdElMEoFurQX20BV/OGcRx9lnpZ58iFwKNUt2ekHAjV0b+YRDYVBKhdBX5H/UGpHI3MNJXvFXr+icd1vFjp5oNjJVlonGObTaLAJYxa6uHxmYWkmPwYiwjtOmSjstomxOXXxr5NuowhzZiIy5++iKeBVa2/qctDea1ceOwb4DWrcTb2Z2snFBsTm+/byYDvOCf78qJczD+t8WLhQhtL6zGbCd6oSfD+4PHxKrsf6op6yrNUO+ORGV1MsiT5UD6b6CHlxajy66yitoxtOe23ZlxiouV7wq52D9ZEa4OMlHAWc3Wzxci11V/j9WoG82Ys49j2vnmvr4HBVd+PUTk04ZraOGTibkOSdX9xG894ex6Mbj63f3MNztv+HcWIPeMgwHjAKwwlQqQe/c5xdfnpp6zOMZAAbreetiRJzGgCj8sz4VkwrnuNN7CeGz+6LtdsjQSu3dafVdgj/1lZm8US+7fltPpt5mKObbeyYQGnfuv2AL7xo1BVkqXyMsak2tgKjQ0ei6GGXnz4vBvPEuetZ6J6PsYZYhu/23VrCZXSFlFoyYXGYZbNZwbZgbIgKTYWMo0ivN0kOdSUfmYINSFMDCVr6027t3O3YURoQBqDM09qDx56iDzrwaBn5eB3nB+QslJPnNvqrqnbto55bowWHkvQ5jeMeBj0KQO0ORiMDBb+5ctPKxhOjFn65u1bNiDifmKCplEQ5EEkEs6VL77y63bCV7/3A2PNJKX+ytXLluLMw+JiVJ0Vqklbte8C4qalds7t6guv/Lq2Bn0dHd7X7ZvX9eDefb3wud/UlcsXdHryQK/+8Hta3roluBLAOhBig8/DzsPDaBo23qX6z3rytZGPnBeUtW0SCYSrkeOo6FW60se2n1JvTArrlql3384qreczJbD1FoXmycLCIGas8JDStZ2L8CLnoSMQinz//ff0znvv6cHBQ4tz8v3Hn39BTz37vBForhZrnSUrbY8G2t3a1/7Fx3Q2XSqMu+qgVE+mDiDLINB4a0dVMGpIQzfym9WJafXBwZNmtiLHjcwKMIMReoPYFJY3Bga8G5lhJqgQysmzaOAu1uBodLxaWnn2YeXAO9/zGbd0HbJ0TdrCugDeIti56TvwPiIoyVoRz5YH2I/OjtHBRCCNw0g9B48A4pPgYxwTNDznbrRfObpFRkQcGHM07XApXyd5pElJg69DNDwrDKqYVQ9eSvA6WFcQEOL4WZa1Kv1poa3+TFVWQZuj0SA1IkvaJPeflYWCcqXcqTR0+2B1LfwJMLQTeAodmKVjy/hCr3CTQjC4kUu4JizkjSLUZE1XLquOBKaeSRgpH7MWIKd0ARfj/bhOq6fV2bMtBF1GUofpnDPJ25ecvk0KPnpw9hspw9DQwRz/pHThfUW7H2jcLdQDwIhLeJVrmteX4z7hJsIAbXG+MLfzDAfgD8iGMVyAoxwJIVbBTr3y/uDUV+cQ72mpbpjJXVearh0dHq+1mqdyd7eVpo7iYaR5eaYLly/rdO5qvjTdEvUJc+YbBZ1YcUCoOLEkChIu0gzgc2EhMK/o697RTONNqrFKfe6VJ3Tp957XN//XD/SjV2/LqSITwT2dzLRYr6w+T2dzndseKGkkOGDmJjMXAjlCp57raLZOzBjyq0Cx78oPnXoVjPEOHxjP0/BaLJhUi6EyCDsYpXgaak6kDW2IydRpOVtQIKAn1QSW9K/VYqm0Sozv5on9HX3ty6/ojfc/MKbuhymA79AmvF4MlxiKAWSwcb7IyFUx9jHoAMwaIMuVlovUDBbrl34dFgBETN9j7LBJgzbu4eutDSmepU1Mhq2sIQiYS4ZJa4gPSbG3/mKEw/U+HGP9ux34XdcAw1ybfVvjAM8W12ezMuDdjfC4++oClk8ygc8iBHoPdy/jFXp1rLYdmPR9Y/PgHDAof2SQWSk/HIfsAnhCGoOGMrCB6MNL4TbeDMrHZuMRBlNjtNj+zdzPfbXf24dmHzwBnNbO2c4PPFcWZs2xdp7m+PYaeGmsTpqyPVpv7XX4DnA2Ze12+wYz6Q+HNj+ReETrOTg6qr0bCdx5dViyNZAJvRKe45rtddmHjX1sIvfrxRxloR7a77l2+9zYv77/Gr5hNuUjhkT9W7tPbbjYPXNcM9bTGdrzYzCZ0ctvXi29g4FcguWE0LXx6nAODPrY2k493uD9xBnBNa3MRRtytum5aX98Zn9Ik1GhQPAdIfPIAPCwcI53tzTaGuvGzYdWx3iIKFNbrraOWjzyh9GTJhzH7/Qj5lujtskSDfqxRkMgNoFlWMKMD06VOqf+WwOTcrflJ7JEM2lJNflM26lBujDm14YbIsO+63fkdXFp+9oHzAbfSwKPjGeYErd0taYxbjIVm0IvPP8JOZtCB0cP9e1vfkN/8Id/qHC4ZRY4BcCtZYWxeHX9ALMytVXLxUuXTNKD7LC/ff0n2t4a6fEnHtdLL39Jwz5cI2vtnDuvb339rwzrdDC/b/FLKoWN83Jnj3YuvsPdawRYLtxCNY8IQwEWJvvevX9LsDdDZQDg9c7t++a9Wkymll7oIx3g1KmE6GDVq7/csEMdP9YXX/51G3gPTo/tHTAY2K84qmPD3aDU0cE1rVYTVU6oXnesEPHcTk/D3lgvfeZzunn3vvy4Jz/umsExHI6VJWuxegxjPEiV0mRmrl0aTO1GjyxTCM4SQn15UTcMJk68CY6P9ENTH3Bi2ABYr1iYWB/tpG39UYXUSdvBqD/z7pq7ko5AeI6Jsq1vqPF5jvWAa+5LjAcyKlDmLnMdzgrtANbtST0aJysOV9qKrTXowsjV5U1X+6cbdeJQMczOxUa3VpWCLNdZVhhxpA/Rpg10PO/CjFcG6I4iY45eFSuzi71OqPUKD0Skysu1yHJN5r6ihacuAqyAuKtcYS+Qgyp8dmYDHSFnjAiHgYoQbpYqmbO6XynOInmhqy5RG+yeGGO7VL6Wwic60iAG/2z4CM3mSrNjRb0d5di/OpJ0U4UzMa4lp9qXX5FbtJac95W7nwAuavcENxP35jsMmiEBG220q+xoqfStd3X/nYVun5Yq40gbDMHxnqYHJ0YISvJETdlQ94esqAfcoVdZxmE3DIQALbw33GDgewas/KCUkrNT3V+s1XMLOX5HVdSV/L78c32TEOlvj/XKl1+SOz5T9/KT+qs/+bEWb8OvhAoAEjYGeZaTe9Z3cs/R9rBvdRx7sdEBrPJYB/OlPnXxknz/UJ1LsfRxPKsd895GVU9e2FGxmRmAHfxLEHeUJXh6KvMAmRHu5ibK3WJ56lAybrU6QYOsJdZgZlwZyR6enY2WaWLZN6lbmZQGchp4itB5s6wfy9qqF1EG8momIUIEmywxw6kDmSL8NlWu+fGxrv38NZ2eTjQ5mWjl9ITYJEacLV6yjZE2dvtbtgKtUsDsiWWbeRYHqg01Gw8bz1GtJlET/zFptYM4Azn9sl4IfhReoZ9iJLHfo/2WVsffbCwSbb/GKGrHPfNUNRMwx7MPZeHFpMyLxSEZvWg2EtraNMLFGLRVitB2oY7RuGQfGj3gP8GicH2A4hjiXIutvUY76XFfEM7aCh3DEjkXVvzgCBlN+ak5jjJSNs7blpN3m83s7B/9Z983x1leh8149bKFcB+/W2IJE7/zy4ZRWza4huyalghSl729Qnt+/t7e3bGve4ORRSqQ4DmdnFkGOONItxF3ZSfOhzeJe2jreJXUunchyRi0HUAZZPqBfcsJ2v6/DUWOb+vy0bJwDf42A7QxqLgfNvZna+uvrU/e2QcPE/vwTEhhaM9LP+T3Kq2fKYtKZhjOw36gcPndxn4W2YD32OzZOJZ5XJeobYe0BUKtdTsOPU8X9s5r2GOsqTMG13liBjpz6cc/sWvzKRgv6o62hHeOspIpb+du2q15jkn532Smpci+bgpnFNcstbU9Mg7EmqPJCmnPpK1Lvmk/Wz1y3jiUgxeSgb/x6qIPCfbNVlSkc7dtNEtLbVyUKjbGhtkqD/finoUjSkTp4EEwhszIJp7DBw+1t7VjFAQRq6Km87UPxiq3sRTtQdkKOLebsoeEIvdiZqDUNE9NKTyvaoBo5UZaY6XTTxC9azJE7NabSuOG2795rweb2iBkruD3ttFwPUJ8uO8BnmNpnp0BDofPo6PA73KA8aswAJtB1oSuaNpM8Ayu3BuuO6xtVhbrFKbeenCFFgPwLpNiuUkVsNKnERtTMXp5bapsYPFQC6chost9MuY5NYVCLYFQM7kStuOakMJh/LAvLwZqvE38xn22g6JVSPNfe/9tHbX1xTFtI3l0fwsfPDKYtvvQ4PnMyo0XRF48F6t9Or45YAhN1HIWhDlYmdi6HpuLeOKGFREA64XcYqagmBkNQQTQlAZZrUzgF54nGtxmkxh2i5UtQUYmswAR0co1Um+y9+m4LNK4dx4ZsiHgrFzSg6GRcFDtI102NR2vMoSAMFIeuMabA5t0CXkquBZmMEC6Nuk4NoCtUrB1GBaRgu6WFiFCu5UqCsOWpMa8qwJPxP9D2Zs9WXZl533fme98b85VhUIVhgLQQDchEN3sJs1BHExKlGSFw3pw2Ao7HH7w36EnP+hRr7ZeFA6HSUmWLckOSRRbYVISqWarCTbYjbEKQA2oqpwz73hmx2/ts6uyW03KPhE3b94z7Onsvdbaa/iWmzMKHqvWRwowxWFqa28pwAxo58HBmqlpIbxE3OG8jANHKq22FGtf/Wag6arRtM0UzIa6nCS6aNj9I0xAlNAuMCJOqMWxld+EOpfryhhQCHMKA2WWZy7qvmPFg0qbcq26ipWF+0qDPQXVwNYNQnje1lo1ufJ4pUX9pTS+NOGvbhfqpa1240wT/M82jdIy1LS3rVm2rbjpWbLj89VGVdRTncx0mg/UjK4rj4eaI2HOyK3nCLRjjS5irKwqLRa5+MaSBu83/xPU6GjxvONn40wg0BHWNq+LHScfNEMA01oQRIxaH9MgJgDnnGyaSXb2HXPCfMLh1wM0AtrBnCHal40XUCTow4dZbJhgbb5UtVlZ3jzcELwDLQIa829AuiOMrF3icdI0UT653KIQAcgxG9YR5/lQL89yQDvNlNeFyLM5tPvs6nNa5p/1377tfLOuObhGPQhM3uRC/zjPN3XamrkS7MFzjC3P8E39bNZgXBwIVDB1e47Ajw5NmTo90yVKjuc9fblanrWPfuIDCdimF4qILiMqGenmyjvxtIdz/M/h++fP/fg9aJH5IBT78aG+JAjtA11xjt7U5f5nyAhssU9Xj1XW1evr5hxjx4e+8GF8LFqa6EzyFXaCK2PAh4Px4xna7vkj40L7/P2+X74/vk6+ucfX68/zrD+unrv6v++/v49vP9eoj3LhI5zj3qttIKOG7wNtRcDybeA53hffPOfrpHww5vi4XG/MNeY5Yg7+UKlpxqM4NaUJQTeUzVzgyNdEyjvFg9XRzVH+5/Bt9v9zL21E68Ph+8B9lIufsR2BGz/a6fvoLjxf/89+R4Gj/x2aOf2Gx7Bx6gFWy9o141ar6C/95//93woGsXUA1SFotjhOk6CuICeN8B1JtLlcaEASwLLQG29/TeOdbT05OdVHd+/pa3deNwKWl7llHgeRFcEDKXDQZ/cJsm1pkvhn9z7TP/oH/0hvfeVt/eov/4Zef/VNM+sgIRK0Pdm6phduv6GXX/+aOeo+ffTYHHQtwa4586KCgLQBlAjwIsmn2B2yAFtlw4lWeaVse1ff+KVf09aN21qdP9VmvdSTB/d198MfqtosFDS5khhogZWZGyaTsSUeHoDZsal04+C6sF2juUr2X7DwZrTmxfpCwzTWjYNtnZ0eGdJqXaWWZX21AlkXbJVQF6tDle1cbZKbuQPsDjRqWdhqezLQ/bsfqy42Oj87VlOcanVxbAkWL85OFad99YdDLTa51nWhi5MvlW/mltAXx3jSMiQxyRA3atpLkWQ2aDddrqFWYdWqF2fKDD+jUUSIt9noYNJMelNLPVu8QwiGOf0BnMdir2zXSCQ5Gd+bkvkADEAg1JKYAgi/Js9emoxVj3qaq9S62Wg6znQw7WtQF1qcVcgWWoMGfbnWjCC0qNG8wCUoVB6Sfb4x08WwqTVsKrN2GYA3JkI0S3Wis6DSsgLjyewnllV7OsXfpbbd9wRCQvh8lmjcj5S1pMOQxljL8kQ37b0tFfdTpWGkUR5ovKh1qzdVezrX9gSNU6onl3ONrk2089JMwe5YbW+gzXRbbXCgZHhD9XSk5IWpFsNc1X7fIq4GmC3Mb2WqKHxRVbVWXn6ouB0qiN+ynHCjetfmBeClTYPZlx3mlgnKStZaaa0sfUfNK0d69G/+WPe+iwkz1eeAlF5slKSVvT/MjPi+YVKCnhCpgsOwDgZq8rVuZ9LXhpFe7beaEn2XL5WHtQ5L0ijgmxOoigjjrTXC4thgrhzoxf2h3nmx1s7+SkPFevL7X+pPvnek5SLQZLynXn0s0vD0J0OVVaLhIFAvfKJrw0qDvNCNa0vNBqEePXysyWxHjxdzraOBLj+sdPL3z/TeHx0p3uRqBmuVAD42Q11kIy37kXbSkebJheHyBE2kXcwd9UrDoNT6/FJDUK/BuqlLjfsQS8zZufkPVTW+JEMVm9zBhliC5VgZMBIFqvhEYb+nk9NzC/vHtI6qvixKo2PsXpsotGztg9FMQdjXxcXCogIXRauzsK8/erLWZ/NIeTwwRUfUIFhhCjR7kjGeSYD5t7RdKoQVEyBRfDioBziAo0Vg99rlGTMijhCB2RnspSSzNDGkf8EVYQXiP9QcBmdhz5WiuFVRYyZDMITpkSMzsZDrFX5LDQEYtYgkXK7WQqtBYnMYSxGgxcQhE4d1wPtCbe/uau/adcVZz3w0AQVeXiy0vAQ/yQkHpI5Kk1SjkAThG4sWwlKBPxJmMIIrSpguHbN9Qyh85mCV5pOEwbrTEFh+wDC0zTDJzHtkbChqDeJUFUmGO37xzHnb8qPBBPFvZNPloAjQZsG9qIdv4ByAogCyYkBCZtNO4bIYCY5CZCl7GsrANxmqwi6L/yPeD6TQJw9m94owHgNkmlkgFH6QOL3j+4j/1nwxtxRbWS8zfxy0jbThKlOGoXuB1QQMJ/cZ40VY4TqMH6ELgRR3CAQT5gXfHDxHGZQLT4Z5A5pK7jN8bC06OqBdzopiJNDFznVo2F2QAOeKUGXOhhtUbaeIqBmdoFIQMT748xL0Etn7ZoNOm+IkNdeRhgxeZWsbG942/oBsgSx9TxAZrtV8ccmW2nyBh6OhtrZnhtHFWH71a1/Vzs6WKUDY8Wwq8jy68p2GItdkmOlgd6a9nS2XAob1Qq7AHLghF4xVkcWiWFtqsQAom7pwfosBUaatptOJZrNtTSczsybRV/yQLf8sKmmsJBbtjUDKOwMuAoQ8hGvno4SNjMQRZmZIMDfnCje1ytXG4D/iRw8+VTtyYXk4c2PjmYwGZupB9YYEx0vGORv4AJM8g8AQud955x19+9vf1scff6y3gCAICIEHrTU1Bykcj4v1RoMxglhoQJa/8zu/o6997Wv65V/6FctDZxMNlXldabFcGwrqrVu3lIT4WwCEWeizH37PJhMTioM28fEH/B91Wj/taU6ahWyo11//iuWxA2jtw+/+nvWBiEDqYZdoC4vRVK3x9o6+/s1vWkQDsPT4Erz55pvWlrPzc50sMZ80upwvzRREOyBE/cHY8jaBSr6/d80mI5I7L4hF+eThEx0nh5rObujk9Mg50QUOsv3o6Kn1wS8Q+oPAOppMXSjqBhRXF27MAmvRwEVoG3C4dJofiAfPF2vCgnEa5T2DEI3zL30kZ1qjlu1vd3inSLRBlMNRLWHitcJu18E5P9aOAD0fd3/NiKKP6FnkBstYrSs9enSmZJLo+mSsnT00H4WenC/Ui1FdZ+Y0HrALx2QI7H9P2gaZmwzmZaMVvkcwBExK1UY4AO+CdYOPTiP7PY2lWRaYo6+FsuZddpS41v4g0laSaYB5tj/UukmVFSuNKqkMyU9Wa9YD8mKsOq4U7PS12SzVC4aaYhJ8Wmj9Rav+V28o2L1pYznCJIW2EbyaZKNR2XcVpnvSsqewv6vl8ljDBPPDRHGyK0XnUvUdjeIbqmK0j/grwQMH5gdmam6Lyiw0jHJpa6w4+IuafPOPtP/ZJwqihcZPMkX0ZdVJAAAgAElEQVRZpTNy+Ya1g1botAGYHVEZo6EdniMcxhptjRVMMp0tF3oyL3VaJVpXqXZmAyVNpVkWKsMPrii0rGsRXULwxdnxpVZnh9p6WBMNodN61/y9Rv1QYXGuubbUjje2acBJeKfX16gt9HNv3FS/DrT/P/yc1mex7v2P/4sePr1QHY/02ZenOktLfaxCu1vXbafZJo1hcLFDv1wsta7wbZhqP9tVVeXmO7S+YM6DxZZqa0ZqoFpKh1oFEDgHaGiRK3Wjkog2ErdmbidqO1XQgAFWBPl4vXYMvdtZUy/Ru9Azv5u2CKLaaXPNv6nTALAeIa+21ju64+f+VdrDOWiYXy92DdLkloytcdrlGSrrFRrKOKKZoS34E9E2NNjQHspK0Ip2GuTxeMtMlmWzMqdjmkPU6IB7erFWnfmEiGPqYePo6QpMFysC9JtdPTSBczCjx48f233rYm2mW+8/hWM2dAwBAeFou9e3ttCuZ3213bjb1aMN/vMOwIkRVei3mVM7bZTvXxfzaEVwjnr45sOBgAi9sTE1bKXOxMdlzLOdGwZ+Y7SbaC8O/ufZhLXCwTvpPhYA02lMcO6Fxg6y4TMhBT9e1gmmId4Rbac8BGIO6OJV2ujOPudNXOOgL4wh3378/FzguhsDF8rOPPH95x5/H9+c553yTVv9OepBqOS8L8/X7etnI+LGmOcTo7vmLWcb0Eht5UyE3E9fr5bFOeapb783ibmNtzM7Ah9EuiJgiQZD5++LRs9r2ZjXPM8Y8qEffGw8Tb5wOFb0HwGS/hElTlu47+LSwRbRriJfO0vPmpy2Tpu33iytXIBBfVt5zo8hdfr//Rj5bzdWKALc+wIVnnYRJev9CLGkWJRSGCj++//r/6xf+c2/YsLBLEvNGRMk6nW5UX/YN01ORSLbft8qtQXYefzfuXNHH330kd577z3dvPWiRrOphSey48BsRVJF3sn84sKe/+3/7bdsYH/9139d84uFRTHRYBJdUi6bBzqXpURjlZbI9oM/fU/3fvDvnw049zMYDB7/8yJIvrvagF0SWOqGV157Re/+hW9YBEOUgP+E/R2VIeuFF+Z2aKjYsaQXwUAvvfnTei1J7GUs1ytzTMPpvc2O9AJhj6u51pcLbRYwz0yz2XVdu/maCWqfvv8DM7/1+j0tioUujs/txYMnBWMLMfvVTpVL/9AqIXwC3MW4QkysL/gGof4uCIGuTK2fJZFIk8EWrmnwzyLii5fLb2eKQZCAobdFpRrhIolc2CubMAhGBwxmqRTAHqnBR3JEhHeFjRmTm1/QTFjGCU0I9n8sZ2bqwImSnSROd+bQ56KBNquNojTWYU0KFGkOQmtvoJ1x3yR4dkP9fs+i6gACReu0qVuDGmAL3W7W5MNVCkRAJG2lwN6HGrahRthpYpy/EQMbjZNA26NUO5OB4T9higNib103ml8uNU0bXRv3LJVMMhmq7Q8MuJFkvotNoWpJDrxC062BDtdgdqSKl7l6bWRo1umq0upBrv7jWHppT7laDZa18hFx0LCUXLh4hfh8b0+1CqcaLFI9/u4DvZItFU62FFx7Tdoh8us9VWWlXvyLFqXXsIsjvEznKqsnimKcxufS+pahFYeTn9L4V/4zvXX0D7XcPNXx78U6vMjVpMAz8NpxJmb+l05jaE75pbKNFKWB5nWjL5tGh8uljhetgl5fQTjS/mio9fmpisulgVWyIQKx/WI+1+H5qXp1rb1ZaGk7jpalzopURLhMslKjpNLwfColpaq40MnqUk/PNlqnhVb9SHGvVrC3JcyBWRYpq3ODvtikfQtqCJK+yjDXMEULEKqJU+XGzxqRCoPQ8u15ofPNEw23Yj0+K7W795KCrG/BISen9xQOMhWb0CJao8RpMQy4xMxzoeG7sSPOAKGOEmNq+MmQM4HZweEJPlEv0BozJ2PiJjKRe80vyW412uKYRscd3Wkro/v3yj1OYOI8z/CBuVOfK8P5UvrnrtIu1jxMAadx1hwf1iHEnWs8DxNBC4tCBY0uG2/z0WtqczUgii0cblvx+B/CcEj7wIqljOFgoFk6NFM56NKL5aXCBbc7QEDq8m2F5RodusLsoVe0ESZiBzkF6aNFHjkajL7/zzsAM0YrCmQJjImyYEYwVOPZXaZ4X4YfN377cfDXPI26+psxwlzEBp328n45hzBsL5oAgI5Jo63gHq7bN5v/4cTahOkR5s69hNn7uvnNYf3uxsuPG+dpkz94xj/nmXQDmnYHGMk5Du7xB89f/fjrfq5wjfuNkXtsqe5h7rEow27uXR07Xz6aTBYFvAATuGFb2TtjrtUKGzdmPOvKC03Io07rG1o0+C6ax8AJULPtLR0cHFii4OHAIZjDyzb5qkN5d1hizGlol59DvBsO307eQQgu3JV3Tb1oufw9KBI4sK5U+A/BjbxAjbWliz4EogeBiTJZz4w59RWtE3gZe56jT/55q6N7fT9yrnuvPFMFjW2wcEuKJ6NAX9790Hxy7n30A11uNvr5X/oVg2NPexPTusyyse02aIyv1A/sz/7sz+of//Y/0Gef3dNbb/+USCgJ2JwxfExaVaX3vvfH9hwd+dW/+Mv24sGt4CBUnVB6/AyGQ+ewvVxuVOVL7c5Gz2zFbmDdZKPuZy8T4Y8UGJjOkp6Goy3dufO65Vn6w+/8OxW5Qx1ncbIb7Y+G6o2wpw505/XX7dznX15oVQba39pWf7av4PRUc+Dz8WvIxgb1nqQDTbd2TUvWG4yU9icqjOqGGpF1/eJC165dd5gPRJKEMmBP1K5gA7BTwVEcVF9e8MHe7rNJlETYdYGfL/T45NjAFZGWjdw3LncSQhL95qUiKLH/9WGzA1O1IzZwQGRx9uCNA6kukVfKL1SLOKBxHSgHkwdVLGHb9nQ3oVCBM+ZMXNTULDbWGMvcyuh8m1oc8AaJztpWZwGIyK3OGunxybkmF/gTSTcsbWytBW6eORm2YfCxIiLcEOjqxsAK2S9Ae9K0UT+Wxk2tcUK6kp4l4CV93jANNesFmvYQyNHoyLQkdZTqclBp2Iu1tTV0IC+TQJrhq9Rq0oxUXrRKixbALqlXqJfXWqa1+umWtAgVLolcDLQ4X+vp730gPVrqJIi0NY4VT2M1W5FWqwuNIzQDhbL0TIO9QNWnufQHHyofhprHj7TZf6Ibf/llFaNKg+axtPgtKdhV3Lstacsi/hKIRB0qqPtSMFGpVFlYaedbf0M7/ana+kiT8P/SB/+q1J9WhOXWWpKwuGq1MsIFen7sUoZEsRb5Wh8+vFDvoqfVinGVDhiGYKHqrFBcVgYcmbSVMYV1u9TlojDT6iuzvm6+fEef3v9SZTrVOh7qfH6sv/qr39Diycc6eHtPea/R8Mauvv2vH+v978+1qCP9m08fK6jPlP7tE5VnjcqnS223iTbzhSW87RW1rvVGCtNCw5JoI0zUvIO+aQcxZZ6dnOqXbvaU3p7q7V95W3//n/+BDk/OtZivdHDQ197OWBdKdBG0WmLWiwKHuk2QQezA5prQmWLQHkFLcFnFBAkZjixlQ7fbxC8jTiwaFG0EZi02dpnXoCBeIYSx8fKMkAlpS+A5U7SF8mN/PLH1p1lXRis7/BroFevJMwy/lvlNJCzXjKl2fjgwKBgk19frwhYGWGPgd6AZRsOEWER+uPP12p7FZE45SQJ9S42+IJgcnZ08i5Qj2pG6J6OxJSOnDkx5OLmyGcJcwiqnDvsksdLGAQgafTBzsMPleU6DHe3wff/xb8YBX0PuJxecF5iMWZnK5/kT7tyP/mYs+XBc/Z/yuH++WhpNZfywIEDrbYPX0TKAQaG5o9HQtPj8z+GZOJtXxoRn+eaAzvk6ab+nn0agOoZP/XZgIuyYMe3xZfA878O3mWu+f3zzDNeMtl7pm6+X8v2HejjPb8aPOnyb+O3L9ff5Ou03Uil8wzwXcIZEb+v8t6xuI8hwG9aUE97hV/jrIqwMx2OnUJnNNJqMTShnrLGy8A0fYr6ui1x5ZwbuZc5H0tqBn2Xng8t4ODPkc98iztEf11c3T/CD4rfrp9MKUwabBdYE2lIydXCdD7IJH67ZOuqARanfjzP/c/h3ZT+6cYXfcR2/UIRv2sSHe3EXwlKFdjEma/uTB3ct+iffLPXR3bt68uRL7d+4qV/61V8zOy4PUhgvhYGkURTE/0iZ165d0/3Pv9DrX3nDckahHWSgCSV8+OVjffzBh6Zy/sVf/EW9/vrr+vzzz7W1s2eSKOVQHlEZ5Jnh5WdprH46No0RqmoO6vcfftMW/yFqAX+E5WKt1TrX3U8+1d279/TRD3+otN8XjunYsLFxfv1nvqX9Gy+Y9ung2nXhmf/Cq5mF/LMLMr/vKNZgiLOaU3Evzo416vUMkHK5Wlh/efazBw8tdHnn4IahdO8fXLcdLgJUsckNS4q++hc6m07tJQx7fZH09/jwSI8ePdJsGluaEOpbLecmHWdd+DFR7lk6cfZ6XqahH5tcZGknaDOZ7YlcsRAzPwuawjR2LIiqRkODLdwJnFjicKhn/GANLgrJTWpPqNl0szNE4LUJBnHiAzExIcstdNT/+DIA2Fdb9E0CypDmq9Ki8oFNOlu12s/XmsXSCDyfAQivoS7KtS43Dnk9w2Zu/lnO7Ja1UkYESgD7W5lGFCFqgKYiq5SEbqeEUDhEOswALoyUkldqgr/GWuVOo+RGpegvvyS1O0of5IYUXv3gfcX1WpOtLY3wAwBniTT25+AuBRoUqQpCid9/oEnQ02V7riaOtAJKYZRq+nNvKxuuVC3OFfdz1Q8rvXR6qTh5RW2/1G6AIzvaKUx3n+ji4R9Jyaua3v4NwKdUtj0l0a7NC4R9kXi2rJRVP1DV/3nFr/6ygmGjr/7Kv1Hvk0yPH32mRYPA09NaqU5Xa23QcnWO8oswVziZKK4zFfj1JEvdvpbqa1/Z1SDZ6Pt/MNdgOtJkkBoY43xxYcSoP0y1N5lpZzjQ6Xkupbs630hromB6Q333j9/TOFzo3f/mQGWaaPazX9fd9b/X9z/9XFm8rydfzFVdNuo9PjJIhiQeme/denmuXpTolclYb1zb06MvP9X12ViL7b4u274WDzbqgc+VReZn9K1v3dIyOdVrr++q/3vk49sYphn8CPnWkpLD4GDq5sOF7wmaQiAumAv4HQAj4BgBM4aZajE+pJfJgN5wu2u0y0STQksgrGghNjiakr6hozHMd7Qm5svQKU9srXQE19MjT4co+ycd1GGgjF1+TeqD1kEPIP5cZ1eMSQ4mjwmMCF3oLfdCD7hPTWZaVBMCIFAYCyGyZqpqRMStaarZqFp297nWaxekQjor8KCMrsaJIjaxnZY6X61sQ9qmiWnAMdEak8D8RMQcTK5mE+JyxVl/veM8NMSPV3fuJ40B5wxPBw0HQRadHxf944PHU40vDaa2LoLM1WMkz94jUa30yw74ECMAMzUAXTf2aLwYH/gF30N8VjohBrrMmDMGuH3U9eIZM6Yc3AHs6MaeflEqz9j1jvfx2/aNCDuJi1DlOXycqBOJw95RJ1vTV37bfILxduXxm3L5pi57x4xT58jMOT8HrJ8dqr+fE/SDshD8KMOsDq4HVt6zser4ZtX5R3ELGwKewfeXuU9d/b5bHz6sv58mGqWJ9gcHxqfwCzLNZcf3MXfTBvpm/e20QTY+nckQYGIzgXd9pm76RDl8mO+00/XvuVbOm26xFtFOnkErxv/IdYwB/xOF0bYOAZwyGAsvl9An5gjt4cOmicOPC9f5XD34TbmAQ0fm3+SFWafl5RrzLUZiI6fUcr1Uu2LnkanaLM3nhBxbm8tLHa2kvb09GyQqtQZ1A8OgbM+m+uTze/biKqLqSLg4GNtiePr0sQqSuIbhs/DUgxvXdf+Lh4bLxPMWmtqp/xggPv1epqbAWfz5xLraQT8AtAfAqsl4IvLHUPcGs09ZOHA8Qrg7dShmKNTWvcFQK9Cni0bZYCaYegzSc1g4++hmYT5aDX4VeWGe90WZOzBHJhyLkfBtJkBvoLpcqQgiyx5NDjksxiyiIEqVgycTVs8mCrlz6DOgnPSNAyA0NDws0yFOPbxQiD5jjGMq69m89BFSuhw69sJ5qeQRY1scGxFlEcSYzBjPGlA/JGQmZ+DyAnY7OqYLwhR1YM7wk+j5tyOIjKdz8nP12i6FiW7YKm4SBgVWMyZhqDZ3Dn0hEWadj9RyVGsBdELCjpDImMCS45KDvMpwrKuVmVAeGn4TRBSGxV6XyDQEYgQ4TC68S3bXOMGiXcJ3y9Ro5veB6spwIQzyoBnF0kEqpWuncSOCIq+0jmsF67lGA/COpHX/XHjMlzgPzqVh3Fd8kSvEvgj42hhk5FJtiWp9IK3J/5EouFyaoBZvLhXNMq2Xc52ntW6gQs4TRf1tW9hhMrAMdERDolFeai1zIcaBU0Pl7Up9ZNk+ngWFNgN8pwoVu6Ga8aWuDUs9yRutyqXaKDFUdcyCGYwuSlUANghTXJeqFivtTWK9OB1orJXyyyeKwqHBghSrUjmpg0BzThDSE8P9WdW5SDo9zyv1JjsgTGl50eikkHau31Zfc3P4FTnXShmoaMYmvcoUjm4qzE+V9CY6XyyV9Eo1k0gX5ULlcKRVlGsnJsKw1KGWyg3TC1NfohSH/mKlRRapSsZaNwNF6VRlQwsKbSpSTEwsnyMEuqxbpcwxQtMtxUJo7cJRk9B7c4ZnvsKQzMeGyFlH8FhrMA78/iwNiM1/t648ocfPAybnP6xNVijm4J90sFY4oEGsE//hbk8nuQ498wft4MN1Dp6B0DOv+WZ3CwONOjrL9QbNUrfrBV2faukDUC/Mf6YO99Eaxgn6UlVOG2Hng1D9Qd+YFPO4B4YU/lFNqeGor9Pl0sazASsHFwKLxEQowRHZRfPSJutvF4WMgHKVVvj+/aRvTDlmkusEAcaDdjEGbNDMf7gTHvzzfmz9GF0dM87xrB/jmMCLThsBU+uhZcOdonOiJnIXjYRpJcjdGDgtlOXLqypzHbHnAaa8omHyddDWqwdt4xzvjL6g1fSHv8azHL6NnPdl+3v9GPjyr/bZ1321DKurE0B8+b4+f58v21+3+tEwGQNxgJLwDPigQTwwmRA2WT/wDcyYEFsOvi2Jd2raJC9EIkSjKWSsqR8LCRoajoqMCjhWE1nOezBXG4evRFvoq63lzvkdQccCmbr5AJ9y79Jp6hgzBCYsLDwLK8S3FwwtXgvvAAHMzynaQJsMvqFba453uvdh17p1aw3uBCszy3fvy+YaFzuLDlBFnGN9xV8+eWp+Gfj6vLC3pRdefEPff/9DPb7/hf70u98136A3vvoNa5i3EbJ4KICG8v/u7q7ufnbPTE4M+MG1a3Z+vc716OFD3XnlVZMAcebG0XBrd8dyr9nAmCz43LGMASzARCGJ62Zpi5xO+oNB95OBc/yPGZDFv+k86sEssoEh4/JmLVWxZltbFsFTEqGU9JS2sUi1AAbF8f2PbXdzeuRgB1DTX54ggXc7wqhnUXZbk4nuvP6qJrNt86LHjpsNxhruTYHjVkIames3VBe5CYckZXz5ldeVjSMdHx8bsvKGcN0Yq9DCHGtrsq6fn9p4unfUOWUGlfm7RmQ679Sv9sqNEXhCza6qsuSrpj3qJiS6V0xGTDaLqKgcpgXlk5GcSQYRQWK38aycEGwEoCO+Bnpo5g1gBYgA+g/fgZ3h3WQ4BTYKiXQEw8Ns5bHmdUzKMuVJq4tqpUlYaQwAJpE2MKNYSnoDZQ0CE9ozx/hgyphT2PghPI3IFQZoo5kXDejbnKBJdIoT6fFyrn7dU4gjeDKUKhJKVyLxBdzvcUSm+6mC115TAjP4yr7Ksw+kXcBRN0o2R4rbTP3HS+nhStoAJhnJcmRUgQbrjSXjhbkQ7Xn+r/5QKkJV5Ua9caDVzUz7v/C2yoen6qOdef11KSjVa09Vhdc03juyyEsVTw1NeixMzgWecFK9UIbaLMI37gWp+KHm6duaKVb/m39V07/5bel/b/TB3Sc6nEuLoNHKIr7ZfcUOkiLpqVicq1fnevnFib71zlf02ivXtVyd6fAEVfWFbUCmvVQF0Br5xp4NyNvWH2pZHaltUpUAN65OdQTTGPZ098GphpPrOv93pfIk1fKL+7r/HvAQoc5Xj02rkfZGOjkrtBOnGg7JFh6pl+JTWOvz+YVFHv7GtYHe+uu/oK///E+pzfv6v//OP9MP/uV3he8bjPxfvPfINMy/94Ol7n4Bs4+V9SJLjXK+KIQ53A7LGg/atwy6AyLJxoJNBQJFbhoKF8VF0ECIeYCE0aT963aVRljN1Oy0PF4DQPmsBWgSH/gdu3F/3v33vJyrv/mf8j3RNs1HtwFEs2vMqBOAKJv7oKX8z3PU68+Be4R5H6YCg+B6mgEfEVgCasQZaOQg6xluUhLHOstXJiSZtq3z58DplnItG4JpGBCQQ+uTKSZpNAmwSSlD8tzC+Xlw2p6jbmhFmpjJHtpghwc0NKbqGCD1/nkH5RnIJj5MXdLfxoMKUx9mS//xgkZ3HtMMfWBj5/tDXUYLu3cKnWOcAFIFHHlnb8/GF97EBvLJgy8t8hsNCpoNL7gwvmhaNhsEdAjf83fIq/dzgbK5l48ng/5d800id+7nPhgv2hGbQwgQnbaC4jn3rJyun5xjbOmbPd/NB37z4frV89bMToDjvNXTlWV98O3oxoZzEcjDvK+WjTlgobiFgDuHryp5JE8NLginbT44cPs6sRTlG+cIjo8X9TG/GStLO4IAlDvTMX3z40LbGX/Gmo0AB3OaDwflcPh6/LeZ90xodQIOZeJsAsivjb+ZTWODUeM3Y4dQT718OGws8cLtBHN4F+X/pMPu9VrTK+ufu9lUcN2iLNm0EyneH47NL6ec1xqMJrpx46btXHpJoulwoNkQ01ioe/fu6ZVXXjHhiIGgMXSaweD8n7z/fX3x2efKRgPdun3bJujx0ZHu3r2r//Zv/tdmD0WwAjdmuXE2d2ykCF14hdFxwmH5TSO90xcDTv10mPN8/sMDUyFSbGgAiOSDc6GRhA26Z/b3D2yX8+TJE7340isaTXdMYMKv6ZMP/8SIFGBkePyjQcJUR9+2d3b06OlcaRLrG+++o9u3XzTJ9nwxN1RuJh1Eazid6HK+0NZkqtOjjdp1rgf3Pzfn2gdPnwqHS0LAyaOFQHNxPreFirpwszqz8QTdG3USOzv8jkwTla+UDXC4Z3IB3IctlT459Tuo2yAYM4EdnlRpkWnFcq2mKFWnqXrbAzd5SyYsEWqhgRvaWJqA03cmida8L214/Vjz7SezTTrewZW5x7mnVa62Kc1/adBDNxRaWhNSLUSGiAT4ZWnEGudVHH1ZLqZHCyIVq1pRv1JsbcFJFqOM8UANmkSjssuE3TgfExZVmMaWZRqYgCoMtMQzHWTqYqkkKrXOCvWmsZKtRtcvbkjNRBpcN23VaIIMvZR6a8VpT/lwoTgPpUUipYCSVZpHlepeok1ba2s61Gor0dYbu9Iq1Mk/fF/ho0yrZawvilwv/3c3pZ9/V4v/518qXeIs/lNS9FgqHutxck0vPkQFHaiMv9TkjVhRfV/LB3+iDNTv81ard/6KwmqtJvovNIi+p1Svi9Styl5T9eJv6803bhm6e3ZaaBlMFfYrHc1bFW2iVVFpc1lpHAd666WZvnproq30XO9/7zN98sWZ4v6WmZuZP151Dxq64XsBBNm0eokgibd/Rv/8X/6+LhXpyyeHOl0WGu6+oNMi1b/49mOFg56ONz/U/eNCe72p5ssHut6ryEarz+NC88WZXkY7dTHXpi6UzYa6WG+0xJTZb7XcyTS9s6ugmSnbcaZpo29ZrE+PMSnP9OSc3epNRYFbG2HSU5SOlKaOqePDBc0pLCirdCYenOBBm4dAh+jl4AuOuaVpzwTuy7WLojENE8S1w32BrhhzY06br9FzJmma1I7mdHu6P5PosgYoyxNol0/TMTrDf+h8oFhLMGzug97hO0MqDXyOzBzH5g+0bYIuzNQCgvpGwyRDoa3eoOe0AJjh60Dz+dJ8NdtBZM8TkQqNxTwHfaAuGBS7/KLERcBh4BQbF7WEptZwcAArNqgLx5RsnYO9hiBSE3XoGDeEgXJ5BxakaTncgBv5STT5OZWGjqIdxJRvz3Y0hX6y0duo2+B2TM3TnOclOCboaZJrX6dVCwKLAISJI4S6vrfm6nB0cuyEkbVj9L5cTLi8L9efVslgYO1CuPF10CP/Xr2ARdsRsDnggXw45/2aOH+1bTzny/N1+TLtuU5wIFcZB23ybeR/L0hdbSvXmT+Uw4f3yzvh8GX7b56z/1OEBwJWEChCAYQManliG91A73z9LRs73pOvl/bRP9KlwaPM9HaF/9IOHOPR4PKM/b7iW0UbfTuh9Fznw718OKgDJ3t+co62eoHJYTm5caFdjCW+u4yJlWscxIpxffImuU4uwZLhy/TRbv5u/+3bhBIBnkb9HJznP37b+GH97qAj4izuaff61wzbgEzhdz95qJ/71i+wb9MGcN0g1Js3b+o6pp+avE5MGnx+IhUlg9lq2A9048Vr+vjTu+r1x3r3L7yr0WCo3/ne9/T6q69odu2GNYQs4Bwp2CqYmyyaQ6rIbh6Hhp+CsDAY9ZXFjU4WR5qvLpXXc2UB2cTHWueV9nC+Pj9TjRaKFPeNiwxp0OxkPUuDAgEEtRsieTCKVa1O1Rtv68UXr+vy4lSrxVyLy7meHj7Rw/NjYesfzEYG0VgQ3ba+VFRnOrp3pF4v1jCb6fDhfS0uVpruXNPutQP1e4lpwlT1tDM90OFG+uzeA11cHEltrqeH91WXG7WblTmZh0HPGBXh0YPp2NCPF6u5Mh10hBSH1ERo5iAwmA6JgIgJyWJdCtWy084UJdENpBAhRcNGVUHeooWZWoIsVghoYNLocnWu/mJgwlaKmSxMtFqsVP+oJxIAACAASURBVOe1LZosyXSxeWrngwLzaKqgYkdowMqqSSNBlJypStmukC6lVRG4HTCTN61iQ9XFeTvZANrnnEbbQaUmqtW3nET4o4Q6JhLSpHfy9BG2TpoNNBZOimpAGm8DjaNA++xmF7Euce6tAu1gCi1YbM6MCCGf52tFSaFoFVv49GVUa7ozVr5aav5BqRvxHenX5pbm5ESfaCueSEWqKEl1Xp1oEL+rLFmoCG8puHOqMHtfm9890/ichLsrVcV1lelSW9f3pBevmznr4W6la8lAj/9wodXJgXbC25r9o/c0+uyJanYry3+mZb3U8M2eXrxzX/NXjjVeSSe/97HSa39dvb1vmIo5//4fKasvFLR/T73xnrT3ba0WQ013HspUcw8KVY9Dxa8N9NLJRC/OzxQMR/r96sTKT/JYu3Wst1/b0WA01aAf6fDppT7+4FKLPLAAhryZa09TI5I4Tas3UNkUKooTvXl9rNdvTtT/ryaaP6z1aTlWlYOcMFR8VCndDVSlx7o72dF+laj88on2e5Eea6lo/0BPz9baUaw7o9dUz+/qhd2Fvv7X/oK+99mhysGL+v1/+4F62ba+ezTXR3/3+xr91uda5aUenc5VYXavE7VlpmiC025mm4RNXhrWTNImqnI83Uqdk0Y4iTUdOt8HtEbMu2XVWC46VsbGEKqdNgcGRhoiUqoMR6xpkjy3JhyDI7YuC0OZzg3/J1SvRp8YmKaaMDQYAbg7oKazaak7OmXE1AiqkbFnf87bQmFZmKYmX5I+AfMPBDeytYQsDq4PDIh0SGhLFjAii9YLTNtrtBDkfIJUjIHW6g9HyjKCVMbGXGo2PPlaJTkZ8UMyc19oOGD4cxGBCAgngpNtHkkGjNndzIyhy/tpz5DgKNAahGRSnrQr0z4s1gtLiWjMA5bRAHFXGs6aN3E65uZ3TAiFfJ5H9dEmz6j4HzoPNpRpoYhSbgH1TY3OsdEB9gS0DqGlAYASp3NoXhf5hkUAWAAweNCEUV5dVxp1whFCknv3rfmNzi8uNV8s7V6023Bj/DVpE89ae66Y3vj9IzvAKwyT9tNTb4qin2jpeCaJSavkGDrWDTvMrcxpTtCKMYesjBZTVWkbPDaJvEfDFur8ieqeEyDQirLxRZAAeR3cJeaMEzwIakJQcn5alEuQEwIQEccIFbQLMxhaIQQpymH+mwYMCJfBwLRHaJBQDCBc8txm7TQ/5tpmfmYuqg7wZcatKFcWIce9zFlbE2jGuv6BOYbSCfyufn9ofd5scLR3miWEDtrD++Mb5QHlmp8zZmjL9ehAmHmYemg7GkG+6SPjaXOngwRCgGKO8B1EjQIw5sju0EWKogjhGm0oNg6ehzqvzgN7N5QLwDLTPYzEGliXlfm34g6CgseSCw9Sy00ZP3p6rPHOlpkq8BVpNi7CAEfurYMXDPbcQll5QaEzUW1KGLiTFk0oi0JT5X30yac6OTkyG+PJycryw3zzm9/8kUbyUvl46c2+QcTuJDo3OZxkR4fZJaF1CtvY8t2hIr5567apXx89fmTI0GSeR9eIeYoFh88OqtEYApIgnZbmo4Wf0fn5qarzCxtM8kZdnp/q4OYt3bh23RK54n+0vLgQ6Vts90VAWVKrLEiaO1fSH2m1Ptf8ItXB6Ib1A2ykMYQZFNjVUnk+N/vwqD/QebG2dCdI9bx8dpJgPaAixRa7XM61vzWxMbHF0QKT0BPIqG6HQbb0VbcACsuEzpgxTpTHZGO2cg6mwzMsSttJJDhYs8DdZAYFmp2rhYH2AtudGgAaEAJloxx/nRhUUyZWbLu/SjhvJ9rgz4BXLZMXIoS/hwHAkVPOZBhbKMwLCC47Ek6zw3Y7ERNzLNTb27uZb7YDz1CssVtxhINzuUKLBkvaUvMF2icpj2D0ThGEtmHYYItvlNUI89Bc+tropJyrDgqNtwLtz2vFR7elrT31Q+AlllJ7piC5VNygbdtI7dcVaE9R+ERh/0JgSmoZCtsXguGgX2h1+pnqTx5pfOc1/cxvvitdzjR/9B0dnhzrn/7tf6w7I+mVqcsblT48lNKN1udL6bDQKpPGy0bRx0s1Wx9JXw80mdQqpivV8yMtnywUlomyNNDm/rlOv/NQ46DVoAboNFCJIDtIlUxGIgRis9kIiAKSFUOgHhzPlT86Uxzgo4N7lQNuA8ohAg18QF64lW2Kbu/19PIriYazHWVbE6Vb+2o/fKi776+0ePilBS0Mm7VGez2V4UrFfKFgfaCTfKMGeAdyQvYHyvGIHm1ps0QTeqm92VBf+ek39OJv/oZefHquo3msu59+rqdPHutoWWjZWys8PrHn8jB7Zu5iLpV1Xxvg4kl+iU8Wu0msCH1HcIG9gNBCB5j3PqqJ/6ERAPKxdmCOpgEAPLKLeDLGwfTsdpAI4wlaJhYFAo2p8928Q7jgsPnbmXnwe2Qt/HmHhW3byiDitEseSyFdG6K+iy5mbaJV4WC9crCGEUbQgjmBKnsWiYRfIjtwcpnZYWod5//kn+c8Y+DpqmMwlO/O8/vHfbC4lxueMxAXZcV556lRGTAk5ixb611bqcvX4+v3366BP/kv74v7QHnmebTNQelgBRAeo9SBUeJ3wjumDdzHuGPmJQCGcSNymDFknLjON+bLy8uF/WZT5/sEDbW2RbFKaOSfcXCPE3v+jBuuaBrcsD3XkjG2V/tPm/zB/1evXT3PNXvv0FDu60xJ0GYUBpzjneKnwzcH98ML+U25/PbjMBqNbHyY6xwIHAhDjBmC0cGNA1s3CCiMIdd5FsEH4SVL2Zg/FygphzZY20zwc9eu9odrP6n//h7//eP3UQ/1++u0l3XMe6U87uce+unfpVkUuvb5dvJN/7gP7GrK4xzlcPCbD2Vyzv+mfP/hHIfjV46vUSYwCDBNFER8Gwhrd2/89s/8nPo9UJMjXZyd6Id/+gOBq3Tr5ZVul6hRSZrnsrGPRjMLrYe8GKMNARisTUNAuKGpa8GIUWMmrcVyqes3blhHaLj/+A75AWlaojKeD5Cfwv6lmh8AEif5Z6JM165ft13aFw++sOiObEhSSIgshIBJ4wgfYH8gjRI2PxoNlCFtVxsdn17YYINFMxkPdOflr+jFF17QF5/d0+ryUvfuPjCH4iwhkd9Ik72xvdTD0xOdnH6pjz/9SLdffk23b9+2EJ4aRGX8pwzR1wkzmALBhME0SELdNOuZCrQ2Z0zuCQ3EkTS6MHleIs7rCjZmtiMsmB0qY8amC6EPQQtzVZb2bQKw00KSNsk7Az0WIsGLLs1RDh+eEDBGBJjK7UgQVtBa9dO+1kuc6gtFIII3qO8xprkJxiTmPphIAkPChwIIKEMs8MSeydcoj2oTuLkfDBgTpjAtkoDZMJzYccNImJwuwzc7eigV0TgIXpjpQov64fUFWreVFmjVKqk3CVR0alJ4BmO2zqUxGCLwbaLH1jgCOoRhBB1M9kXY6vHTlXbuf6TBjW0lE5yFCecH1OYFDaK3FDbvWnqWKHKIvprdVXaTZLprA1sarFu1S1JgZLqsVrp4dE+jzUBRMDQBLlehR6fS5kSqb05UfLnS7PGRXnmlp+uvpkoPxup9gbmvr+3lUhd//J6Wm0faeXkg7daKXtjS7tlA5/lS2TrSdrqn/vGRqotzLVVp9kbfgPgQVi4q0JuJ/ZImvZ42ZajLi3M9rcHJqbU/k64dHGhnds3e1xpBe1Xr9Fqq61Ffb+8c6Na7qfTTGyk+0dGHD7W6d6xB2NPTe1+qBwEnSCIttTvra13UarOhmvlU5+2x4nFP5eZC+/2x1qtKG7SVCbvaSifrtb7/yT3Fv/tt3T88URvNVKxONe2xu4yV163y+cJSiGQzzE4gHDtGmpcER+CrRGSTtKqW5reQkmgXIaNyGGZeYIIuQCi5xrqBp+Dg61TvJhk5yAav5udUh43EvHM+DaHbILWRbQYIiSb/FOU9Q0+2SLq0oyZGW3/iH9rDFqLu4A3QBBt9JTRfgQk9MHDay3qm7TAliDOMbZPnpgnAHIeQAEr30fmpOeZyf5mjzWWP5TRhnr65b0dvIP60nTL5H1Mja5jDBXa4zRL3+MPT3/V6YzTa1rzXFpFVAcweGA9JqLuD5/l4ZuPr9dd/0jd9JIydl4uwj+aAsUDbZuWgIce/xTZ+DkMHuITJdGp4ePgse3yk5XJtm06EBz4cCAJuXB3d520zxuazZAmnHRP1bb86Btb+/4jIxDj5wz979dv/7+/x3/68o7mdeawTQmkvdJmy5ySX5l09fzVOoCWAp0shAy+AqOGwz1yifxw8j2bKNtldFBoBWl6LNJ1OzeJi9XWCGONC26iT94BDEP9zDwfX/MfXYRe6az/+/9U5wHN+Xvmy/Fr1ZdFW3x7Ocd2PMef5zbtlXdGuLHP8jrJ9mb6t1A0UAr99va5sJ4jxDOvG5tmVvllBnWBl6OX2fOezjPxOXWj8nk99KyMejidazQ817JNR2TZpxnBhvDiLwfT6caPLxaVKi8DasWSxgDLiKO4QqN1ixbA9GWRqy40uL85stxCnzieJBtJo33D/7c/7DtjAWXSGC7c0qRkVNSlbkLjVaDTbUv9ybmpCFpbTZxABx4CatVVBAFFijtWa7GybGQnVZNyS066wiKeoLU19HgeNgFTYrEmL0Gh+caL93V0Nhpgl1xpWU+eVT74i7tucKyMZaRQalEF/6PwRyqo0U+R5nGhxeWE7YaQEM2sRxklEF9owI95sQJ1TehRNFcdOaMJZmz67BcFuA0Ygw9tBfYDvAmHBNpbgpeB70aCyZOfKC0byx4/JOUvyGz8ndO0kfwTEE6f0oO/s8AjKSnAgJbKuS57M+Deky2ldluooNMwfwi1dHUjuLqSUCWXvstupVUxOm6QIQOjr3I6J9AMwERLgFkRm2u9QJBCuw9y0YOAsMU9hbiRh3UAj+F22BimFpnNleX6kDMwnZWb+izEfA45WQ+BDDUmgqo1lu6/Wteqli3iINZZCPryDSKV2lIYzBfhXgIyugcJooKoXqUcOv3CgMNnTZflUgxJTSl9xOFKUjYWTFVpP2w+X+GFIGL/KdqVhQfh7pKgFgnylKrulpAwV9BYaYymdkzCS3Ik7Wmup/nigzfpSy02lYTJUP9iYduIsb1VtWsWYENpGy7ZQ2eK7FWho6RTIEbdRAEJxUiobkhsxU1VvbG5hdx9lQwX1TGl7qrB3rCLMLf0B+AzTMlJ4WuioN9OCRNDDnnLTsoRa1ivLLxk1A0v63E+Jcm11WWwUxHPFw1SnDx5oNruhpzmwHmPl0bYui76aKjMTRNoGWuFM3JtYNFQbwTZJPOuioyBKpFMq+4EiNggAcdZEiFUKm1Ih+R5jQDtR20NUQbnHNwLBg3nOemd75nwgMeXA2og3bYWQAbq6y4VIXTEMoQNfNVIB/nrrkosztSkJP0LqIJUH0WLwMU+cPY368W8ARY2uQuwNg80Tb8QlojmfIzOzrlnftMcTebBZ11WhBCy51Ak2mFaA7DC4gw7Z3615FgQrBHrh2gbUiGd4lO/+dyYO6kGYtGevaBE4f/VgrNjwwMSZAoalZ6PpOAbP+2eszE5osvNGXzqNMkwJvuvrxN+n09yxScSfCsEXHL5kvTE6RxnG7LyG2QROVx8bc6KIqdOPG/0zRt/xFM9smVv8z7Tw7fVtvdp232/u+f96uHIcbeJ//6zVY/Owo4NXCvR12t6wE0IcM2eeu2gynmfD67XrbEANS6zTtmAyTUDc76LL/JxBoGAcMEmSQgvQXzbm8GQ0VrxzNPuk2YGHIBRhASEq0beLMWSeXT1H82kT9VnbbIyc5so/569fvZf+cN3f469xr//fryP/7hCIuE4/7L11Gjv+5x7K4jrPXf325znHh9/Uz3P8zzxx89lpqqwBXb/439/HsxwMD/QVrTNKjggkaDIGBNAV3GSer5X49gvXtFiEFk22OM/N5zVNAvXxg1FpZpt/8n/8lqUcuX7jFb37M/+JXn/zbbMLDmK3wKI0s2gKVL9ZFhuSNdoqosjSHpFFz18SjeV41tgrC++qiM11VIYMAIy+DSOLpGrCRFv7++bwGEWp+lmmvIBBEFXmhCTKR4rFHyFMAr1y53V9/MldnZ9fqjfaMifBfLXW4vLMCM8ff/f3NZ065/fZdKyivFBRJTo+OzWV76Mnh0aGr93c197+jqkUB1mi06MnqopA7//gYy0vl+YPgJLr5PhIwtTTBNre3jUtSpSwyyIHkpsgqPGTcKBBPzP0XfaiqGMByVqvl/YCTT4h2jxzk8bAKxswW/wugAnDYPqkjhAMJgQYJzh4ouIlN5ILwzZ1Y15YNBSMCQGXkFyEyxATJrZ+mBkVEN2RxuBOqMF2LhgJJMntAJxTnltYA3N46gQ+zBCgh6NejzDrxQaKCpNjYWDiI7QZ6E1MLTZ5I6LwsKo6ZgCrIikuGkO+IyYvqOYhAlfgBKGy1maVG1LwIMvVkJsOxk3aCFCm8YcATaBsNJpspP4JxkWFQq0/VKuxau2q0o6S8lUbhybA126puvdIm+CJmb0GTW7o5YCWzl5MtFle6PDJQ+0XM+1OUy2HlcZlqNWm0ntfPlS1KfTmTk83m4FuXtuRXu4p6c+k81rFYaLsrFH1w1MtHy5VkVwvS9Rmx8TEKUANeHSq9Scn6seRBuprc5grQyhSoq2DA5V5ovH8qS6Xa4se2791TXnSVxI0mg5jQzEPWlDkQzNFBG1fy/dPlf5Mou1f2FOaPJG+cyYtR9J5X+1wrLOTVBuc0jfk9Eo0GQ4U10sFYU9hu6uLyUrbTaxJW+iNr72mt/7iNzXYvaa/+3f+nrbaRMfHsfkznb/3SPc+P1FYrzRGC3UJSnyiAhgHoAyyvog/3ACNAUAp6O9RpLPlUw16qZpNbputndFQg36ihuilTaWzvovoMbC9QBqMR442MPlhpibduF0mZhlYEZpXIs7aDu8FOmJ0qHNURbD2B7QCUz+7+DBcG34Tmw4EcKcG+PMZ67g/cAQ3dBoT6kGYCxEAEZg6nwzWPoygPxh0Qo1bM1GHg4O5PrR30Dnzgu/TNJZrjvazXs10zcbImBOSCUzqeV/svh/bSXMOeuppr2duxrS7nTX3mOauw9SBfpAvDfPJf+zwZtAfuc/okjsDDpONpRcCOh8iwENh/KMYf5a+zQcc9Rkv084jXJelvnjwyMaB9j5jruzdEAK6BLHURB+Nr3TCIPQuziK1QML8GDP/kbb+R37wDjis2K5sfjOeVp9T9vyZpdBuP+bQJ/8c84H/0a4zRhxmjsT03ZVN3QjN/XRgkeW8DwTODbn9wtBMbD/10++als0EoM7k5TWNlAkf5V4vhPixoO38j4Bh/ejmje+Ivw5fsrZ1ggvn/f28DxMju7Ioz4+Xv8/3xV/jN/f4+9gU0QbGiMPeW+efxDOcpyzupz7+55v7uN52/rSU6w9ftz3fRSr6Z7nGeQ77H4GJROdmDu36xruxHH7wVhfoQDvif/Lbf08i1xXmkTJ3ud+ySPniVBfHPVOlnx0+1NkFSe8abW3tWIK7s8uleqOhqVExTWEbzXqJ0qDV5emJTk+PtXv9luJeX+V6aQ3zneCbwzrLAAMIhW26c55zHXcqVe6D6WKSiVDjx4nGQARsEVmWqMb3AUwQzE8WSRaol8Xa3TlQmLkUIX/6g490cTlXOhgLBFLUlNi5Prtb6Oz4SNOdUOvVpc7PDrW4OLbd6cX81AG82cJATe8mHACDy/lKXz54aDncUONHg8SALkucKMtK29OJJuMDbfKl2cLuPnxoGh7LUI+vTV0qiSMN+6SAkdmRefkIFf1OTQ0hsUVmCSLZuToiiYTkk2NC4JkEaYpTN2poQP944U5wsskggLsic1wjjQIqXsL5AwEWV6ku3WSELBIRHzdSXhe2G4nIO4QjakDuKZdclP07mifC5m1HF7RK89IQmM0GH1O/e7eUgwBWGLhgInITOoQldlVSRXw4JkBbgBASRzQwHfPBGRy3qcXcOVUWqZSDxUTizzo0GIKwafRkDlPCl4VJJYXpWuNQmkUoanD6vJDCRypJs1jvKQpSkXIx1cTyukn3pQBhCmlrR8PdmdrDE62DldSc6oUXbkvrpXRyKUUAXrZSr68X3r2mbH6sux+sdP+s1pPl0vCwFkGgk7xUkY6UxOSze6zB1kyjWzOLCE3uznX24ZlWMWbUVMkLS8W9VO14rcuTC+WPc0MczwYTJVGjOo0UNYmSfmzo8S/tNxoNcm2iVHWSGlNr0FAIjYwsFyQC3sU5RKavf/XDM7z71BwuZEBIR/tStauz1UInwUL3vshVLgMdDCcaRH3tjisVOeazQJerWvPdRPWc5KwrvfFTd7T/9jvSq3d085/8rsKnGxHtEISZ6qCvVRmLbHnFhjyBW6rDvubFmQVVjDuUbRC2EapZ80RObU9woM00r9cGMLs9m2ja72txfuZwo9iBW0ojNMxuF0hkFmsEvzu02JSVkzTaNKyOvhiB5K0iiHcM0+mfiYrDfx+B3M01toe2XvBrsmnETIWgXN3GGdn6D/7QOnSzMEBH21yYPIl3USjD9Fnf+JpA26B77j6HIzM/OzOG10sz85sgMoln+oORALmFXhg0AVQdLarpR10zKAeTj9HPKzt2NBXUxfVnGoSO7voOwIC4jskM/mH0xsydnfBkefdqzcaDZwyGZ3mGD89fZTxc87/9t/UXOIicjAWsRWf+QQtCvTD/3ZHLMI/2GX8nM9O3rZkml4uVgHOhHN63r5+6OccHH1LfJuqF+fLh4HrZCTz+Wbtwpa02oP7k/49vX6d/hN9XDz8GzEP+5wONpE12dOCMJLZlc80mwvSaXaoc7uWZ1dr5sCHYw2fhX96Bm/yvaHF5/1ffiY/4o0Q2D6C2I/j4d0ab2FDz3jnHbw7q4zdl2XwwE7UTGP2Y27rq+mrj7y7bM1bIlbGlHHdPd1MHL0BZ/vDvim/u923x7cEMyXkOvv1Y+ufpOx+eQ5vmxsKNHffCE/wztIX/fTmUUXfo3rAjcyOhDDOmY3UJTNjnGdocD4ON1jQUxoUvjSqtFic6eZK5yIaY5J1Dm1NlsdDD+/d048WXVLWxZru7Rgg2RW6JVXupE5hOTw61XMz15jVC+V0DfeeuNtSfoyEQTPJk0SGAF9EoeLs195FoExRnCxkGcC9xPj5Fgf0XYSOyjPCMKxLrcDi2JJxEMMy29hXEQy1Xue5/8Uj9/qkmg74JgNvTbe1v3zB8qJ3ZvtW5Nevr8vKcjL62oK9d3zb/ocX5yr7bKtD87Fz5cqHVeqHX3/lp7W7vqt8bW5mYvMCjuf/5Jzo8OTKfiIxdJfFhTaDlxbnW67kxbiAQ/GRn9wDgGgI9KkLOY07L1+c2VIwNZj03d1h0SMlI6gg/SMkk52VhoqlywhOTfg28AES3zk2rw+45x2cDE2Pbqh9lXWLbyCVpxvGbyRm68uIqND8LIoFoAyiuBtxpatjaEuISlVglgWqiW/CjItKO6Ja2VpCEFrFYCtC4xjmWo2LuiFuvqg0Xyzw0zK+pQLdpKM/MhTB1SLplEmptkn2theWtA/updi5JyJNggwStjtu+6mZjguPhotb2D29p+saB+tcz1c2hmvZjRdGWwpZUNiRH+o4aHahuX1MCCifYodG26mUigQxcrHX0+K62NVLv3dugOip/cE9xnmn3jWv62S+OFBytlYcAU/YVnNVaP2y0fBBIjzPNehcqwkbRlCgmwtB6ur411dP5WsEmUPi40qpc6yQ4cr5nDamIFtoPpL5KJdOeoajnaASTWDe2t7Q7IQVNrZNire1oozALzRw8GAyVjoFE76tZzrVZpQoQsJpM/QcDFatAn5xd6LB8rMVipXCz1kX/NbWDVK/evKVh3eradKm0v615Genj+5XO1wPT1p7VK33vg6e6/z/9n9Iw0x//+w/VV6J6A/ELpWRs6Ni818Vqpf6AHHSRmopoE+n0cu788qJEJSleNmtVQazR7o6ZYZFiyjrUk4uVTlalFou1AcemE7f7hHYYhSoLEyBQJ0J7JtnQ1gX+eGiYTMgh71Po0hkg0DjtlIOlMAsSPm4ISzG0hShd7nVCgMPScUII9bGG/rwDvxoOclOiuUrRVkGjABZlh1/lVj6YbwhCCESeqbPmce6FHQCRYTUlDgmfTQWa8Dj1DNfdx/rHKMfBXzZxrEvKRqhgnKAN/DYmApXAHGOruhNquh02ZZCyhmcoA0BD0I7RUttG9Mpu3OpzxMfq5o8xEnOed+2xse/KtnZ0pmPKxs8VwRFNI+MNKDDvEMdj/DPxIzOmGTrn+CRONZvhRrCx5xhbTCQ8i6nKMXuH8WRt6YRe/qc++o5gxmabg/a4senGwDP2H+uT3XzlD2XRz6sfLvPbH75c/801/ufb5lZH65hLXhBhqlJ2FrvIMhOYmLdZql6/bzhJlP/q9m2Di8CBmw9j6IUM3jdjQj28Y759HTzrx4E2+H74+5gflMM4cY0Pz3Kdg7L8x/eFa9zvr/PNMxy+Lu7llH+Wa75MXwfn/LigKPDPXj3P2qAs+sfh++zbzznXX4f07X9TFiuDdvE8M5Nvf923i3P8b/QA713GrjMfUwbDwBihgPBlxOXiVL3tLbUlSLilwGEuN6UuTp9qvlxondfqZ/jEONswoev4qACnvjWdmW+LBU+1HkvDOXwXhUub4gfTWntlkvkO+E74l8Z5Gku7mQw8b7nOAgeAtYahds6BDHhTRLazBMWVHR6YLMzjsmi1qVcike5f+0u/qT/94Uf6/OEjF0pvKs3c7Ma3X7qp09Ncj+4fmRN3P52aw+n8EqEnVlVU+uSzj9WL+0qTkW7fumNtuvfZJ1pv1gagiJP8m2+8qb3dAxWbUucnpxba+/TxQ603c63bULPxtiZo4cC6aIi6W5qWhb5WbelCYxufnLI2wo96msME15lLHQAAIABJREFUoo4o4RiLqpBx8UI66VrYQRB1Z5MFoaRFfe3McswVh+pqco4JFgzSoOeijrRwiX6TsLU0MoRhuwii1qTrJEq0UK68ARIi1CDrW31MYCbUNI21aXDSrrSsXcg2hDAxeIMOJdVChjtHTdtZAZqGlQGtnBP9MBW7yYwfBJop+G1rmiaLYOLFQlVaB2xZ42cHQQ4iM8dRZz/BSRgAzFgFvl6PzqTvbPTuz0rJNYjCher151J0YACICkh1P1PYjFWuR9IA7/hMSkm7+1SqThXNf07TyZ50Wmv+waFWwUaTeKRoe0v5WajxwVSrx4da90ld0lO43OjWdEvRy1/V+K07Cg7fV2qqvUyHm0dqTnGm3tWT9UqDaKB+MVBYhbpcfakny3MNtwcapJF2xiNV1ULlyUqD3W2NhuT8i6RibprAYUIEXKRb48QEcfqPSbGdrxTkK9VL/A9HegFn8eON3r+stWw3Omw2CseZtm8caCsd6+7jWA8e3DVw0ejsWG/fCfStX9jW3sGeir1Q3/+HZ1pGrfJwrGoe6uS9B5ov54qykZZxoOFgbqHJTVCotrBex9CCpFHeuDQn+FMB44GwPpj1zS8lWm0UxqmqJclZ8dUbKOgnujQTbChNdoy+tPNLm+9mOotd5BjzHMbBOjBCiiYU3CHc+NBM8g/I8vj3GGFkbKDqCF3mE25aLlRAaGNQTyMkGAHtQpIpx/w/3JN/5t9ijV8Xzqk9m4/guCWpy7oOMQboE0dbIrpoL3QLDcEz51vWFeZAA0GsLUqHeW1mmtClcqFyTG9m0qHMbq1gpoN2/jj9ZJEwRpwHKZl+dfLSjzAR6C3jChN6NpbG/AjG6GhxzzEs2nCVbrs2oWd2wgHX3Pp9LqBwz8svv2xCIhGdvKPFamNjcXZx4caiY7po8YngZYmjhUSQ9X2gHxy+ndAdrlEnpkNrO1G7JhS5dnLOut0JL+6amwc2Hh0/8sKnVfAT/vAch31dYby0hTb442r5nPN1YD5jjvKb/I/MW+aA/79cdQ7YaaLBaKjp9pZ28KEdj+z9AeL6bK63jTYrnDJlm3noIr439JW2UO7z9jptDdk3qJv28uHwY+fv9XOI39zDN89QbgN0z5X++H75b38/Zfr35O/nHj7cwzXKZSz8vZTv2845f6/V20W4MX5c889RBmUxJty/WF3Ydeqke5x3/7u++nr9Od8myvT95PvqgSxBm8FDzAaOLvBcdHDr9t8Cu8LcUGCUUWo4GKhxm7pQHDZqqokGw4ku5pe6/uI1DScDLQCZ7I01GGwpwU7cVPro0x9aeP/Hn36q/e19vfPVb6hvMLutSDbaz4ZqK+L0SUUSGHZQAIp0NED3YBoNpMly3SgLY/27f/s7Onr6sQjSo/Hbu9tq21K//p/+ms5Oj/SdP/xD9xJw8MTfBYoQgcHibO87WzvaGs+U7b1ojnQwofXlqdIQVPC5VsVG56uVLs6emIN3mmFLj3X49EvTUFAXJg6witarlVoTxnKDFSAJa1nk5hzclnOdHx/qwWef6eTpoYVvr1YnKspLRXFJ/ldLJsyLe3J6bGH4IN4mvUTrzcqwLdAsQbh4cQikvSwVUUJNmSuOSCrYM5RuVIYm2FqOOEJD17Z/Zg+NDxIEtMVmi8mDqLU4URGgUdqoKQrDS8oUqy2JyiuVrytzqDYzCWH+TAoWHhE3Ldk6Qn1xdqGFSq1DfA4q9fO1DpJIw9g5y0/jUH21mkapCX6rojEE716bKlnUinu5qjVJPntaNal6eaytdSCSG1ej0DB5VoNIo2WtTT8SeXmmdaRm1NPwslFIjsES/43WzCto02BEOFoXYIGYWZF0KbEB9DEORV2QiURrHIKfJhqf1ZotW13eP1QGUF7+QJr0tQpfUBL8l5K+rji9JgUnOvnksfL3V5rVA4ncdCcPVL52UxdbN3T20VO9cFQoPU6k45mO//WR/uknD/XlpTQcbWt7ONLF+aUeHJ8qCS/02kGlxZ2fV9r/ms5/91BHf3ChTbWtw0+f6jreMvGJ7rc7iidTPXp0pn5T6c7WUKNipV2SBxdLNWt2kZGCJFJt5u1Wl/Mzpf1YOztTzXWiMCPhbq4g6iloRlovQz05PNWmXOphvKOLNRq4bbXNQG+9daD9W2u98zd+Xo/LpZ7cPdGqSvR4JZ01jbau39BofEO9dKaPP/6BPvog17xcapPV2rQbLddz8xNa1bXmgFTGPRWr3KLZem2kZgNkRWgpKl7YnupwfuqiQqNELbvFKFOWDHRxeq6wJh0QDt9IAY7iQUvQdvfAUwIRjqhGaF8QqoBRkgaGHWov0+VyaRpywwnCqThLVJSF0sylXGAtZOORkn5PT89O1CNdS5HbhmC1ctrpNEiFNiPfbFTmhbWFNUAUKhsRZ7pwJnFM1EgeONCyVswPZWcHp0nTaPeGQzMnY34+WVxoXeXanC0NWwzz93hEhOFamzVRA9TRKBsOFSSJzudzm9eE3Vv6JfOtwNTscphRMxF+RIrSLw42T0HMuOSKOtRuaCV0FA0O5nsNyGwQKiGwA4bF/YmLyooL1ju5Jp22Ci3O/0vamzTbtmX3Xf9Vr12f6lbvvvvqzNTLVCpTmbIlWdggyQ3jsIMWQRABDdygQwT0+QZ8AoIgaECLoIECAhPq2LIojJRWSmSpLN+779b3nnqXq17Eb8w1z9n5nFZYeN27z9577blmPccccxT/AeMGHeUzp24wrXYlcC2YT0BX2JCwGXSxF736hw2FDRs6hvoRaQgqpHpD1IZab16+1umbM+u7g4OF6tJJ3roSXCOcLnCVx1MYW0TzdDHJYYj6vycAKthGUlntlI+Ai6mUppGq2lg242i8tAL7OOcEwt7hZGukoj0mhXejaM/ArMPi7b+MO4IWs1HbluXc/+15GDogWkaZCsISgfGFRKJxmz+MLnmx6dPf7GVAfKBFQe1q3p5IlrJMxBe9+947Orh7rPc++kBf/Phj3XvwwDD4YMDBEcJUgb5GLR1jz4v6DvTq4XuC1gF1EjSyAUYiUMy8QINbu1hqHByQQkAbzcqPQ5MJIZCANgqJtIApBusNiaZaVcAHBU7TwZyy+bbHIBrTB0NeO8kWbbW+NgbVkhtD40xEmE/cgznkcOK+8+4ZH8+ygImIGt1U3QhMUjysUdex3jgowXQ6iArqZQ46hgiPOj3QZr0xZptA9yxXpF3MZWdHC0MJowRzNsDtBLUytCotwiHUw6GWq615ceaTmTl6YSNN2TFclu8MJrz/zH0uvpe7lZKEEw+Il43KHZs8ovbSPFqyCEAqd+rBhgfu38S5qYsNZvr3rlZX9RZAk3xZ+IisKaYGwRkGjdOSGS3TOMeJkhcqI6Y0ExubDxpkZdD9pn5yai3qzERl4ODeEadzSiFum+dI+Y12Mllx0DZiOCxy8lytfjHsi9VrQDT3DA15OcC0wk5M5MdkcBPISXosFIDZGLlTKjHl4JR5dpSnagrHMfMMGwF5IPjjOwajEDoGFK8d9KhubNxJgZOYm5xOkuQGn5bfXv53Fi19wPN+gsNsePE8BIG6spgIdIru1pa7Ydl0FpMOUmonbU4IcauWBYxBHFoYopnnziuvCVt1VWcea1WwVZtMlMwTJWWjHmPwuFKdBSpSDJKJAxZppMgQocdmv0UwVGLe9aa2wz6lyiMFYBOgBYSRg9APxAgpQhvUFpA1jFlgMO6Bua6zvok4QpthNjKCrYSd5j2AlG9L2Y+kqFAffCTpPfNmU7hTq0fK0g/Uxk9UVUul9Ui78SvlUaPufKN4Gym8cyABAbG6VKydCxFAyGH6GskOMQHTXD0MVzHRdHdgxsuTZqY8mevZ1UYV/T7K1E96jQnf0ZXK00j1rtVmh+qUPuoVpmNjFldlpdFkZGj1gBYyjwhuzcKbIUlEjQtlx+tFuQo8ONNSVZdIZa9tfak38ZUO78ZaHkXS6I20e6KgXhtEQNDHmmag/6ZKokPVNfEWsZ85UNWem0oRQgxoqb0PdhHYvK3XIP4vbI455T59sVaiRF2S6Gi20OXV0k5rtuMpHMYY1G13GkSdyjxn3rKOUbMj4eEyoSLrYzjRM9ONTnnvsD1VDM/zsvU0nG4hwMyDnHAQYWjo+yi3+Mwm14fuxM8zxqiQP5SETQg1BwYLtrygQm5z5Tu/wWhAkUCshpaZvRSI9R2MRaiQUzCdZLTK2dfwmTb6ut5srAPOFEa60CJ+tzIG2z7bcLy0hK3hpp2W/c0fnzc3SDNU3n73ZdKzbEgwqSb9GLxdLc+hrtAF+gRayaZGiCbqitMyZfACvJADnO9v6y8I19BG+r34nBs7z3HxDOpIJIBWL5M5209/5R+e279YC758y3OQpPDZ2u/7YXjIP+9/+8XcXCKfhneEB4yr2dYP8xAJgwUn91hbuOX7fhvUOpYTOGo8z5cb8aDbwJnXeAwv9nCCGAsut8E7iQzmFL7P6F9eLo1jMXyf+/bwm68/9/jMPkme/jmzJbX93s0Rnye/7+fHs+Thy/dlcJ90Pq1lbH9cb/ry3fO3v+5/8mmQOt7kPxh90782LynfziZDPWydublH2dSHOckc8PVhn+byfRmGHincpecZ3ybKZUWnGUd+p9LGgWg8zg3DEQcs6KzlhbqUShvHakMa3BgQGhfsJ2INNlCug8OxuWxfvH5hODjb1VbXF+emXx3nsXnCQPTI3MTZIYR6ZxIotzFjkOsIpEWoxhOucejS1IMG+4vvdCSEAw4TLCaIqMMggtlwaSFns/HEJkVRV6rqRmme6969+3rw8KFzLwQpd5zpyfWZiNS+hU6EoS6vrwxRG8NksCtc5zvIewzYubhHXXhHhM4L4sEAkQeDZZ1uzBw2AL2dgHgWo8Z8lGl3tTabItozms01yXNtcJvf7kwyVuzcgkjTWGkyMo8ofquGNqbx7eREj0eIViPOGDlQR1sHMFzuH6cFOHkYUJBKuUAt5nQD0jcLnX6FEMBimgoDhsqCJsI8YRDVGK4Um1SaTExVy95rapa21xXIrR0n0Fj3Sk7LgYJkpGwaalRW2ig1OybUqRcGFijN+lqhC6Xn0Jd7aV01yjppItrem0QNWyxwEQGm3kShgIGBkbLgcmxepqt3mxeMMZJAW1V4RwEOinelodRLRRDqrNroyae95gevtO0Ba5wp/HCp9OBc5fFcaTc1uAmYwjD+QNOjK+2mf6rr3bmy3aEmH8wUNqXe/MXPFewqHR9+Wdum0a7c6KLFvizXdtur6M8stAr0fL0J9Md/9H09Of2Jfutv/qbVb/pso3LV6fnZtUZRqDWq2bLQ9dlT1dOJJgScTkIlk7GduK8rTl+pmjjQDnVrnxgkQJgSG48YaqE2xVah2aMhYcvN2+3Ndqc321afXJQidvuju+9oflRr8nCjL/3Nu7r79ZmkB9JFrO3lpYptgwW+QWUAevvy+VLF1dK8M3/88yfKF8dW/9YMrVs7NMVNpwko1HGoaHpgEojzywsbp7ZdKU8r/e6/+7v62//pf6z/8b/87xV0T1W1l6osFIYMvLAArBSjdpsNNxPZTs6sKS4AVflkDD4nZFCF94g1EtR14TDK3JpEIuTWZ0J0ZlYC9i7qbf6btx7YcjWnSuw0e+3KnYUf8owZ6wHpLKvL1n+UqRuQkznoUbcwSpVhj8MpNnOhRcARIyabMTu9Mzym7pkdgtzmwm9c1r6BcENTsNeg/rw8zSEdDIfhxECD8KFyJlpOAmONcyoPnuHi3b/sBvcGzzc8TmmTGaffOqSa+YOViaQJimBabycJoK856EG7PH329M76ASDcfGL194wV6Xjm9PTUPLRiLOuHjQ0VUjzYyUCZqPVNfa1Ow5jZJm8NpMY25tY+296gOzCxtMcxntbWYV5Akx2NcHSb/P3lafn+d//58++k5YLxhcYC3MxVgywNtIUdNh3NMSkVdfZFsblazDbsblEbIi1KzAMQ6RuG27ODhUni0CBQlpu/bnNGUkM7uA/Ct82XgQmgbcwLGzOzjXLSxs+307fVVM5UHM5jYLTJj3zYq1FF7+9jntGgPnz2/eDHned4+fL979Y5NsOGT59jbH39SL//svUGwOiwJyEZAoqCOcczeJXym/2O9HVQn/v6uL3QqeRJg7qb/uEzaexoMDB93Oce7WKO0u6qAo9waeC+mPIAdj2ZHiifONXwCBR11gR75OuXLogmTaQTfEN8Bcl4tbzSaISLZm7i5rqFa45sw+/qnb7/7ULvvfu2rs/PDHyurRrDhBhPUlVdYFgxWFeCF+QkRFCxzkTIWKij/kEk7zuUsqPOLVTuQVK5ALBCPRMnI4e1gUSpZSEzS93Csc4MYouLN54szN5puV4r6ltdnJ+ZAeHR4cxO0sv1ypgFoBaZwEzkqipEvDnEk3QmF8wefcN3OhzANa4WxFnjiJ0OHVEyPB+2RKjQRqOZJpORO/kj5YH56hrVO0JuQIQKg/jHjZu8OZjsCPFAJhbvyEXZxtieC3EpBVpaJKwDI0cf+XEjne9H7pEWBspNHLfxeJE0khyAKu2kDenCI6NrVXJqairHAIP5k4YKW0fIoyRUWdVa4okSJoYxM+oKVQ3uApWSRpp1DnNq14HflKhNAr2XxXoUBfasKRHTqZ41lV5rq4NEmuFBF7TKqk4pdthZrLhqlIeIkdk4Eu0awk4kZiyOGgH8LAIk9wVSQaYU4QA4UBNygYC/gYi9/CJPNHoOMCHR3Ze6e+9Kd6cLpasjZXca9eFnBpvggra0okKj46lWxHStt4ree0d6XOvV40JJLb2/PdFoOtfo/ki7+UvN/vCVkrjQsu7URZ1mk4nSbmJel3/5nUrjV99XkEsPo5Gm4UTbmnBCSGVrsx0Et6ysQi3mhyrwwqwIi9eaChyAx3Ey0hYMplGhWRzrIM4VZc6oFxTj+fi+4WuVRafrzU6nm1Kr3q3XIEn15MkT/dpvH+qDj8da3Acw6oUIVXf6o0o//9nWGJI8xtuytk0Ax4JN1WpbNirbTGW3NUYuJAxPGKuJUm03K8W44De1LopXOrr7QOkkM7iIvh0pX0zUgLH1k59qtVya/RJBPNsY1PhSFbZLCAs5OCBRSx2uF4cECCgv6lEJNYGbtzA+uJwHg2SHNcl6TDIYXVDfB6Rv1P1sOAMgLACuhg2GSq9CFM6hzsXBJB0qLSRdrBXUTpzo2SxwM+ZCcsf64RTKIYgyWVtc3L+4vjK/ZFNkmINFazEtcXpAIjeKHLQK6xJ6yjvPuaOMs7nwjBJ5ejpMfbhvp1872LpNytSAe+lw9TM7HBgIpJVD3DA+o7YxqRft8FIkqj58JqA1xvGUCXgwUiWzuwJdO05MUm80j41msB3Bc49+oG7jfKSz60vbnDDeZpPbbyPPoj+lvTAOsH/0P/1iNMsYDMdleLplHTv8cf3s+nr/vv9seexJdMiDlx8f0vl+tmcG5unmd77vbeyff5Z0xmdQX8O+ckbmFNm1oaqmUh4xB509KOpMGCNUJTZniEd6746pJlFPMn/53TsEkH9TuDlh8w/3YGOUHdNvvzfOhofPTlIEI0g6GBf2HGcT5Ntu84d+3mPeOBgY8pN5nLrDpkNUR3PkPCmNG4fpHIQA1J8syI/L529fhj/c27/2v/vPMGz+835a1x6nBeqT3lTi3PPzrRviKnKg4Hn6DRge5h37vesvTDVwaHIOEXYYwIuUuhOGCOaO8EDYxFbOeYQ5enl5aS+YJm9bOF8c6uE775pzAuODliuZEfi7dapw6kaGxH2holTKFnJHvBrHMFCpyWxsJ9n12bnG0wNl44nZNK2W53r+BBfoqdrmrol4cR9lLHMzTmZSlSbeorJuASOWvnUJ5WTVN65s1xEyKU4XulgydB4ErOngNCdKJwcmhYHxQqeNDUAFzgQSH3B/0EWatCNViTqxQCJwoIbQDqZac+6HTAX0uQeHR4akSz3QuXfdWGdnZzdSIpssiOoHzAskUXCwFxcXrp6mJnCnAupJbCUT6MOsNEyCXulorhj7j91GxKlbV+emJqO9cM+EW6GfjdiUTjwJRhH3YB4Jf0JaNzZIh9wCoxy/cJiUfgz9pHT3MHx1GwSbEeCB5BNmiRKAJZHyDdHGcfHGq42gvagqiCVEv5R1YaChaUQQ0ND090XrvBnRqb+IGm1q8J067TDWV6hdV+l8W5m91q9MpF/LM72bx3q1qfWqTVVlI/NwJxAo8o5RX2jX1cpD4shJ9+cjBWuMhKXzWkrjVphjmLWznbUBEa2kEnd6M91SGGLH5ZB/CeyMxw8SjRd4AW5L5adT5e1OffGZ2WXMF4XC7T9W8qufSs0XVHVH2qZnOtATBaNA6cFY2WSl6x98qln4SAd33tLp61Lf/dYLVbNGv/Ef/K7e/o2v6Tv/5H/QdJppq0jrfqdN6dzs83Sqcdor7Rcqq0ob9PKxczFfjKc6iCpNptimxQ4HJAh1vau1udopTHNtd43ySS5dn1lYEiRS0zDQl+7dVdwGproL8ljnm1ir67XFF4OgHh8sdHexsPIo8y/OTnXvcKFF3knP3mh1+kLreqRPnoLuf6KDo6WaolQcbgwwNIxDi6e0LYAWaMwzz9ut1EBURPQrTEpiYJB/9/e/oVfnK/3kyak6jdRFI51fb/W//eE/1x/8z/+7TtJH5nxhNjv44Q7rCZgQTunMMRgeOw8gmbGTpnPuYP6j/kbCZIQPDdOw2dNpqMJawiENa4R1wovtzfJkNYL7ZUSf06YDl3SEFBBYO4PYkrFTJPsnmy4MA5LWINDh/ORmA2btwBCgNmO9suZmh3jHNhbHDUcFoFRweCiMbjm7EtK59es8eqC1fs1SF/Lid0+DoXuUQ1tc2l/ONPCbqQ/Zt+gbWm5tcKpMy5NNY1AHQfeQqBsXOjBR4KJBM63vwNYzw3jn8IE9FfE5kR6Ncg6BxPl0XlqEbCG8FKjkXNSFF3Xn/eYe+ZlkzDEnRlNJP6hcLeFf9WdQSdKHjId5XpuNE6jgkYGk0k5+83Xw5fs68G7PD+Xw+/53X/z+PZ8X48DlJHxujwzQlKQEjY40DrBRcnHZ8IRkH5nMpnYAh0mKANKFccRj0gMTD5IS+gI66+tDE60tjM1wYCeNv0c6PvPiPi/qzOs2D/fd6kyfhNj+wPjc2lWR1jQJnnEd3nnG94Gl2WOYfB1u8h3qYgzFTd+7eUAaf1HHv+ry9bd563TfNj0p39fBP0+fuJc7MDI2sylMjaP7pOceZZIOT/uXr97Y+oKhh0GCpoB5BiPGnAcrkdV1794DvfPOO8pHY6OtMMMhtlN4r9I/xsiiwx44SggXzAAXBIGCqQCqB+YjPNxkdmChO2aLuVOnJQATgrw1xLYhL+xgeunizUudnl9qce8EDY8ODk5M1cAXM4yDcYLgQUyscyBoruw+cJG6aRAI2h3AefMDxaOFedZgiMhvcM0wFxYJ27EqpoZCrAaAIUbsLOxyi+tqaZ5qYNawqTFQtPn6cmniYzo4yxLrVN92JgkgixBrNmHUfmEda1sW9t0TNjcpmNgE7nR61dVqq+2mVjQHT8WJ7+lFVJmIdznZUoezi1O3oAy9uNPIwkY4d+cCBGakcYOXCOmpJ4zS/mTa/2yduPeH8yfEmTYhmqPOiOfhP2CQem8vwUIcMJCQQRMyhYjxdbs1KeAEYihUSVLZ1cKbnHKvu0hV49SEszDSPEOH3Om8r4yB+o/ujvUgiVWq1uOd9NmuVNJvdIwLexDo+D4xxDL9v1eVnfDDVrozTvWFbK6qWeqzQmqyVNtloaKtzFsP2zNIMjHm0mlqYS7A5uHcPh3FStrQMMQIUvxq15hkNEnHGrWFigp1U6Z0ca1x/B0FXwKfKFRmeDAYV1bS0VQHbx0L3eDLP32pbFJrenCgz95c65MfPFEdFbr/m19VOg81GsmATzFob9pI5Wqjqmk0n8w0yjtty14ljFJdKUpbzWZTTfCI6cAWj/RqtTPYDKRiRdlqtSsVZTCIgaKm0NvTTC0IB0WpbVXp4eGJ0jbQ1bo1XKbl5dKYpWkam1RgsRirTTt1xdZUfgfHB9qsKp19/0rtZqNttVCRzHX5MlffzDWZwxDTyazzWH04MsYJtSNItgeEtsA2rAu0BC4CBi9LTaWQNY3+/u//pv7wj7+lT1+cSyCl1xLSrqYe2SZbNI3iyUQ53p2s+RKpET79zosNuyk7MWKrZs4gHKoQl/dGm5JRa0yAd/llzvn1wBzIxyMjiGaQC04RQWchOMOmA4oy85q5HmW5Kg5PYSSAE+2A0IPphUsxto+ZecdCF1hrME4taOSDC/b+BkUdgHnYX3u2xhxbpqKpbIOcxQ7HiHVXYHA+bEp+I/HmD+Tj8ycNeVEHjLl59xefHfm+3Zx4lvs+T5+e+wZGy45JGnoavgPJBqa9IZ6vjjkjRAvx64BHwDgdaBZc3PuqsVM4GwybjrcvYY8gaHA+ciql/bpTV8rmRT/zG+MCQxcONpnQVl9P0u9/9m3leX/5/Py7v++f8/c//+7VKTcSl+FB36PI4XwePk+fB98NhR57OWj2QHeSyUTxKFPWtbp/cEcHBwf2wsuN8WT9G1ONSUTjbFeZ5xw8cN4gfxhzLPjNoWNQWbIObF9rPZ1nzDguoIJ0kRxwbjHGH7MJfrG9gNZ45sm9U3ezW2Jbtcb2BnvDfda52b7yfNca6hDzwh9CoK5IJu1AQil7DJXL919mZri/f1kbB0Zu/77/zO9ckcFwYGfqooJwnz0OBw/WQD6+nV82j/a85EgLSDL4Xbs1UTgKkxwxVz1jdL1Z2/yDeeJ51jbPzedTC73z4K33rB5Hd07McWhT7AzPzeBzYMBqJyGjD2I4YKQ3ZMBnXhSEyIrMTbyYRlosjtS2sd559KGFNoD5YELUba1V3anAG6Qu1BbAEpS6en2mH3/ve/rs6RMdPnzLPL2+8uWva7GILIjdzaNuAAAgAElEQVQrDBOeIhAD88wbFgwTgM5qg9byp5LWgeo1nS3URiNhxIV6ziZcADMBcRtOm0Fo9UeytFxvTTT/0x9+T1WxMVDOD99/qNPXr9SXDgbh4vzUTZy+N66zLN0Jkh6k/cZVD3WAK6XTMSqjj6gnne/c+ZmTTvwXBM6tmsjj/F6WjbLESbZYMNgNAQ+A9JWT5WZ7bYuE8mBo6iaziUrbs1GstoD4+8XgFojVi4DDgz2PjbhbFTa56TMWEmJFf2rxtgx4j7D2KvCSGOOBULNYZCESnCE60AIwyXhgZU2oGbYd2JaBRt43wgaFCNF1i70Si67RXNIX0lAPUckcHKhNpb93N1FUVvqk6BUspfM1Ydp2Os4ifXEx0jcfnuiyifW42kp1rGhXajFN9PXx1KSHd+u5rsJEL85eWLgUiMcoB/SuVobNUjZWABgoBuCEvwGQE5UhthsDmOeqDvSkvATYRutlrpNRoenTa4XJgcqvo6L6qWbvfKBweqiye6kU6UpXKO/Gev+3flX6WaPm+tw2z9HhVEfxWOnpUm/+6LGBPK5Wnd5sI+0SVK6dslGjkzsLi8u2O12p7cG96sxOaHo4MyLFXF8VWxXhxCRaddVoMpup3e7ciabttdkWWhzMVIXSpipEmiZI7cS4szApIz26VysGiBNMm+WF2vJKq1Wj5XarAhuIbqLL860umkaX5yC/My6R1ttex9NcfZeZii6o3AGpinptSqfeS+JA5fpaYZApjCYG9AnBr8JAmMjXxU7/3X/932hZpQramXYFmFKBsnhqAavx4kxzpBZOxbWl/nhrhTDq0BdgAgpTm7i1TtgLR+CT1LlJlx2qVBfqgc2PDQ7mAzG8rZkQe4XhswUfxdvUn9rNYNFWRlnXmk4SVTsg4GGSkLgiKUXCRSggJ61hw8LWpqoI4tioXjuCy5qiXDZec5SwkyyQIA4ck7bAiLA/kRbJDKL9dnvrRk193Zp1hzDygwaQHlrr1q1jCPnN6McwLp51oJ/4x0V6VCu8UyfCzsQmiAlt7eIZxLhywRwR9YE6Eg6oNyRyx6igKprN56Y9wMsY5hNcpHK1tDiRMEr0N2W7A9ht+dBCXxfeScNlYyOZhJA0jJ2TgAU30iXnFn/LsPhnrR9on3E57iBtZfDdPMRMVmZAuNBCRw9dD1n/DHUgH5+nVWqvfv67f/fprOw9SU6cA0BKHLeR0f7RZKz5nTuaHx7Y/JkqvVGx0WZCeHFZ+BfslkwVjMYGqUdn9nvMMRgrzDv6ejCmH+yJeBavOOaFzYHMMZbk7evG3sN38nFssOt333beSWtjYKgZTnrp7pGWvkL9hsTW5eOftTk+jB/pUW9Rnu8f31+8+2du7t30++088L/tP+/bwW+ER/Jtw16MqjGe7LM8Q9lWD4QGg4S3qpyEF4YKrQ0aH14wTF7Yw7PWXlTBQ+Brvnt1MiY49+/fF9h18BKjHNMYZ38Hc2v8IzEfh9BGho3Iw6fnS0eAEBSBnm3cLRVFGhFo19YasfkQZgM02toZBBvVtgYXthjNHRXjuEHf3aEyQRxegwsQmJEqE4/OwR6hLAojCMmYeHDudDRIX62P/aSg82ioce74pPS3eBMI+wCqRP3FRSdBPCtiliGqx0YqBuNma8Z7iEtfv3xhA4KUAfumNBlbPWzwhnAsfGYwHENUm3iVe16fykTlZYOJqSSup6YrdfHdbIAJcpuPVeR4aIXm4kkIC2yfgszZg3CioO0w25w0DH8lCo1RoJ8YH+rP5Scc/UHZdqKGqXOOY9ZHPo2fLDxXItExlZ5LyG+2pNl8olDZwGTaJmD6X2ejhd63KCvlqbFNYpSAGjCvIMSUFr4k0BUxvjA8MtBJmrpW2hcKO8eYYSsZbqSskabYIwWh1nWndVarm2a6twHba6SYE3WUOQNfmK8kNanKEcbckH/nxayeEC1RqwCgUxi2xoGumrFBx2ZQK0CKSV1DjNp7ASWyjbZqYukweF/B6EqhVtLlXKP6RAVSUuVK9I521alJT62xwX0Vyanyhhhxa4VtoTrIlffSDLT7bqMXkTPYNDffBE83mGlUWWxOqDTwKuS0RhdxP1BbtkomI1VBo3rrkI5X1UoaRYYrBTMN+rdKpIK2zZhHZ4uRMVAKrKMoUxMkiqvXspDHXatmt9YoOTT1AfOHA27KgQipUT7VMq6UjObq+5Xa9lpJcKW2w1cxN5uwOMnVxcSVrEzSBAZMXlyaca0zBsHz1Uld2YBh/uutcxQIQVAPnCQ16CsVxVYZx9YsY/KqxjXdEKg5NGBgLI2wx4Kpt83ABV5lXsO8s4YgdLuiuInobvMayxzm/7BpuPA+bmOkzf7F86zh8XxmUo5q7SRY4BJxqnXSlVTg1JAOBwLKw1MOo3DWNvXlsMNnV/bAKNiaxUnGGYayqdAmyjYGgk3KvIBRc7tnWLe+buTFP+po+Q4ME+X4tU5afufd0cCBBuw9a4mHP5bnUBafuXiedckmZAfMgdHyaZn1lEmfs9EQSYF+wB7M05kGJP9BrUJ+9m+PoWB22v1BomRl7tErNjEOaeRHPQCT5EL159SwgwRjqJv9uPeHdLftcc+h4uPFb4wZZboWO0bNt28vG/vo89m/b8/u9ZuvP/W1PsihfI5WUn+TzDHOJvFx9j9gIXHRnzDezBsgYOzqA4O6oJ7sJ1z0uWc0zcFgeJ7ySOfQuZ1JBDEUqbefBzzv20F6Wu5/9/d9GtribJyAJ3CM9SDYsf3c1MJ785DnyNPnxzpjX+e7XwOk4fJp9su8tQfzozEk/iVvvp85KJCHfQdDcTDWZk1ZOcM85vehmyw9v7l7rm/Ym5nD9DH5kQ+fiZNJOr+eaAffeVE2/e2ZXO7RfvrKGDdmu31wXrxxhwqhLdQFqSFtX1ytjSkw1G0MfNtCUZFod75RklTKVWt1dWq4RM+fP7eoyHfuLPTDb/1zpVGuakcU7kgP331PH33l1/R6XWizBDtFulytFRDnK471T//ZH6pDIlWDrIxb31h//+/9e8ZVl8UZ8JnO+BJC3wZq2RiyI2MskqzRZv1Ghj8RHaroG7OFwBU/tcCroQjnkkZuEN559y29/fCeXr14qicv35h7LKcsELezBOPS0IIPY/wFVx+Ba9EjPuYoGWlG6ADjNAMlYydep/ORYlRlpYOZc1vEA60LYjtZg/Y7mWCf0qrf1Io7Yt7FuihrHT/8op2sN5uV2UqlfaK+wvAdAslq6i24rNkUGVbMPsFgQCE4EOtU5lEw2D25xYPx80AshwU/m9wCbzHJmIjEGvPXTrXZNLXgChgtc8ZxnJhR12KUiBqm7ndKcV1HUmIEKlCHfnxyopjAbasLhalUj2O9qhu9dTBWvd3q0ycu/MR3l9LTZqyoj3QcBhqnmZZ9qu+cZHr+3U/0O520DDc6nSf6g2+dKfm9t/X1D76uH3//sXZtZKFPRi0eDDO1m0ZBlqhK2dhlAXO7slIWpFpWsdKLVveOFvpBcqH1ujCohPkaLJpQ5/Fz/V+fSav6vt5dbPXl/3Wr7fQzTcN/Iv3qPXU/+FN98sd/oVd/ca682upvf/NQCt7RadDreD7SF+7MMdLTd55e6rOn13rRT/Tz6lJnIdKYRKMm1d179zUd5ca0L6s3dlhojo61zjK9fH6hsur0Zz12SLV5Qz6YdPri3bHSeK0nm42KINfq6kKLUaIobrW+uDZQSCKTP37zXO+fHOntmbTol0rmh1BgXV5caauRVmtpXadqNbdDQndwpOXFTrp6rgfjWMvtuXR8Xy+3xPiq9AUwmPpOq6O5Lhu2w0zpaKr8aqWoafQPP7yndZzpp9eVrl9f6GLJiXSin7zGeaHT4eSRxevKwtps0aZZavPluuzVTY+U7npjUMbTQF1V6GK7MTU/ao1N0+uggpnslecwi84JAXZqWVRabVsd5Asj1jCcu3WlySgzsFcMzoE7Qco1TROzl7NNuK01GY9MYjzKE3Wra8OlOUF1t9oqNxiBiTJOlDDVB24DA5QXGsAh5Ya41rVKiywAAr8z4oZ+wYQb4Y1jk8pz+AM6BCBOpEqmukfVx1qG8ZVMHedPzWxz2Hp2Za0ocxvp8vzSPO9QXcKkQPRR4UVTJHuB1qtrTcEkK3a2xmGSiVdHO5B8I3VPCaSNF6BFjEq0Xm2NuUz6REHJJoKE0hmGU5fjqYOSoH60mQ3n4nxp73znun98R6WKWxuygXlgprS2YVsyY7oc1+Loz81GGjmPMfKDMbZQSDDEBNZlI0s61RxsAtT6zqPOGDbz4qrM1tKVAEPSKYNZbpAkg+VHgGu4U8dEUybQIzDyYB+xiUYYwg9MgNk2IjVJnLcUYwhDa4FryXdoMxsp2hZMVNL5wuYE33NsTjm0EKd0oK9VUQ42cmZSZfQxie2cY0CtVR8oHRGOCdMFmB82ahfug+JasL8IvByiRUA9vzMpJgdl7FdRexq2WJrbnPMegkma2zjRK9SJuUz9YXI4THLBMHSELRpsf9heDLoHW9Ue8wMCPDvGFaksB4eaAzae4IlTkTFm5MuLNjP/7cAy2AnhdMV24hgyGCk8sGkndcDsxnlRujwcBBDtgqGxtQQMBwcSDuQpexqOHW7vprzdprJ9aFdWZl5zcX6lq9XSpEluuJzKl/xB2K/pCDQlSMdr56jlwogRSaBRlk8NHJQxiPOZsoOpeW7ihEKfp3IHWEyLMChHCk1TUGPG5+fnQyiSVrvNWmVYOIaJkCNmp8Ykz9XsKkVVpMurc40nQAzMh+jirV48eWETarXdKIlHiuJUhyfHSsdjPXj0tk0Oxg/jKjro8uLMAteuLt8YSulnb57rm7/x2/rOt7+tLBsLzz3VO3UwU4ZpgqRr5ES7vTMGv7q6MtDGsI9s0hiarQ2P6yzUZy9fvjQuslVlUp3l1YV5JzFQnNohbIcHcy03la6X51qtVzYRkLQwIVBVYcjdYxw96HBviAATbzDEZpLBmdpERTHVOHEpk5TTAWovbEDSNNRkOtd4nKkot6obQiQ4sSuT24zzIKSIJAfu2SRXwyL2Zft3nuEzk4ryP3/xG5OIye8mq1PrGZEYDOO436c22+1xCDP5wcr7PM34tZV2nKqQ/9gJF+8EKWgCfXb1XIss1DFG+Gmk06LTiwvpukTCIN15dKSL841e1LXeVK2uqlZx1Sq7XOvF605f3Ur/xd/9qsblTqdVoj/88ZkWdzZ6+a1nmi6eqR4TpSbU3UMpJp5UWmhT7Qz0EBC/JGThS9O60/1ZpIPDVLNJaEa7l0vpWRxrrtZ+h7jOp53iBOnZUpu19N0/+0TVKNbp82vl41bzuNG7zaHOzy50fn2p/+nZK33lo/sazwOzhTt7U2vXj3RV9zrdLi1cT44qpOR4VOruNNf9WaIJIrF6o6toplVV6eIV3o5r8y6lj4HDAMNmOsLsvVCBaD6ItCtqLavS7I/uLE5UGB5TbuGAsj4ULsrY4CDtDZJYq407Qe26WDU2f0GibRCo6EMzwF81p4qSrT76ysiMGl8upddFoqevXmu5vNbTyYIAJ5pdLQ3c8DpsVKdjzQ/HStqdLoJEqybQddmoqlEbIyVkAcSKUbcNLtHECjMX/rYVccHYxLd4NvapxZPEEQB+m81plCVaVoW22526k4Wt9b4iiHLrPPXiTGmcCTx45ihz1p/+bN7zB2Ni3MuHTQLJEGkgiqxJkxohMSKeJeCm2BylscVni5PMcK1gLk6v3tjaZf3y8uvGf/drx9bKsKZsDQyf2ZRRGbLOAL4kHRd1MY9XOxmbW6tbOxyT9w7gtI1n2Nw4AJEf33meV0dcGaTKRhs8naEMgyC0jYM8YHaYVzBCvq5s+MY0DNhxbPoY0dM33qvtzZs3bs0PTBO/+TYYLbDWOIkOH01KNNyzz3ttGW7/td7oZy7a4MfZNtLhtI+638ZkX5I1SEu4T+gl6skzJtlhvnB/2OTpQ1R/vDNG1Jn2oZK1/ho5o3b6Ci0GL+/6z3uQjW7Ggnx51vevlT/QXj77y392YzhoVZjbBqJoi8fVAS2GzTnXRi/lx7Dd9f2tKo28yXe/fO5Rxucv7pGWF2pZLnvWe37vGecbvzkwlIzFfv7kA2gkz1Ifny9p+EyfY28Io2EM0yChYl25asE/uDyZVzilkBe/8SzlkQ/jYt/D0OYx0TJQsUFDANamPDRGqCrZv32ded7t0a6ttNPXkXJ4pajGh7KYH6wPDkXT6dy8400dD22InUrcIlYOdfRzk3yog/WkxeNCVw/YWuxCd2APASdKZxe16ygKffHihRVIAzG0YtEdntwzZuj585cmkuyiQJPFgaZHB/rKr39No2xunCGnhk8/+Zk++clf6vLNc1WbS02yRF949K6+/vHH+ulPnxgReP7sqQg13+xA0g5VDYEkwSniZLZeLwXDhDQojwYX1xqxscMUIhinrx8deHH5WuOMkxeCgVRqxuZV0+AC24LBdGJtQY3CQJYlE8BNMgY5iJxI1g8A7wwKnckkauutIQXDgcLq8BuDiG0TuwtW9htwlarCvMyyNYblW0PfNuJmnLgNtXHltIONww8+75Tpr89/dgvrdqLspyetJ4AMuK877z4fwlYEoOiaxy+SK4fHRV/jZj2LxiJoDozfNrAVb6dBliknAYL57vpAawVahiML9FpopyCZ6fjwUDtdm5nahw8PdHW5lfrC4s997b2xAUZ+v5J+pb7W28m5TeK3jpf6rd/+hkbBWvHuqZ4sN6qU6v7dQD/6bK0m2mqX9RrPnLTydEnQ1lB3gl5ff+dYX/7VO7rfp3r2s6Veff9C1/FCd+qdFpuNeYosskr5qNcoD3WSJ/r+aWX1uPOm0r081J2PP8TlQnH5wuAhnr16rcn4TG8dxVoC1qq5rtZSReT56UhnT650NE91cji19G8tDnV3Nla5vTD3+4tdbpq1wuA2MoGLPiOkyHSkoA4tViNI6KuyNQkCyENBU+lwQmDSXKcXa1M9EGKDeQnu0IU26jLQmiMVBEmOIxVhryIItG6J4tJpg9cinpFZrbvvjvTRl48siPLLn13our4r9SPlSanHmwt9FMV6EKWGnv2kafWsWxkjeH5+rT/psT8KdbmutC0gGjiH9+Z2b95PCcasobMBGogrhADVBBKNq6I0ew5TQaEiN3WaI/IwCah2oePm+NTDtNhxQUHVqgLKY4QNxYBfFDv7IrNu4USMWjYGKdxhhyERBYuNNccrHVk0PiniZOmwcFgPOIKAlg7x7YdQJZ6osn5YK7cbhGPY/Jrx64jvfIaO4EG2T1yhAbYuB/BH0tLimzU3rGdP3MmHjRr6xGHPyh/wd2D0WIuW/x7tQX2PZAKMugzvNuozeAca+QD/Z5Trq1/9qtFs2sUGRNvxBEaaRjmo5T9/US8uX1/GeZ/Js9/MnuzzT/71vzMGvq9pI2Xzsr5tGmWYicDwDPQLQk51zHMJhgBTAGAkCO+FhATnneFAbEbapvpzdIv5BvNJedgYwSRNDl0wW5Mg7Y2j1WmwNaIuvIwB3jssU1/sxnw/0Ul8pvt8H2Jc7ZlBb05CL/n2gVbOBYXnGWP2fDcO6kjfJ/458vN7FHWgzNs63O4FpLNoDkOf3qQ1QYRj7OPUMdjkbXN2b/7zHXtj3xbfD56x5XdUfh0hm7BwNKbKqZtdnUxYZu2n7FvmzR0SCtS1xFfcbm0PXq9W9r5dOU0X5TDPuWB0ne2V1dTay3izb9vve2uK+vr+MFVzEBgTjFSOOYA0loMDn7F1RUDg8NpkHuKuv6FhqCcd3AZI4LF1Opg/jVvgfCcxWDtAC2CcaS78UahRnml1faXt2nUgCzzoOzPanI4qQ+o1kelorLPLM40vD+0EnCVTm5h0zHp5pcuzl5qmkVbLStvLCwM/fP30mV49eaIHDx6q2myURh3o/EoQu5q8zw0mYlgYJZgP10l0/O3CpnOYADAiNdHPsQPKHH4DDccIFdfOLMUbBJF8r6rdqSZYa0xID4wlsRFyBCPHzsTsW6w4GwTytInkT6S1G1CbTAGcNxMWDx/q6JgUcJ3A3UF8yeZOPc2SyKRXjskyffLgKRcYMutAdF3RNxPAT96bRWJGnrcThOQ+De8+HfXjM/eoPy+uGkNpTq/8w/XdFp8BYwvjULxDMPQusRfiEbOhAj8rsDHKJrnq7VpnRa0gaTSJQkMCX22lvC11GF9r2kiTRahFVehLubRIpN+6P1KgUv/VHyd6cfpEX38k3Ys3aq+l89MfKLu70KfnV/rP/8FHUg+2yURvZT/Squh0frVVnKMSaJVcNxrP5np/PNFX357q4YmzYUrTtUZ5pP/w3lIfZhM9mt3V8y7Ut7tQ33p+pidFqMflge4c19J2bXY6AHFePDvXi6tP9J2fXKubXuvdu1N98xvfUB+2+tnrP3Mb29FMx+NUT55e61c+/oIRX6Q+bGxjXI671uZNUwcGsZHkY8U1gTUz5Wq1SBrdm2KjVIqQPJsm1uVmq3yBCi7VfNLrvYd3wMpWxdrEjgb4DRjXqNWubjXJcpVBojLIkQtqFwWGn3RZ1TotG60x3G16PYommjmDKl1eXunlaaEqznW9HWlbLnV4eNdOuRi3Erw4uLxUXBDDL1OXzfVj4sahOrCQUqkhZSPyrzn5B844uI9DUzH1uMgxReLUMHpQRxTbpcZ2gkwdWCqx/4YwEtAbswUBKwxVBxujcOM1qm0eVcxXv+YQ3LMxujmMSrFTSMgYW2moiAm46oLfMp+RJG1Q6dNv0I3V0qTWu+3aYEXAoIEpg2ByULBVPzA3xiPw2eriGB5LwcGMNcbfrrdwLH6dWeP3/ljd92wm/IblN1bWI5uItY/2D3ZO1j42QsL/FDgMELoBuxnCRqBOcca60JdWt/HJoMnYaXqDVujg86fPjGZyuGWDog6+vkbvLWaeY/72qn5D64xZGn5g0+Ly78Ptf6M3+oDL2jxIMfjOffpFibMfoW8o1/qIOTb8bmF1BpoG487aQ3uAi3/UJWrqXmMON6ORMNjmPc0y2zD5HM+cxzV94cu0OlHeIPHgu/02tBTGie+2oQ/SGUszSOA9d0mb7NDsvZqJYmD1diorfofJR7tgacPIpBimzMIw32znHHPF7/41VMPe/Jwh3/2LtPQfzCRjTvuY49z7xZSur3mevKyfh33C5uuQ6efzd+3oNJlg8+hAm2mr24/pAbdO6WOknPQVjhR8Zv9mLiJ0AfeQPZ09ETMXLuxcqS8MDfh6VtbNpHMOGzBKlGX2RkN9P99++oBDA+vAvD6RAtdOGluVtdarjV6dvzFG2xnlt+YVRx+RN+91ubsZ69gWUIyYLLLOhDnKMjhF7LV5hwWS2dqAe1Q3EHiHrE08H8R1q/VaSCng/tDd50GvP/vT/1tPX34GPp4+fPhFm6R0wMXpa22uLzWOOakiZu/MY+3pz36m+yf39Bvf+KYq4qN1O/3QYguB4hy7TSrH/RyDV7/xu2FnADBMMzfJAcr/wYMHuguQW9/r8c8LWq7tbqtyMAbDBoONibxApPWDwwDZ4JuUqDXCc1mvLB/y4vX5iz5jYEySA7NkxrBwpmwquEc7IDzsLWzCh3jJcSpwolr09tw3XtwkOFRrOD1ycHbCpptifR1u6mMMsquX5T8sLP8AE5a6MSl55zkmgitT5gVjnDQTnEUKICS1YREPxqBA+KOOqyJO9JFAHeRgyvZGXEFCdPDMpgtUsSH2sZ6fb1S2Kx1OpY9mE91rphafKI1z9cVOyyUotpn+0RcSXXZSNgk1rrb6t//We/rJszf6o7M3+tPNSP9oVSvtW81P5vrSEbF9akCqJSAP+kCHgTSazPUgz/XWUaYgLywM/bNyqc+aWq+fSLt5osP5Qsk40vbFZ9qeXeqto1RfPD7QRb1TjtH6ONB5W+izV5faFK3uvTfB0lP/zm9/pJcXK/3j/+O7enLW6nf+zsJAMEdxoAf5RPGDR9qs1gKAMgVwM4nNiBw11lURK49d8EokJ8hmxlGvu6NYb80S5dOx/vL82sq53hU6wX1ZjXLyPj7RZ48/URCNzO4sikGrhvA54kdIjyaIdGVelNIGhPWm0fW2NnBMDMTB3znJpsqAgbhYa7lqtAUeoCi1ahtNjhaabUK9CUptmJNtoevlRsW21zYMVSQzVSw54plVpUIOBIOKDALYRpG2RJuPwefCgWAwgIeRwLAa2XmemISyw4AdrylE5KAK1I3WZaHZeGEI00ao8doxe4ZYWZob5k8XsqE4Akw8QYepdAMzanPW5jJo9oP6GQJGvQgzc3q9MiaPcAfM/xTX+SwzEDzKvFjdGoXaBjgwFNSV70iOWTN+bfnPfn0hpajtEOfUcTBA2BGSztrkcXxMIuQ4DjYT8iYNTjL2eUD05x6u46xoPqN/wJ4RGgVj55kuU/33jU4ePDCJOuucfFBdEMUAKRKS+EnmbLLYkFj3SN9pC59Jj4EGnymL+57++fbxzl7l9yveHRvgUjj5yH7qv95naC6Xrw918Bs8nxkzLsrF3hTjdcq3egShNput1RmJEc/heQ0cAu3EmP3kzpExkQeHh8Yk+d/IG8nVtqnI2D5bQSbBwlECJsB5QJKWy/0d+mNvL/C/+1u+L238eM7Gj6cdzXdgy4CWRoZDaBIOzEOHdjH4PANrDmPg5wr3GB8/Rny3dEPB/jN7IRd9igkNF3UBsZ53BALMU/prcKK0fPzz9sDwh7L3y2ceUj4X+a/WwJE4IYOvG3mbtipkfDbC9IfX1dWFzUm0L+TJ3o1kj4u6sBbsGkKjwJ8g3CAtZjdeg8OhyJXl6uDr7fubd+7xMo/6XlYuwNCo+lB5Hh0dGV+y3q5tjnl8Q0CneY4DKnMPuBq+c8VMVhPbw02BvdMGSsAoAcm7xtaDIJoyLxNONkh8OAWy+MptpHK7VdVGaje1phjEBZ0Oxon63VphuTVX5zyo1eF511AAACAASURBVBag32aajVLNxiOtLxyY1Iigslmqs9PXeue9D3W4mJm6qu+2ZpCKAR/EhxAjLAA8W9wAOqNI4oPRGDrP5swQUgXmIBtNbEDn45HenJ2a2A9CycBQf/IjgjZRWvEOopMJ5Ng0GKBmyObsNzeC7q/vON5Jz8tb89O5nMbIF2KHVImLQJnBILFqsEewyZG458wh6NZqH+Jlg22SKddWDNb+dS57zi/soX485ycxdfb19vnx3VRxhnXt2sR3S4uKru3NfRy5N/OCUCccuakRkSfg7hFpgotFoFQY2g1hFFC7pIbIpV1YKpqwKHrhrJmyWAGcXu40XgS6fnWt/ME7qoF0qF5od7XULA21vd6qDR9ol70jJAKzXagcu5agUqnKYqyF2MaFEIIrGeZAc0cKxlJ2qJf1az3rpF87OtSy7/UM6Z1SleFUYXSmIMy0qRsBW8a8neBOHwQ6K8BQCXT34FAFKNXlRl24UBofKo3P1NeVYrCBzAMzVl9tFRbXiutKo5hNq7G4fF060ujgvqLdKzgOWztBW2oaR/bC3onQIASAnkwX1nesr3kiZfRt12qzLdUBwhQSkzi2GHPUFZcE5riN0wAkyPxrCLhaVOoIKYKKHfyk5lJhOFdVg5KOd91WZXepVufaVZXe6t/SKkx1mYyNGe7zmdKy0JaNOgnUlK2d5plara230Bgxxpi1w6aDRIj+IHI86wvnBw4CqNPBMsKzCOabkyPiEd5Jh4Eo0ivsn6KQdQM2kvMsA/bC1E7aixXFyiJsCQcfUIsNWdl5VnIPY88WPCcgO9pOUdtpFEgZhseGqgzGFUSWAwHgt0RPxCnArQNnbIqU1eEVYUMZJdhxeKw499m2vkEa5GiPi3VndfCbE0yI7YDDIcvRXL/0fuGd59h8GEM+M66owJEF0Ae2YYWyUznqN/rOvPoChyxNHXiGi3zY1KBD3OcUzwkb2ufrZ7RqSOe93HjW5+Erx3drw3DDf3bKHJ/q3/ydcj7/8rl6lSGto1ykLvsyElzAaTPI7GY6DHNiA4xxO3hyqULs/WKccmC4ONGi2gXCheDygJwijbxF16a/odV1x+HFeXFRn2EkjZHyjAMR7bms/oPNHSn9OA7D4jCRBjss5IKkBxIH+ypMMEyaZOJMMoMpcpE9mwFY2I8dz+2PN2XTfn9Zuj2VIN/3n7V0wyGbdoYWTNkxVD4t734+mgRvmNP7Y3SbprK5laYu6D35o03a7RyWI3usMfvDAYTfXdsjY1hoC5eN4cAce3s9fkPwQH/6dDCD9J+ZrtzYhFkWlgf18n3EXdYK32GAyIN6kqOrk2Ng3dO39XLp3V5NkGieIx/DYRoneJ8RCRljt7lltFxeabMFbiBUvb4yzwM494BTLVDkQ9BbNk88o8Z5qrYujCiuL08F5gmeakz2H3zrz23SvvP+Bzq+c6I7d46VhK3Cw4mIpfrmFFFxqaurSz17+UwvXj1XgOcWxnwcRYdoyOjcQaXuusydOvzkGgYT/hzkbBoLZ5qPp25igTfSVA5CvXOTn4MvXConUSKVc3KloyEkTKLx4cQxZtiADBNufyAogxeDTDXg2G1wbUmxnMmPyXhLyBggYBssHyzwhxOeW/wD42f5Mpv5706gxqQMI+rL9QPMO2VYPfzKvOkPNwm9ONSI7p7Ylby4ejZeVLEwSqYQcTZMfCZFk3QWgBDCEbE5mpEqcPEwRIx9pijo1VUE+i1UbivDtVHH5Iy1i2qdrs90tQS7STo82mqUhnq53qkppem7I62bc8VVrYdHrZI7nT588EAPVz/Vd7/3Uv/tPy00Ktf62oO5vvZwoXtHh3pEANwkNQJ48WZlkiPwoFn8z366UllHevyktPAc37rI1a/O9SfnP9UkAW+n12EnvTcK9Ghc6vyykoJKwTRVW7LZz7XppFfXnbpdqD/4P3+iuIl0OB7r13/rV/T+B490tV7ps+cvLOr7wea5HuWJZtNQySjQMg20vthpeY0nh0XnUt9Xmo4n5rp/MMXgcKrldqMrDJSDSNvGSQ7ioNHR4VRRV+ny/EJN7zBgjJFibneFiagxHIMhn8QTbZZABLRmSwMTO0tjUwOCig/ydH480bKmX17ratfo4myjZDHVnWmu3XKterLTOEx1fb5S31Xsyqq6rZIoV1yvFGywvSO4KAeC1sKksPnwO9LfJiwVI/a305xjmGokRaaiBCrCrWOkPzBH5sjRuINFlvUidEnUO4bFHDxZV0Eogi+jBxyFMEwO4Rl9N2uI/QFHEhgegwFgs0SKCrjsgLHG5mm/bZfqWvDbpholscbjqa6Xa63WOyOiA8iGEUTW0v51s0YGGsB31q+/+Iz9BSoaUwcNhJ/7vFC3GBL9Hp6MPes9Wc3OqzZVLvd93rZ5dA7qAAkW4zsaZ7bBTKdjM3GACYI+7ypXB07wnOZpA8ySSd7DUGOwvQajcMowNdQQa4vyoEu+vr5dv+x9n1nyveQYwl+W+l//HnXz/b5P3zx9pH7cZ+rAdEMvkTQZ04h9FzAQg9E89J9+mR8sTHJBmnx6YGn9WGKGsUPaNkDZEGPTxgoIHLmgx9SHOIVW7uDU4/uIsjgE39QbM4Zh3vgyfFq+IxEmLewehwinQnI96Gj8wKy4XcM6DtJMHuwC++ND2ftlkb8viwf3v5OO7yWRBwYmC+ab8llA1SDlSbPZTZ7U05fh80IgQB1cG9yeQhouyl4s3POkZ9+FQb+6Wpp9M3MQmzn2VX5D28LcZFx4ls8IL3xZrCOr6+AIQBld5xhSw2wcnDyAPIIpo045OHzDXsa7f9F+ytluXGgZysG+zd5NIuwOJ2Hk+piTAYyzsRUwXQgFwHuDPg3mNzENufvwXeN+zU09dWLrqr7U1TVePb3uLRxQIydaKsiLDHiWwjWJxCK+enOmjOjVu52562+uLiyoZZJHWl+v9NnPG52+eqnZfKLrq3NTO4DRhBU9UgpALoMs19OnT5Vkjo0gOG8A5EFV6c3pK60LuL3DX2AQWCCcxhBR01no6h8/fqzFtdtI1mfPtd1sFRHuYMB86GpwMFpdXF0riTLrfDhPJIK0bzY7NEJonnbDwmKAGQQ/Ef2Ecf2BKs8Zu7lBvj0poorhWbA1qB+eEj2Q6zbILCgmvRtoJidrjxMu6k7ydmwLuf7yi3yok5/EPhXfKZe+450XF+n9Z7uPumWIqO695MyeY0hXho0FIwUOKkboBs5VW4O4oD6OtNns1IPZ1UvzaazJOFESZ7pab1XuWv0gjRTg5RiuBJjTRctGHJu6skoa/Y52enuU6KPDA3XVWp9+Vuns2ZVev0r10Xyqbz9fKwPbqDnXnaOxCIw8ienryqQRJ0eHqqOt6vMrnZ6e688/3ajujvX0k636t8aadecKF6Gy+URVk5jXVt9PddplmgUT3XnrQPOk1yzL9fhHj/XyotFZEWq9PYet1fT4RF9+mOr3fvWB8tVGZz//qYpgpsttreYg0zePEh2gvjo7NYlQeHis1CQUhQgnE40PzX4G70hUl4STwWrs2fnaiIuO7ppTQAgBqEod3x0rbCL96MmZGmXm+ovkA0cM7O/K3VbBqFOfDPG8xsQrrJSYcyNBlGs1PRIeKWp7vVg1ut4E6rZTjeeHCvsXaq5bjeORpvFdLaOlFvGxmvONSY+x32yT2hC0m+VWhRF7F6RyQ6BKxOHpxFC9OWyY5KIsBrBQd4Awr2aDv5BtaHYAgAj1DmAR41dbC2x02PA0tQHLmpQAaWyaO4RlYrxtlsOa4+AdmiQAemGo4UliWGHkhR0Xht5Mc/IxJ5Ag1J05gJqV6s1GxLMjwDXeNtg3IZFqcOPek8TurxXW1f73/c88w3eYlBzJNYjFwyHK/waNBMKDdIYvZSWZkHb45E7jWeJMAfxN1i7PcmD8wgcf2mfm/dnlhW06HB6BdcF5pI9HN3VkLIiLybPVamX0zuqwZx/l8+adjZCNh4u677/vf/5ljBH33BP22P/vP54hoJ68qAd0mr739eMzE5rfuIdmBMYPOyVQtvl9Mp0ak4TEyZtWgDLOioCOosojX4MjoG+HDRuJJ+Ozf9l4DUwBkBGUyYvyKcvtTrdPkN73H3d9fv4+fe3629WfPYE6ubFgXwBV3oFEur52NBokemwiScvl8/ElUyZl+HL4ThoGhs+8/J7n0/Es9J09nN/pc9rm8ycdv9FOPrN/8Nl/557lMTDmr968tHXFvgujBIMEGK31OVLuwYuR58iDsjAUZ95Rvr/43erOIX2QgFG3iM3Q2s5Nlx7Gk32f5289D31OTojgmRwzKh5wFVmDlA8+I3OEMtuucvMtcG0mFzcXHZ+D7aCdb5CMb4jk/viJVZSTDNDuDx8+1MHJXKvdtTFEZ9en1lCC6lJBbDQIF0CnMGmjeCyOsuaCaRIJcJJWBtxGZdf1tdIpOERLHYL1cn6hvov18df+hkm20Pn94HvfF7AEn/7sB7ozz7RbrzQazQVW0TpqdDSbGed3PJvoO9/6F/rh979DKB91TSlMaKgXOuwaG6oUE+ZW6+szG5QwPdSDk7f17PljtTunrxylIzVVo+lkrgIbqDCyMBPkAxOIS/OuLxwmE5MuDi0dhBb7KE71TAwGJTW8HSZZYqd/xLxZNlGURo5ZGcSzEHAYUD/hmNVMIAIo2gVTZRy2UwkYzADIpnDYnDjMLJn3YULASjHhbmyh/LnPZWe/AceIJGYw/uMXB2A3AL+xsY+ID9Zb6Arz10QEGoWqwRGc54rg0BnXEhVjoDgdqQ0yrftKLWEbMEoWnkm9OoALebZtlBpWSa8mbvTDYqU7eaBJ0+uQwMNraZ4HOmwzHY9RTdX68fmpwmmonz8N9bJEwjDT5Xqlb/56ZwFp//3/5G/rS0f39MP/5Z8pWXean4y1S7aaJBMtt4HK81jPklTf24KSudSnh9IxWB9FrCv6aHGiSksl3akO8kpnz2v92of/lr72TqEszLS8LnVwOFFw+cLc5j+6e0dH2UJfeSfWu4/mWq5f6pJ4eCdSNJrqx9/9nn7vrb+ltH+s7z6/MKgBUNoXu0TXp0sl/UjLJtE477VIax1rpQR1ZHZPZ+utHl+tDITz7jTW+uVKsz5Vnyz0yXpntoJXnL6qWNNwrfn8LV1vsSHMND2cqAObqQ7U7xpNkkphluqSEB5tqPTgWGEXKcrGysJIB7EcY3YQqSov9OAIIotavTC8szw4VhcmWgUbszsqa2k8e+AYAUIMHc7NRhHMJaRkEHAkiaEKxV2pknApqNXAhWl7bVFFm+q+VYBKo3Yu8ThQsKFfEl4DsNSyMg+nTd9YOCFweEzSDaGvGiVsBMS0PLprkQdwuWe9IR0AmwZpUVeV6qu12TewrhKkLnicmdS40u7yTKsOCZfzkMPJ4Hq9HOwidmY7ZeFSzNnBxa8zQmsnfE7zLpAz68EFr0UL6SQyFes2DLQYg4/DZsDC7C1KfchhpQk07rGj4eBCUKRbQs46vNn8GvOx1s7yCDW/95bZ3NAX4M283FzZ2ivfbFVtkIpVpipHojeLM62HQMJsUDDIHGjSINQ0zR39GTZFv0HTPmiDf9EGowv219GZ4aO9bTBygbFCEgC9GCQUSJth5JFi+rw8bbPvwyYbYuKI5xoxuuqd6iDUrg3Up2Pz/qy3K9vEzDZpsKvpA2fQjy1MMEqE/RH1psuxeblz557tN7bpjZ0NqZU5YBGhjkUt3TH2ObAMUC7oK5Ay1Nf1gdswnYQLqZVhvdtgucDqdECcOVsf6C/2dXbvBgqBmJXhHgaVo8/YPvq+ICYke4OZlwzhjxh76gv9z0d7xubsEQNDwh4GtE1tGhabPcrz1DZz5hrSGmcfC+PgNBbcB8vIDtu909J4JwlTZQ1MiWdMqAO8EjA3MBJphlF0bfSH7/T5KCBaRWnmJtglwRi9ePXGbJI+/vhj/fDHxOJsdfH61AVXlpSlkRoECDHaF6RROGewc8HguNi1oRPlKEbtPTg4IGvlol4MGu0BnxCBAlIx1Jd22HKboKXjNzz5jBlLE2OkSAfTw5zalVvLM8wi9VVtDNjxnKBUTrgymhCVoFY2Tk3NTd9kSeRoNTZeB3dtLJE4xnROUVxZJxXblZYrwi44TJBHD4ENH+vnP/7zG87PsVquQUwIOjIi7INNILjWYRO3Kro/oC73dWgnyPXVuUrsmeJMbbkzG6KvfP3rqqpSf/Yv/lRPfvSJgq42N1mMigGiY6Hfu3dPX/rSlzQagRq81fNnP9HZZmNQ5mA+cJlb4MDF+hMIjZ/NF5Y/bUmT4CY6MR1N/WnHycnJLcfZujh2EHeC7YLtCpdNGzHuJE+eoQy49zR3EjC4ZsYZgtJ2gHfVKiugEcY3z7gJOixAj55qoWkArgREk/5zSMcwUrQdjyMum0ODKB/CwQLmL+PlFyfpmDiUw739l/UR93hqEG3TltwwNMyq1k5OlhfGtRZ/y4leyQ8sJBgq+gKwUMLXYHicJLkdCVjgeE+Z6y2RcuvWCDvMZ0bomj5SFnW2WRFYg3YBovfJamwqWAj3+YtKK+xOsrXizVr/4OuB/uF/9nvK1GimRD/+k2/rZ8+ulXYLjc5Rd4R6pR+pzlo9SBI9+vIH+s07MLtHevIXj9VdxCrHlRZxpremrdrLpb706NA8H76zPNefPH2pacTGHymoI23KRovZVO9+8EDv3ntPEW7/o61ev3muu/cWZocEkGHVZ/rCF943b48fXe50vk0Vjg9EMNy1cl23K21A+I0TPYjGmqKeDBKNsN9rU728vtYuwCOOWIk2imafVzQgRVeq2lJF5RwuQrzhsOtpiGfYql4V5oEJwGSomfKsMiytLMktWG8bZbpaFdps8PwjFlJhY4a3CNZjzA/biPBESRIt1zuLxcdcg8hgMGzqb9YGjM/BQ0fwhhMnqi5UYRwiyAs1HWsDW6WbuTccHJk3rBOwhJg3XJSDOpxnkMqajYodHrHXwfmEcCVm3mnzuIgCTSfO04azPeuMeE+sT8T807GzncCjifW4tQOQ+8xhBls5Ltdut5FRr3/VxfznV1sH9twv2hDa7wPDQR5IlpBYY78IocaGzeXhkMs5CbPO9l/87unIeDKyg9vi8MD6CigP+mi5XNumFC0dDYRRCiz+JtJcZ5SMlyK0lL709eKdF3nw8r/5+59//1f1g7//V/UVafyY85m05O8v2sjsJvwG5o+oEB2IF6f2xpgaY0SYU0lsRv5WX4O4iY0pymYTHR4e2kaIXQ/9iV2Mrxco+lxW7m3Rvgr/0rt/zv9AeTf3BsnGDdMyMJvkTRrac5N2aC/f/W9+jH0a/5z/7sv07/zOmtu/6E8un68Znu/NN3/fpyMtzI0ry3UAafhOffwc4J4fK975nYvy6QPWDmm4+B3eAKHA5mpp9OB6tTStDCrobeH2w/fff9+Va0/d/vF5Wx3QYAxz8jaFDZh9pRz73Rh3z8iz5nyfu73PxskU3LBft+sXuBDyMPqCTS2ar8bhNdEvi/mh60tyBCORvQnGtcCL3RmlU/784ECLw2OZV914esNUl5GDSEEsENOhcdgpSgkiyom21OvnT8yQk9+oZApnxgkMBFmLX8bkTk0FQ+VQbVEgaUPj3CEYbsAYgAiOzdQ3ocKuVt9UZq/0g+9+m2mhdpqYNObo5FCXV6fqW3BaO4eMC9AcYvm2NTUbdkGoydCNkjdMUF0Sn8oRByKdU6fc7EdcgF1CSVxcnGu32So7nKofgm5GuE1jYzCAZuFRQp68GAAmDXntyrV1MmWNjo8NR4ZNgNMVfbTeofrz0jcHXMnz9AfBfHFXdBeDjIjUiZN5lkGryq1CEzWGzkiRTShs1JUOAdXgnXwOn2OE7HZwy9RQZ160wSYhTG3hmEIYEu7Debk0bmGwCXEfTxzSMNZsiraeut4RLWzcjLnHdqlXgkgTPN0AqQVejcTcwQA+UR7FFq0dQDlOPhtAC6qt4jYwGx4kA3GQGvPBBN72rTZlrfOtFGD039e6ezzS3/kbY/3me3Ndffv/0aRL9eas1s8/3eisSg0deRbE6i/XevtwopP7Uz1a5LoetXrx0yc6vz7ValXpJHtbywik50r95UpHZaHf/8o3tFGoT1ff1ifLjT67KJT3se4tTnT/zlTpaKfxZKqk35mn1Q+fvVRfXOrdR9/UZ48f66rJtOm3OpjNdX5+quPFW4oIdWNR7VubD0g1Sk7LAOFhF1UGFn/t4PBIbza1zpaVohGG3q1JhRrSd62h4dfFlTEFDewgp7KGzXMp9amI7ZZUnHR7YyIW0yNN4pVJeJqIVROqwF222KkBmTZJza6HcUVNyqYe2/pC5QvBDHX/7h1T9REqCB0/6yHJUXc476qGOZEkypAsGd4ZdAH1V2x5IF2x82/r1gPYZjb3MBJve6VJZAeTaoc0qjak/ZC1ZxuprH7YeWQAN3KKc9yKnZ5xEV1dXZtKGHsrIh2jtiZQMfWELjB3t0OwcNYl5bOxVjCYy421kTTMedYkdeO7v+fXiX9nTfHZXzy3/5u/7/MoLKBuaCFUILbQSeiG9csQMd0/Q14QcSTzvIyOYJBq6da6uKi02qzNoYEyd2WhrHMHJk7EEWODFxjSEDZ3YZPhmCLoia+TbxvtdeojZ/sDmbHDuj8w2fHJ1+6Xv/u8LO/PJaGO3iiY37n2+4vfk3GC3lF1R7xRgolHSlsYZpCoE5UY9dv8ygfbLOfmj2qRCPIN3qF5bvnSp+RZwwiw8VFe5uxCrS7eYWWoC/f85ep3u9Fy39q0l5b09swwR/jMeNEmLp8f48VFn2O75tvMd170O3m7MXHP2gN7f8iLNP59vy589pfP0+Xl8vT1Ic1+XQBCtjonbp6RDgkT93w6niF/6sjvCA347jG6UDEzf713W7HaWBqcO/BqJi8iJtIvzF/yQDbHOzBDlIOJBloGDlyYEnCIpv48a+lo39DXNkfZlnrWGYfEQAH7uTF8UCg3htAue8aEEs6uyLzjCa497HnUGxsqVPKsLwQeQEgg6IBnoHwOaOWuMO9++J3FwQGTVgdHJ5of3XH7YJybsgXIkShEOpZae2MkQsWAcB2OUnP3revCcZvm+u7g9GksBmNcMCfWSdgDda2dCCFQrg+wLXCEk3u8RhDuQCrg+oqNBSPMk159jagstOCzMCPE2AKryMSKtghAPg5VDLFgHAfsJq+fPHQAk4SLzosH2wgYK5DCGbxiu7N4drjyoyZioDusvgGVw3gwHhnhNwPSgTiSlxE9G2RGCOYHAufg9jmpgxoMwwPmR0eEY+AD+txOUlAlxwOBpeEINXWkviauNRkxQmI32NaAm9+ZfLGCGESo2wXPs3vr38bAntsjEvuLzpdHH9h9r8IbNgsIndWHrrDKOmNbJjnpkZShZiPWES6dqCNRJ3sCgtoBUaaB6sEI4iEIgcEwEXE9Y2FecYxR4UTkmKeklSaAiCKebXq9jqRkJPU7Kas2qq473TlO9fH0WAfXW40DDDAnYpgno5lGUa/X242CxUjJSaRic6V5N7LgsLtNrQJ7nULmHTVSoeO+1oTNvqjVxolOV40tgLwN9RDGiA2HcagDTUapkjG2QkhlgBuIddq1WkwXCpTr6qyQZguDhGDHAkNpW0ot0huMf/BKKmHaK2FMmCV4cEENWpPKlWGvy2Kj9W6tw8mx6qpUUTbOpZm5h3IT1RzgAiZtwYcL9UJr4UOYhwgZEwvAmzuMMPNcDAT+HQCiJfZEqIGQeID7MpzWHQ6E2xBglth8WEdhWwtPH2iBQif5Ye6EAAZ2iOcJF+TmMO3CXhAAOGT5ePYo8l50jLYjxjBoSEuhE9SDd0DCoSB+jvJua5E6crpk8wgQuyMtdgcfpMaxUPOydl28Cb8ZmZoAupSOBJ4VbeFsYnOXECWxC9BJocaccQhAsk8tWUsQYFMv+dX3i++sDfKyNfKLP918szRIlJG84hlUYGA64CoN0e0piPb7epMnaxLmk8sjb3MPmgNNoS155pwDOOD5C+kbl7XVDolgu7nyPl9PyqQs2sr7flv8d5/vX/VuefhxHQgQZVnbB6bAP+/T+jqShjlPkO6IVYZRrdlsciRrbS9hPmN7ZthJWW6mFTCdMOTQnWw+NYNv8IScxooNG9yugZYPYThsLhuNQ49DpkwGDpO/nGHZr6uvP+/WruEGfWic3XDfvg+/+fYzbvsX+e6nM40Bs27oM2age7myWANc+/XxaXm3dXHzrCuJ+7SXC3d49kZjPDrH3Pu8bmj/3vj7Z3m3ulpELGAVnO0sjDlSzmpXaLfemCmKpcXjEAbc74lDnzBnAQ91/X+7X1kd6IvOFqA1mXvYMfLP5UPh7BOuL2CWYK6c2Qjz1/UU0h3+dYZj5daP7Z1oLvbC4jBHqCsXdbU1NzCVrDd+M5tJE8m4kE3QbA7+LQcdoJEqh0UIjQtNq8IBBuFFQ1ifQAcHc6s84lIcM9uSyO/7XlxuAgRRbJIQ9KaVbQNOp5z/f4y9WZMt2ZXn9ffhuPuZ4sR04045p1IqZaWkrkoVXdV0SWUYtBlUt/GEYbzywCfgke/AE2+AGQ8UPPDSTUMDZtCFqSYNlapWSikplXnzZuYdY444k88H+629942Tl6oCD/Pw49P2Pay99prXMBg7MojOUBkgpbIMZL2eW/l0EPfRg8KhXl2fu4zgv/hQ77zzjjDePTzc17Onj7VaXJvYH2RCSAKQCDtxK264XKQbjliig1jYY9J80FlbYs2SjOlQwopNbGdzCTyCERdJZD3yOjg4sN94mwAE7FCpr7523yhsJgF2F3yf67Ppjv0+uyS1wNLKrmvEm4BDYkiU4J+jYmzqA/oasSESOclxAvwGMVIHSwvRIyKFUwSYGXDHaTDQRn37HDvoo0Ge1Il+ZTMA9YDHuetvp161eybydBFy3T0PWEjKQHwWi8QBnJUNSc/EwVYJAW379QAAIABJREFUyUILYYHizXt0Aea4kg8L854jIOMwJSUJs9gC6hiA55k06HqNemknkg4G0l4Sa5REllT3iWaaxLVezdcqul7vvDvRH3/v93X54Gf69bNnyt7cN4Lk33x5ouOzld5+9VUNC/rv2iII/KPf+R2drEo9e1rpo/lCzx+lDnYGnQ6Gvf6tW6/rvM300y9OtIwy/Yu/eaB7o0I6u9R39u/p3f1Da1PTNsLDEwRWETvk+lI7M4ijjS6vVvrRTz7UxXWjO0e76jexnj/7XAfTXLNC6sepluRBG5CepNUw7VXj0Vb3anb2CBmlvot00c51cn2itl5pkuyZJPFsQRiAVslwYHCqfmISFAgVvL4y4nqYmBHnCCLHIyZydmInZ+ca3XLegpt0oOV6rUu85pKBxYQCAcXe1R88woLu5o+0gsiH4OgIvljo6NaBNnFmiPN6tbZFaQOnjN2Ahctg7sVGjGF0DZFFWURiZgmzBY057ol8cvwBdxjXshji5QIjYrFgWMyJS2WMSObgCjV2CeZ1HneOfuP7Lv4QOR0xemduQMiuKmwPY+OMjYnD65Vo1iT9jiEzkcg4+z3ayXy2eeYlMYyrmzM3SN4KeOnf9qLDLd5x89G9h6MLpC4RzA3vsMax+Hiuu+pdCBOYQsf03RBh1Ovhwwf2xcl0ZjkmkUqDRyiEOmORyfecPKkzvMW5a0tr+eOAWfeMq3xoL+/HGHsCM0YhQr3y21riCca/v/2uxL/9P9/EppWN32HnPBANHZ2Bt7MRvS6hLAEkeZa+HI6mZpc0ncyMeMSLkbWD+9j+LFonGaC8hNAALKhmkuCZd4civ1IHLlG2G1+75b7nfr54lh98J2yhTrzH9zjidckWroXr4fjyfZ7lHmWFZ7brEcp6+Zp9ZOvfdr3oj7DxXniXI/QW37F+8YQUxClbeJb7oU7ABPM2zIezYxdyh3Xv4uLCrof+B8aGuQu5A/hQJ94zL3Nv78u6DIxynXWdjW9ByEAMbXz8tVAX7lMOO3U2asleYv44b0g0VAGPYHZmzYcwQqsA7OMlG1TOhK/x0rKCkC2TiVOT+zl/dX7pCTCk7C42V42DWJJqPB3q4OiezbdBlpsxOHgrlAchPy1mlhIO2+sUDrL0ek7074AOyIe1kk61SemJHzqByfZi0vuYQ6hhMMRq8RH3Hgeuc9yg7R3eMkIBXtEmMlwt6hpsWtJEJ0++1Orq3LgJVA9QgOTZ4lkIFMSxDAYDCrLkiHiNhCV0HgZa1BOpkqnkzIjaq5ng2UtSYTCpW1WoKtrajLqhXZE6YUdzdnmhlXe/JJ/PwXRi34fQurxe2G+IBTZHyAxEp8NZXhP4Ls40GjuEDecLRkL1lqe5qQhQZxkwWYJDwjI4vTFcfIrKE+q33lgMGZN+GRdiDXwB6LTVOGOv/gwAGCZCAMRwpP/YkQ7wrJHr1N9awVB6rtPy5fFtn+6C8UEqYey4Q2qUMwDpWXwbZ5ALHNg18zjpTaKCatG4AoQBFvOE7zWWl5B1n/hC2XBkrv0QfZtmrXfnV/r2O3e089pI5/ML/eLJQv/ybz7Uqtto0Y91/MMrPZufq+qkN/ZS/f7hRO/d29H4NhbtpT778FIfPzpX+zzTQ+W6amemMuyLSMV0pPfe/IZ+frqSntcWZ6m6Otde0uv1g6neuzPVwXShhrhPSnROiIFeGkdDXS/mWi3Wwuh1lKWq44Fmd++owaDfB6CbjDLdHjZapYQRWKhJM63nV0r6xpK8biwtzrWl9yDw5Hxxpet1KQygd6YTTaaFomaoDcbdhOcYDkycTYJipQM1cas86oQdU7LJpE2jPCOtC4t0qrpsdbmGXJGyUawSW6F1rXQ8MPsuOMXhdGqSSeaQm9NOuuLU5pHq0tn4IG1FBci4xnFlBty12eaQGsBJFiFyNsQqQ/SOVIVAkBZFHGlhb2J4wMtwiV8wYoKdegYmIEkLAYA9YDRQD0dHjC8IDsDU4n05Zob32tKr/A2w8LRzSUURu9s7KRHEHZLGNirFCLoYSrGXMHvpk+E1FluPN5CyObWknxAvHWzO+GfDrXCNc5uPkq4vrwwnxBPHYJhRNESVz4N5586dF+1nDFhgwBEOZ91IaggMTHv4Bu22eY19C8SXn7/cQwoHS2ZzD5za3EgbtusZyuEav7d36h7Owzt/15G5z/PWXk9cBBzCO7SDLTzDkbpDxLHns4ndBw+BT1nQMNzGBo37g/HEfrsyXDwkW09Q46FxSHzsK5M8+kStSPA9U0igZSeH8MwEUiVumqkB9XbtD3XkSHeGzdq11Uec0zdhC+3fvsY9zm2MPPFqsOjHL5TJfSfl8v1n8O1s5MInwrMvf9fehff0NkahPnyHZ6lX6OdQF2PWGWsccPy6DnMPzGFyQtBG1k9sFFHBAY+Wq5A5u+WhSHmMK7ggXMdjM3wP4QP3GD/7tmfeqSN1s3IZBO+QxDPbnW5t5poJVRg/t0YRVw0aCkaxa1yfoaoH4nGawuaRNROPUZgh+mLi09mA23iPjd+0ucbDz8fLo2zatFxjg7U2Z63Z/p529m6ZI0k2cnBYQLR10vL6XOu60pOL0F8Ll0uOBcwQKR1MY6EWqTRRh4lFYXkKSGrpXICHo7Et3AyIAYmPVI3o39L6wm+x+FqOGLhaJ1Kmc6EUbYIh0TB95UYYha+ur+w6ciCIsp6YGJSPu3Zb6969e3r33XeNKMLo+8GnH1r4AgYQyQvfg7blPAn2VLEbhJsEnUyCm6BuiDKpy73XXrMBNjsRLPzz3ICN+tNGiDMD0iQxQo52oBMlpDuAsVrWhgCQhtV1qb6bC+QHoFKf+bXLDRWAiSPlAkSUi5QJIDG7IY6kRbEJb0+atIq+df3LNd6/kRQxJ2m/AaG77Z9x/QIByLcQa7JRtAE58XHgTGoCwTEeMhUow4iECQDnDaSC9p4ha9lCGXcwjZCQkTLHephBXb1B+rix6LHIvbg17DILoLgiACCpLK5rEXsWL4lq2es/fi3R6weJujhSevfr+ucPf6V/9ddP1c0men6+1G9DGOXS+7/1Tc3U6NH8XPXTSnsLqapX+uWDSI/nK826Q50UsebTkXkKnVS1Ns9XOj35C113A8uVmEet3tiNdWvS6JXXDzS4k+rw9ZnKQaK7d+5q/PRMD376ifrzVqPhjsqy0T4xi44OFA93dNEmenK1dHZwbavD6URfu5/ptCn0dHGuVd+Ziq2NiJFTKMkn2lxe2rzaZANdrEv1g6kRcuvW51tbLhVt1ia5WS1SzS8wti60KSIR6mgfyUQyUdejGi0VQ32j5iA1QJzodL6yoHy3d2aaTHdUEbTSbAxJ3NqYbpK5hsoINRxSsKIYKRk4zhkbNrJ6X8wXEiEDsCchYW1ZmaSwInAnKiLmPfDgiRrUK3irGSwx75A0eK4yDtwfXibAuiFR50aMSg8Yh9hCqlktKkV5rmyYm7QKuIDYiAHIvlNGpO1IWpIAHJoEG0RiFCUwaTAfTnKLWD1NN6qaVllN+qTaJGogduof5hwwb+3whACEu80PT1Rwj/Mwn8LzXGPjenie3zsEv93EGg5y9SmqTcc4Ye/B/GaRCu+Bb6gHm8OHIHHnLEKZMFLgHbdIOaeaNB6YQwjYmu85rzvvJOLxKd+h3FBXjlzje+B03tveQ3249v+12TdD/20RH7xHnVnQ+d72DpMLPgQHmt2nt3eZDH1qkoHrI+rsVHbOmQRzDuoNMc8GgWU+z15dZNQPKunUOdzQvnrjbHCs7VvtoW7WB14dZgX6sXu53WE8Ye/4bWu977MAP7zPN7jPd8PGOHJOmVaHLSLSvu/HOzwfvhWOPm3o/2t8eJ5nwriGOnMexsTVxTkZ8C20RNy/vroyaRH2PM+fuiDRrGMQSRDrvM/z7JnNm9QkLtYGU4s5xoT1FxUqZQKXrFW0NThthHKCNPVF1HgUrqzLhixgAm7mFGVR7wD/CEiAd5OeYyZgsm20U65+5NzkvvV55CSUMESMC/Vfz+d2pF3Y/PEcDBvfAH7GxcTwALgQJgvp7SAfav/gUPsHB4rysQpCtMROA0UEgOvLC52eHFs+WAQZOGCNyLLAB5GU4OYL94hLONO5T2LVJZG9Y02GQxtrKsLzTAbrPG9EVYyc1xcVDAAH4DeNU6NFPuQ/74WBJt/Rwe6u5aE53N/Xo0ePLP6SRVbNXTZtkDuojY6BiAEBkgvOOs4D7xBX1atLK5fvB4BlAF19HIHGYgH3Tlks9AwWcwujY1KjvPHGG2ZwyDu4TSKa5BlifDDp+SYUKy76DN7l1ZURTPTH7u6RRkM88DCIw+2VPsrt+5RFDpvQbodznXoA1Vscd9okjio2jshPePAFRFNwF+X9sIWyIBSpr4XXD+JNP8nCsxzDJAdqw7t23eEke5RynAoFROsSLpoSswdpjRylHghQkB8RhrGnaVpNSG1gdlK1UoKEEoV1gJQSn9JYg4rAYq2p367bpUixx6ShXmhPPlSinz54rHUtrbMLPVhLm1GqfrnQ9779lv7z/2KmyWJfzZe5/rv/+n/Vr9fS3t0D5f2usvqOVvEnGuweabx7X9X6Ss9PLi01yiIZatSPtUx749DfOphpr73WP3n/bcVaaJ1F+vnp5+qmpdajQt/+/a/r8NZUP/vFxxaE9e7ukeI+U7JXGKfx+ORYT1fSvE/VVaV2u05379xRVT0077XleqFVNNGiJlM6arKh0nikw4KVzmXYbpGm5ENtBoUePj9RUl5rkI40KVoNJ7mmk0JqBtqkIyWjRINxpHS1dOH5ETGDqGNsP7DXQdWVKdoQyJX+ZoGA68OgHi+2gUUpriEQjNt0nB+cYpgbwEOB/VXSaVBWZmcEQDC/sVnDSHsyHauuGkM+GFTDzDAXMKo25OclCUhrAFOiK0M3GeIjXsoLBwknuUaaRER45lePnSMEA6pmPCyNbfASDccqWIJh1D4kuQWGQcTE1xlNJ4b84eDxVMMblfbMlyurPzMmz/FQu1ncaDdwx3Ns1N+MJu3M/bO+2ZIyMMd5PrwTHg1l4epPv0dEk0aq1NF3lZadk0xvho4z57th8eW7YQ8MD+d8I+BZcB5M1KB3+BWCiWdgXO1Z6m4RCRynvV0/7lOO7VCZlBskar4tJl2jnaFBf8cxtN3Kd0JuJ8Dxz+PBxljSNnYWKSRIpJ5AmqSJw3+kwqEPsIPEYJu6gUvjiYuHQ3wy3NGRNgBftMFsOTe1s5NEIm2BC11UdaSU9LOcTfxXYJrh3YZxqvrVczf+XNverUM9URz6M/aRvnmOdnKkHRyBDYvI7scudOGLdzG6dvRxuPWV71kZIXGyH7Ov9LcnrG2u+G/wTTb6h+todmD2kRqt10sjii4uSUNyacz+IHFhF3iHsnmHjW+z04e0h40xCfcon/scrU5mi+jXWL+WMH6sy0inbSyD/avZJaHbii3rga099n1b5azfEh8vq19XDt80jrEHP2UD7wAwGpqTg33f7JIckYRJADjK4GRLasu6CQyapNoH0p1fz3V+cWHPW37BPLPApsAm3yLyNobddVPq6uxEi6tzzS9OVc6vNSLXYDrWIM81LHB02wwUYZBrneI6sMDws8MhZWodlsww7uy1mpear1zntnWnYkBOuUiXTax4camkXRuB8exsqcnunrJupVFcqxq/rtX6Sm23UNtVGk1I+tnq4uGp4ijXa29vVDaRuhSEV1nnM1Bwl0hH+v62RvmOnj35jdKk0/nZl7ZYk929bDAiJzM5EjDsKFqbpMUod8BiyfbWlnxxlCaqV6XU1GrTVDuTXZV4A6wudHySaXdyaDEvlpdr7e0daLG4Utz25jUIQCFVauYXKtcrlcuV7u7uOCDZGSjKY83Xri7DYqyK1R+1Vper2kBoEiyLKKexqnqJDM8iNcOFghAZOAiNBnd9JjtUPUaRiGOb2Em9LNglSIM+6VwAP+xcape5OiD2bYA3hInhGlS7p7nC5GBM8eCDSM37SEWUKumR0MmOcHaInRoRgDHWunSSNuxOSAuKkTf6+6sUDqdWu+61OzHawGBjOW+NGBj12HH1WuIls7Onk2yqar3UUX+lezvSDz6L9XiT6fnkUOvzVn8wLfWffWukvaPX9N9/cKzofyOG1xP98umpLgbSg0raX6Y6nLRqh880qUr9e9/8pr74fKPm4lKv53uKy5n65FqPO+mdaaTsuNI37r6hNr5Wvt/r3m/nSt98S8//mx/o17+4q0FX6rX6p/ri59Juf0fl7TN90bymVTLVrfPP9NHJU103pZKm1b2jA5VxpbvTQ83P1jqObunseqXLs1KErh905IeqdGu80V7eSZPY0gchxbsTFxrWvRabVut8qkUy1UE613CyIzzo1DfaPywsXdHJ/Eqz0ZEOJiv1/bWu19eaMnHHM12VjdZOFKi76YU2oz3M4tRmsfLdoc0zEiYPopGSptK8WqnsK+3PRsqqXt3VpXYmhZoi1qPnF6YGhBvMCGFBuUZQkIdqrEmcqExiLa6QZMXm+j1fr6ytJq0CtggkirQIeOlIFpuagwWrRbmqlU5yS7GzaTrtjqaaryuLoVbnG11FmTbrWhNbvJ2NFWq5uoc4ijQeVCaNwhvKkvZiP1X1aki5VMdaLVtbpOeLlXGWeT5V3TtO2xaFDfODiMIuhQMqM5KAWooEFoWuVQ5hj4YAiWmSqu6craJJOJLIDGstXAaR7UfOi4uFBsZoOcQRpFS3Wmk9X1pdLDbPwKJtYCj6YkFiPoP8w6LH/EwzFzjX5jpxbwoX94Z0QOPRSP1yZepZ5LzrzqXDIQhq3PRqy0rtKBFpZBjvlNQw2D8y1zG8R40C6dphmIsEBJKgJwi/paMxvIA6wS+mwChbOPIbg224f14mxk8gFvBiw+4z3sTav3Wo6WzHEbSUTbqSSLomF1jj8JhbrF1fwJCb8MFiWrmFkjShfJndmVBwjq0iDD1Sa6QMTorTEUqFJhqBxXNs1jiTwLGgsqaxE/aFzdaUl6hDu+YZBFSGbEhR+M0YMSbkOyWmHu2mG5AI8i1Tk2JwwFrlbasQPqAsH/hQNwSpgkFwhA31byx9EDDIgo+X9qqCEHOqKLo/SVCxg+NpK/01UsX4JWTZ6HR2uTDCBm9KgpeuV5e2HkEwIQzoahdNG/wOE1ER5wgYVKTxaKza1HMXBuvAC5k6UOGxoRlBSsVYmQaIwJW9Iwyt/VznQQs8udGPf/xDrUgOjbZhkICCbFwZHExSaDerhbWVuQahabHKUksHBbF9enquprtSlrnvDEeFZpOpvYP5TD5MzGuUsWe+EJeK0EScI3ruNs4bHqIGYokxI2YYdYoz5jpe5wOlO4nltJziVX3rtnanh7o8m+vy6hemGWL4Sdumdm2xmm7fv2X9MC52LAUT6r7UAT9JN/FMceoaQBHjKww0uY/bPhWFODK7EwsZALmJhIHEkL3Gw6GipjXpDJ1D5UmxYC5jm1p7uxNdkxpjvVZDhvmE2DKliKFA2TTSxsGL/qAQaTwDhwGMcZ4mu3TicOoVe3fP2L8L8HOd8pgoNoieioYjJQcqjbaO9FOTd/h2TWiCAoN0F9MFNRTtwJAVpMl24xoJQYO3kvNyg8Aw7hiuCcmQIXpQjgt25+oBQAJqTnRtqUMhUIx79QZ7TvxkE9va7blcPIRwXbVmeo4QlZnl5WIS+/esjp5zDoggHMO9cG7lW6uwH3bcEqdmm4LkAnMlIAiRP+0zzvKGy+Z9kwog9lxDKGSqmGiDiSL0dX2l3axSt6rUTaUVmlaQaLVSsiq1R7gCdRaCoEtrxde9is0TZY1055BQLaS5qCxoXDWeqk0jrbNSV9GlJY+dRWNtyBm3iXRUVarnsQ5v3dF0/liX6xON8kp980RfyydEZ1WWNVosP9Pe4Vg1UpjZocWU6lanSrVvC2bbYCScKkPvjodfOdd4mJjaj5HG+Jk4QV2Lp0+uWpEqS+HRmWosGmDdnqkfVOo32MZhMI+nIzmsXGfT/yxg6YagAQRWc4gqIHc3v4Bx582BtyGcNHDCoo8YEJGyBRGF0E5gKsi9BjJCmZ6baLnt3DwIhDnIE+KFxY8wBcAyc5zyGEu3Ow40cNk2j5gbBMmDszfVuy2/lsXdonbj5u0lGCSTDnCF9AIEzUab+bxJTZlvlhuKhcGp2iBS3GxxhBpdYt2C1Ml1j5VLHxke8vAe+oxynJSGuefnGUUhn8HeeGteUZ8XdfQLqhsZ9x9cwH36GwmP4b/gXRMiA3v8EsoJ75hkzas5QpBLZ9P30iq99UH6hnIMLrzki3O+y+Z+Q0nEZuwNIcrmzTQdTqa/7KqRDPaLvt6un79tY2Dvb91HWgxxZZ6/JsFzgXNNpeJNK6ifce5b0jbGAhyJBN3KNImXiSHct5E2+nbwftioV6hbuBaOf9v1v+taGP/wDTNqsLXJA00gknzhoZyX68K5XaMPfJ0hhrhG2TDtbO45b8bgM9lTB0IiQIDaiBGShTlrsOvamQ2dBJBnyVNKn9Ed1IcynUmJIyS47rws+SLrBcljB9pgx4fwoK4UYZeDdKnvNWQ8yOVKwNo+MeEBsJdi2xZhNYypQ+gA14aAS0yNhrQK0xgE16wDzEXLz+ZyO/Imj3DP7m9LnDxsQBS5djgilXbxbNi4D3OBJIo1G00TsMSGhIjnrU7eCy+86/qbOHKUy9OhTIg5GBrSpPXm3BKedX3srlMO53XtvmGaJZNsu28Dv+wQZbyfQ09stRWCjCTB05FzVjEP8AWLXeR0wKh/aByEEp1ugELvGdJGDEqFNzK7qmig8ch517mMuCv7KGHpX7v9imZ7+3r06cJiMKDiXyxc0KujW68YcYLRFg1aLC51fZ262AnELvKNRC1EI+jkN9+6b8EZnz55IoJrErH76uLSAIvov1DpdAzPQ0iEjggDaS7Qm855DeGCiiQHw1AGNhnYhCdI3PPnZ+auTTkH+7smoqPDQIiUb4PhJXHFcGTJhInEio7T3Kstq/hGTRK5JKXGLpgzpFMLmEuktycCAC14H9I7Jg896w20EY1iN7TBVd/1A0AV2sikoo7sbOE3z7CzcQzX7YL/F+5vX+M5xgIk28J9WtYwk6a6SUKgcYu1A5HUawM3gvAJo9s40h6cT1wIdVN11WiwKRU1lb5+26Sd+re/NtLPfrNShUrFYgN15lVXNRvdO7ijc0IBZ2f6zr3bujub6I/fvadX8lY/e77Qsr3Sf/WvfqJ03WveSMfpUIPxrtnWNGfHSnStq8FI/8NP/lqjo/c0X+FBNVWbTRWnO/rm0Xv6h68N1M0aff75Z+rnsf7Pv3gi9VO9NZuoOznUzjRSV3d68uRcq3JsdnuqO5UnX2iTPNf1xTNd12vNq163JrvKBmONZkOVValn81J90mjZ9ObSDyFCkEkw4poYNNg0LchGtFGROyPJKXp4GHZsvZDkjnaVGycJodaa8TSc5WQ4MGPzrAHJDC09spO6xEoIFkmqH8TrhMVoQbxIlCCEIKxqU9O1m1o7s4nittGgHJhdEOmIMMiHdIP4QuVM1HtcZ4EFvEcN1o2j71XDM0Owm5QhMVuHQTYybtGInw3uuo4QAr4grlwspbDoIP0FyFH7OgYFaRZMB7RTSp44WocqD9DCNRo8wExlDhDx3LvgA7fUBQksdWWDjsSwnPljQVzVGCHIgmNzBsJsC4mHOcC9MKfAGWG+cM0kS2lq+Ifvc58j98BJlMFvO5r6AQYNV3dMGyD4nGsyBLHV1y801DfUO/y2xYpkxZG3henBY44wop/IlYZqjo2y2AzH2XjcECJIEULZVi/vOg1et+teXeLYNocjAFX63aTzwYswfAfpA21LYnNQwDzBPJA8I42kDTslUwHjKIBEhrWCnYXIL0hZ7lJYWMW3CFbOqWdoAb/Dte1n6cuwbbeP5/mOZeB5QfgzJpTo8N92edvvcj2cB8KQ8Qxb6COe4TthD7jXsLWHHyRfoe+N2Pf4lHe5TjqePnOwAjHkyjIUYXVgnUKy4xiOLeIMGVAknZ0/N8cCzEQuzs8tLhl1RcWJjdLQNDPExiP8ykCtGZ47XILwkDHkmywyJpfz9m3WVpgmJEDePtm8Xf1cgIjhPfA8/cxv2hTgmfe5hgcsx+37vMt8sTK27PUKYhkiXGE+yNnoob7lWcyB2CxPrReisPYmibNhcuuw88zlt6LW+o13wjjZvPBhj7jOORHWsTMcTkdQkjafsOVaXCx1dnymJI9NqkxuKZ5HughcT4aFaYGMFiF5N/SRGSr7YGBMLEbIUI/FM/AdAgLDANwC1RGYbyUY1SJHJUfWcFbPSknfaV03uv36gfaP7uj0+LlGOT5SS7NVKvJU3/rt75q90se/+Uj9Zq1imJiIG8NIyoKapjOoOEDB792dsaVKOXn+ROvVtYirBN7AhoZ0LSxSvMvGYBow0VHe1XY4mQp3w/Eo1ep6oPn8SmVDMl4W9FR5lmu2O7I4Okw2Yk9UDcmAz9V1jmCiPmyUjRFmPiT1iRM5VqvWpE1MFgAO7gRKmn5kIJ1dAwBH6ACH1KDkkWbRjh4Cy0vJDBh9gkEoKetzU0s65O6A1apibaY+LHz/f7fQT9QrbMZX0H0MI1ImyxlPCEQ4ro0t7oilQd5t3DuDbdra4yEVq0fs3zWatbUmSa9701R3x9If/+Fv6WC80XsHe/qT8q/05TWOBK0QPvap9Itn0q835/q9r39LTdRpHHfqTr7Uw4e1Pjg/1wdPlvrFmQkYldWWg1nX2Vpp1mknkYqs1l6OCH1X81ra6Ud6b+8VFZuVRdI+uj3Wu6/s6e27j7Tzz76t736Rqrva03/7L/5cX356rHSz0HCTaafIVKpTXUppAXJplUVD7aTkR1vquFxqOB4rGWa6vX9fU6RTk0zPlo91ulgqK1Jdl63mdaOm3ph3HQE6yDTbxa3aemD9BFLIMbjOIo3O6/H5AAAgAElEQVRN9eMkN0tgt0OHjjQK1pP8YxBLiQqCUVoAUxBg6nImGg+DwXWkpK1VpYUFveyrtXoSZKNSKjvLn4aqNB85+MKIGuknhtbmtoj94pL4RW7hQU3F6BMxB7iy3aJXE38kM4cASBsgA28VssAj9gRjmH2McddusbImWTQpvLowkgWqXNJUi9Pm5yo2hJNxoU2XamdkkbkcB07gSbh4v5wmBNdjoUa9AEeLizFfZr7HzpaHFAoQocCq+Sw4VwYjNvg2xBqEh8G+t9XkGqAPPiiikeUmM8TMXIhktlJjS7nkPIaZP+xhMYFzTkYjEI8hYlRg9C/ODWzmFrE11wJiD3OPc8MpXlpuC4Fx9Td2U1Zvv2DBJbNZtnbocggaiLMtYsndd04hjAvEt2FHDO/9uBpN4Reaax+4ENwyGA5NAkC6CBY2CEdSwUAoYXfKNZ5j48iOlsFs22BGPVqBDII4YKe2vOLWbIdHAx6inL/t9/Y1nqGfKJq22PhtETJWGfOMcx9HOgsyc93u4HH7O/b+1ncRDAAfTjrpcTjxYv26Yt90BVgjrB4W6sFJQmEaMVOg3LBuAfMw73S8xekz4o45FdSPIVJ7ZIs+xDZ2iEhcWMyDNxs2u3h14S2OBzjzheax9tGhWUzibqeS7qNEC0sHIssDOcx3jCkpLy+tfZh8sL4xp3CQoI+RoozHzkYZe0i2DqkPPxjbrtPYh88JjALzMAgjKAOzDI60n+tIZpEiATvME1IeAdc2r7z6k+eZK4EJ4TkIEzbC1/Asz7BfXXpbQAuPy3c2Gpj6rjAmZQEnHYgjP48olzKoM/ZJ4ETKYs1HogRHh7R2NC5069b+C6/C9XLhmKQXRCbMm4kDXfv+8R9+Xz//6Mf20HrtxGZ8iIng0idECPecyBzkGW8MmQ93xnrza29qOp3pz3/4VxpQKSA0jvTNb39bv/ePvqdXX31VF0+/0Mef/lj5YKJf/+oLfeu9VN/7/r9rqo8nzz7VzizX4a3XzNURYLEJaIDqyqPTnz97pMuLgU5Pnpu6h2zzORzNJjFbBAgmvm3Egxd1bhM4e7Ndy8lDPCBsj2BJGHSQDQZ9FqIgG4s4DCxYfJOEnFU9N2+kYOTuFhG0LoV5IWHUzA6HhnEb5WIACPDDWVo/RhBwcPvO9ssA0U9W2gpkmmrCiCTnLWOJebluQvLIvBWZJKZXx37I2He62omQDVr+nn/0TQC+8BjnXLd+g7Sj36iXl17xm/ayofJh7jPRIiDOwiuCknoNkoEum1aHA+ndVwr9g9tTfW2vkNaX2gcBnFb68NMzddeR3rz1lnlaHWBjk2x0fPWBfv7pSv/L0x+alO23Xj/UcJPo4/NKf/PZUg/OZPY4f3RvaFG4z+pGf/b5I52XjcaHhzo6SJTqTGfPM916/W2Li/W7r0R6/xu5zpNz7bxZ65cf/FAf/vWB3nvlSo8+fapRNND6fKh1N9JCsWa791SX5xZLZjg+UjaKLMJtV+U6PETMKi0JhXDnrvrBRONkR3W70aLGLbzXYJSrjROtu1aLqtOqa80+J8XXNOqU5rH2xvumhkMaNCBEAIMJboCrjCN9+cWxRT1HxJ6M8NgYOJU4sc7atUki4RQJZ1JtQEAYD0MwgeQ75ePb2qQrc5GHIIvTXBFJf3OPSLAD8V5n2AZFqLphJiIX72eBmrxqVK4RTRPOwEXzBemQoymKnTSYcAJGwED8YPwdYYPRinidNjeY/6wmSHlZHYEbg3UXFA+7FUdwgQh5LrE4XSAp7GsahGUQZCwMCSoIp27GxocNWGUDdlmMYOIcbDvibvsZrgeiJsCxzTcrwXmoBRxBO/nNzjs8z9wNW1AnhO9znYWB8tzuFh/wCcxPmGtG/PpCuMYWytief05DCUDc7DYOLHMsajYHWZzdIksZZrDN/KVPyR9H16CONBW6e88s703a5xYLIxbBlRDa3u0fPMgKzCKHhyXcPvGgIIywrwSvZYWLs2d1sX4Ctgmb4CTv2NaEPrYFEsLWSyI4dyoo1y/0QegL3zV2+Nuuhft8i50yTagG3vSMMdfDZnY4XvcNkRNUOB3c/d+zWdmhPCScoUyvnmNKhO2mnjeSFlN3u7XeHuMZ2g1swDSjxu/7kPkBZyDHoKzLpa0961VlDha4+4eQOaxJwCB9i5OHzS/i4HnHgRbiF2cJwvwc7Fk0a5qOyg54HhGLKEnMfR4CLLSJtY19M3X3qTBu+8A+77FhgsH3zN7Ix1eycz+ngBXKYA6wpWsXz41202bKsbZ74hy7Lc6pDxOfb4V+5Dptte/6tadChQZhaBk3Kss7G95340qv4u1GmjIIKyfhoo72Dc9wUC6wB9DkA6TyjohnjWNNH6aZpsNCaQZsOkKNuQ5VlY+GKjInCVv76OmUnT49fm4B6AhCZwOPoZn9IbcA4SGiRz2EeJyIvlI+SjXZGWtnd0d7e7sWRK5dLw0QSHlQTCaW0TzKRmqSTLUwuGzUxgOteymf7ur1d76he2/dU90sdHWKus658NOR1pn+yKCcnD6zeE3VmuzbBMvs1FSdcesQEUwHGuMG1fr+KwOCC3VT41JZ6nq5EgaBGMNlxciAYzTBeLvT6ekTG0xyiQ0sAGavpu1EkDUGD/UFYdbzEfIBRyCh4M1GbkYxMW2AoBupPxw79cKQu3fZ0ek/5nuHztPH8sHIzqJiY8CGQSEiUZhmo1LcxKR9vGdHgzsHnJxvBQJ2jf97/gdADROIR00C4EXjrOVGnHkKysbDiD4qDgHhVIQsWBEGeeijx2ONmkvtDiodpJHuz8YaHNzXfJNrEc30Xz7+pb483yi5fKC+2mgnTyytyMk8UsvEbRYWiPHpRWU53tbnjT65wttwqN/75tf1n7xRKupy/fDLhX7YNlq10vkm16OevIKlVoOljvZf0fHpuf5q9VxJMlYx6fX6+++p31np8SLR/Acf69kXv9HB9Fy3xxvdfeVCeYoRe6v50z0p7lV1kYqi1c54rNOnuTombN3rlftvqJzNdLaWnl2uzPB41V2rny+dMW66q9W60brqRNxziGgCqKbFQKPxVLPxWH1dKo3hDlG7ojrC3ssR7AOQHk4Blk6gU5FmLpM6kq6ehLJDlSS1RaoX4fafWoqhgdmK9bpYEQ+s0aZ30tBkMNEmBjEn2uAhCNFTtzarsUtr4J7xPoWc2TjEDkJiB3EAG8y7LMM+CWcFCGcnvcFcCcRD5HJs6Fz0bcJS+JhGfIunOxCvy/LdvVCXUDjww0ICSnFcZAbzItInYTcBmOEyn6oxt02IUUfMYAsGsjUyno+YYZQjRJj71J+6A7Mcw+6+5QJLBsRvZgeeISCfHsgXFZKpkbytFAuGqZm23OYDsqccvkM/IWFgAaOPkPxQNWIlgT/JO8o9m0d+QaFevB/qHO6FetucDHjQS3xZDM1WEqLLE15MUdDIwMIvuH4IZTEeEOPAAIxwWHAwmWBBy4dDUzuw+O0fHRpesUUwIxzGjYs5dYGoot1OEkOfuMXP6mvqS5crj/Ow8Rt4NnwWsfg5Gx0zn9jcjFVoa3gvHOmjF5sfT/uev879G5h1UivaCtGE7NFt1McxpZx/pcytc5gIK8uPCWsK32J3vw3i7Bxm0epBJDZrUyQIH8oGXrhncIiEgrGDqcoSc2tHINC0lTFkFxdnOj09dYEim8rU6AbbFq8PAtwt7qhmMdqGEjY4SgYajqcmOcI2j4W/5hwbM4jgpjWNDesMHtpn59eamCbD1Yf0SNhpYo/I2mEbGiZUzZWbj0iAYQadpI5p5oiXdOAIJeDHYMSPxXhn6uBjixDCfR8kYHDeuNhuQfJEXWkrqVOYd6Gvg/SNaxbIFwl4XWsycSpdnjM49NonYItzyg2wQL1YgyE26W++f2t/R6PprgbDseGzkjx4xJlsSSZNpgMXHxIzmB48yhh6QpG6OicrEk13Sn/ywV9rZ+AAAgNQR4U5Ugkqz7kKl4Y4jAozSUij45NHulpcGEBGbWyVHE9IMpvos4df6KqKbPG7++rrenz8pYbDif7xH/1TFfmO/uxHP9RnDz/Rb33zbcVJoWfPPjYxJANBQ2kwUUID8KUg7AgL/8K8UrC32HTkiMJQ3aneeJcOwoCO3wbAniImxkyLgVjdmh0Nk9fiOOSFyG/VVbUlvzzYJ9EuEqRI8+sLE9NbupYOStYZjBeTqYhDBfFELAomZJw5RA5HTYfDLUN7U288JkqjguFeiXrsVYbw6kHyQxnGjcRmR0KbTAphC4+LYcMEYAKaPt+8AxyXzaKF3UDoK8pk4wiwcD1sL/8Oz+LZZfIiJiZUOmJkJqxxGhvhlm62GARTlEuLY0IuJmmaaEoQPYJMLlr95GqhT58slE/G+umvllo00qc7u1KdahR3ygapLrpUF8cL5V2nO7PIXOfbwYGu16iXcj1RotMkk5YrbZ59oh9eLrVeSp8sZB4ph0f3NB4fKO4rxZtM/+G7b6iMY31wudBxv9b86FDdp5Webtb69V9VWuRvqnp0roPZ+yqiRPfGnW7fKjR7a0dFkuuTvzxWWS+1WNQabZZ69ZWv6+RCWpSNWpDL+YWeXK71xfVa86ta9+4cmV58bzLSrdFIX3SxyprFNrLccUMCZlpwyYFx7EQ5b3q4LJdXCeNtxhsCGyR7eLBvqldygpgAz+DaqboybIdimVfpEhuwQaqkJalxrWRAEtZWdYf9CzYklencCWEQEejS3PYbXc2vJAzfEQUlma7Ktbq80O4stySmTYyaOTWVqy1yW4uVwYzBv7kHmZcUlDsYghxx2EuhMjDgNDUI8Ae8gHyc+oD1nIjhQKKVZ8SMgZpdswjyEQiWxQ71JIiWclyKBOCYLSB4kCSwiwoFhwWbDjxjJgU86ewtIXYsdZPHJbwf5kCAfc4pj/FgA/9wjXOO7DwbcArnlMN940Z9vaiLEY3Me6g+GE+nKbQyaIPV2fdtKNu1DZzAt6gBRI4jXDnnO6SDwN7R1I1dIATpT6cKBQuZOmnLM8yMuPmWZXLYdUQSqpKRI5TG06nwcsMOqSGrPG0Ff9mIOILWJAxEuq6dyoW6QFzSDp63tSFyEeO5F/rUxtGPD89FFvrfutfec79c20Kfh2uhjO0j69BNf7mx8Z1l33wBD2YvltIZ3oYNeHOwEsrnGMp++ZoRvfQDNJbvS6RxEHm8wx7qwToDHHAN2MCWlnmBMIsxZQ0rff6yjx59ZC7+2BuxSEMEmLze42jqgcSE9wBj15dGbts39me3nFovISr6SOPdHa2bWqsGp5hc6WCk1XLpbB/Jq9ZI5WKpblmqaGNLLE89iZeFRBIHKGCX8aPvxrmzEbJrnvGgndQDIno227F6bM8/3mOuGPx6Bt7G2q+5xkj4/snIG+mJ0TC/eBYJmSvHrVOsnbzHdy23YE4cs8iEKvQRfePsLFHlZcrIp2VEqUsETJnUMRBhfAti6vDWvrJiImLmNx3mCaWhCtNU5agL0QCRfgqhDYylG2dMFGzcTQLl4D0dj6Ya9C4w3QvzOyavUdIOwQ3HiFwJQEkeKULhT9VtnOQEuwt0/1CjNijYMVWN1lR2kKu151ILXjmZ7unqcm7pDTLSgfSosJzqCqCjcW1NMtpKm/SGAsZAnM6EArUB8kAPQoL6zRPHNQWKknqw0fGUC0LHGBYjUxNxwqP6CW4IIhAxREXOcuV5qusNXC1GZU7/yixiANDJMygNYkZEMRBFmHK86DPXdxCecCd5nJqLOFOC9yBC8GhgC/VkoCnfEC5AyHcggQMnynSCeveTiskW3udde9+u3JTpT79yj2vh2fBtKwekbAgTOyUIJnTyzmCR6zfJZ1z5vEsX01LaWCyuVQxiDSZTXS7mWsaZbs1e1fP0V9rkI61Xve7ujJR016rUqsw6bbJY2aBXFc2120nNMNEZaVjSgeZ1pD7PNY1L3YrXephMFA0TLXCrrqS66ZWUK+1GpUbxSnm8UdU16qe5vqjXejxa6dVVrao81Xia6nrnWotHT3Tv7htaXy3ME68DqRRHala5lKXatHCKtcp6pXySqexarZVotHdL9fnCxrtRohV2OnBm3doM1zNc9/PMjHQhOhJvl0Z8LWAVTjHqiSNDAMZExSB10eWBXQiy1k1KEAUenEgF0O2TzHiDdwXBLcdYKiLtAYZRAyP1Rbfem5QHJsXU50i32sbqirquSwjg5jzs4KLJs0jSWiLaA6+znX3Lj9gszi0uDvWFs0SyBrzZ3uOt51VqESpY5hZqs421P4XQeWkz4aSHy03HIuzCZAB7uLznRpy4xd4IBJJ/ewmEqZn5AvN1k7ijlyYEJBxU8MAgc4rccw6enTSB+0a0eW9ebCNoG/ggbDwf5g4LReBSuc9z7Nxn4UOV6vrGjWlIcQJiBicg6cIFG6kyhIrZr4BfbF57YmRL6hXmYDjyzVAXN7deYnas/S7FDNShvedQnJkABMMhrkM4WVmeWLL+NKPvxBFdpJYwHRN94vAWcjGrA/Oa1EeexzL4JYKzjxNk/Yd9FuP4QuowULOqXGy7QJB6VSl1AYaQsFud7SuurW683IVwL1wLfcBdfvM96mI4ynvB+eZbAXyD54CFUJZ5zHn1nInktvCtr4YdrHzPpVCOdQpsIfX2hBpqZ8PdBj8ObiDYwrcwvgYnwE7aYot0yUspSeUDc21wwhf9OsI5aybtIqG2vUkUa2/7BfFK+RDSFnfLYp45qgE4W8ntuDPHBKQta5Gih+CpGJYs5ivLcLGD7aFpOsIccD1n0lOzZXTqTWDWAsmivkJi4709kUSGdnJkp2+sr7xqGtsoa5q/b2Pl1WPADOsy/cyGqj6UE8p1Y3CjBjfFP3SGX3u7DRI4PPHcvKSvhD0nuIX5AIG8Nb6BYOIac5X1ElUmRvVI1tz8pjI+/pvhghs4Ncmhrb03nr6h/Gi8k28IAUAHUBAIggZAaPCbxh+O9yyAHcEf4VCWVWmB4oi7cff+PT3+9KGJ0AACbC0uF6W++e339d0/+L72ju7oYPeOIfz9o319/PGv9PFHP9eXnz3QEYEr80yfPPi5Pv3k4xeDMPRZ0fHmef/99/X4rNLu/p6Obt02EeTDzx7oVx9+YPYgiaU76UT+IerLRgA0dPB7e/s2OHGBmBmPoFqrxVItqyVB8iw+Cx2/snIDd48IG/0nfWCEYrsyTnp3/8AWGahU8oLlOXZPhdr1lQFZVa+1vL4yBGG6ViOiICAXtiAAAGwYePMbwz2AqSxXL4AIY1zGAeNw2sNO7B0DMrJ624Ry6tIAeOWmtvYC6IwX4xDucSS+jCEAB1fOMsqIHreAENs9bDzPRh0CklisVpqMClMbYTicIPHDyzCONcoLvR3Pzfj2elWpRuKVFpqXtRZ1q1W50fSw0KBpdXc8UkreobZWkbuAqcPJQF/bGSh78w399FefKa+GevT8Us/kPJXuxiO9frQnInw8vVzo+brW9373Lf3hnVJ/8HqqPGp0onf0f/z1h/rVs1K7t5f6xp1vaaZOzx7MVUxb5aOZbkWpDpKFinyublTo4clSr379vt77D76r0zbXaF7qs//pr3TeJVq2C+X1QvEb76irj9Q++6V+8ukn+nJZi1D6r995XRPUzZte4/2pdLHWLz/9jRmuJ0VKmjdNk4Hlzrt3cGTSrxSj+XqhVw53hfoaGF8sVgaTh7de1W8eP1WFTRU2fROXkf6ykioV2leveblQNEzVqDWPs53hTEmfqraQCU4CuywbS56LJ91wOjMjbVgpHCUg9GEc4HpHk6lxcMQOQnqADQXwuFyXJv7HABrikSj/SC9DQktgA681OwICnsMkCCcIlw34Q9QOvEE4sYETkBIMh2OLKL5C5J6mmlekX2l1e4AkqDdpHBwtTAXwR0ZxI0qKoYBBwjTgVILH3bgY2xwmGjkxf1D/8Q4f5bfZ3/jIvQRgDXD98pH6rXA4MK+YkdmQWDkWnsATYoPEJOD0ETtzMjB4EFvEbgFn0leo/SGaKKOsHMdMYgf6hW+HxSEsOMwxknqzMX8hmLE5cW1wNiWEdbFtWw2FvUrg2r2EmvepF2WzgwMx1CYLO79HE5fTkroxy6kL+9rXjfLYuMYz7Pxm456NqW8D12gPe3gulLd9L/R3KDvYX4bsAbyLgwOwRF9QBmPOxj2uZ8Ot0DNoQUzC53Cp1UulXWNcaCdlgFfD+0U+sWvUhTZwnzLY3HliY+raYpfN/IFfjG/SuWDNVsfU5SZELd7Ura0bZXely/m1np+f6umzY6sz2oaL41OXg3OzNkKIhb5rCAY90DCfmD0tKrLLxLUX5jwriHhfmCSP+qDa2rn7qtWDsYWxWC6XpgrHEJ9nzn/z0PeJC1BLP5jNosfhOJnQDmcX5eYJZQVJNx6olGPle9MW4Jy5yHXGI4wt/f1iLL3xd1s7lS/97cbmBm7oQ8IbENuK/rNzc9d3WQc4z3zqJN7lezamXr3H+YoE775s6sVv6sPG/dxc3zgHP/ValksRRJgglYeHh7p1+Ja1bbGcm/E86y2x1niXKOLl4trKOzs5teeKPDf4YT5BJwxGzsYL+YjFYQK42MKEo+PQjdJACgXRIoqdjiZCX5kRXh2R4PWVnjS16UpRDdkgWMNcQkxCCbz5zjtaXJ+bdOTx4wc6Pn6uejVXs16oHxc6vTjXen7t7CGyVE1VqiYQVrTR0cGhvvbmW/rtdyamR89HO1rWpZ6TggHiCMmACOpIJ8JtwhnDbrpBXSzmNiGmpnJyQcgw0KGeRDZm/GjfzX5zTn8wKGlKQEe8B2LFGLpaAlrX2W1VGqGIqrDt4CQcJV2QrLDrtG6WNhFns4kNAKI/JigeD2wWKdu7KVMndiwg6He0YwCQGzQoYauR4wVBcAAMSJ2F2KRWLiYKwMb7AahpG4aBro0OyHjVnTskTt0DEG4DYugXqHTKW1Urk5KMMudCjDSCXDvHFh4BQqO14JtJX4m8cXgeJoNYZ4teg6rS4TTRm/eOdPr5I1PPvfHum/r88SN9flFqujfX4cFMsz5T3V6ah1Scx2a79vww0aTuNIxaHbRr/cGrh/r+3ULt5x/ZAvrPn3yqk8tSu/meXkky7S+HqlZnyrOhlpunmu3cNs/Gw9uH2sQXuv/OOzr50Uf65Itnyn/wYz1qC03rXv0VMLmvbDyzmBzn85XK+YXu52O9fnTfgj0Oiqn2hzu2qLcgrk66WK1sIcXLpE9QE+FBWqjYOCkpUhWiYyO5I90Q0p0MiQreR6Ox2ejgWZUOMuPsQG54XnabXPl4YgQPIRmyHG4/tjx2AYEBI6t6bQ4HZvSJs4ERKdhkNWZ5xKjzHIsnKUNCpGjmOPYM2C4YdPmFkmdBTCBwi/1i0mZHLJkUBQ7Pc3XMN94OsAJ8B9gLZQ4GqSq/4HINmN6gQu97leSMMhW0W6S5v10G9UCdZ7iFOF94B/kFlW/afYcredWktFzHwwl2gLJap3G2+0gbuB+kDlw0uYonHkK/hufsPHaBY6lDmCcc2egrNivT4wzEr2EeuXtUECTviAAnjXfEAe9Tx7AQBKEI1yiTnajH1g4iW1vyYbfgmy3bINU4c95sLKDB7Z/vM28x4ibuAuUHdRqLMDgiEMLOtMCa8aLefDeMY6gHT4R2u6dviC7Xzpt3Qvs5hjZSTsA9lB2+AX6ifWw8754LuMoRUFynDdgnhfc4shFeI1yDWAhjxPN82wgIT+hRDnv4Pu/B3HJkB6exYfcXxpvFPiLfZ9Kr2TS6mM/NnZ+Ai9i8VcdPVLadqcggnCysBsR62ZibfyDg8ZZro1bRoNAlnnl5oXx/T/tmyuL6gzqbLZmvu9W32WiYFhZjyQy4r9eqNxudnlxqOZ+LpNSOSHIwY+9sWCJdxPlq7dZxrkNQ0i724NQVezuim/Y6AgpCiTKoExt9FvqNPqZvuUc4AMoOG88wnuz2TsSa5K7ZM57pCmXgYU/fh3WL9zi3dvho3eE3R+6xhWOJAGeABIpoM66tMEwwaLQXQrGs1lovnfE7tArlIPk02+0gNSXgKs3A0QH1tc9wghqVurFZT8Bd0bAAXAHAOFrFAHpDVh7QSKXSdGpWa7VwVElqUhLoriwrNB0PFXW1/vIHf6qf/vSn+trrb5tEajgutDMdKplN9HA919Mvr81+CKkFqis6ALUgolfQEcH5Tp491zv7vdAs7oHwo0y7ZJqHiyMEQdURFtATKyAhRxAVw8xyntH5T548cZFU/aTETdgmce8ocbMF8IPrRKE3Ng0MagxhhbQI2xFEqAPiNiA8dXW+vDo1wGoqHwk7yc3IGwIJ9Rr9AldApwf3UyRFANv2BOFbRDI2IPP6WCYPOgfrG2wMEIUzp03FiKSJ1BNuklmbtsIfBIAiroUDMYcsILYc4DEJNoLLCQBp3wFZekNAExt7kTrEIh4bcDlIrVBVkJrmqnUu7iVu3SY+lYp0o91RbFGLz1etGevPhqm+fv9A49Vzc+f8zrtfN27g88cHqo4HGmHDnSS6vz/UNO11ua40aKXf3cw0Tja6/+5r+uDXv9TDT3+u/3uV6+T0icpkqC+W9zXbGeqV8VCvFZFGawxkCx2+daTobq4vfn2u08u17rz6O8on+9LXvqmj41anv6j16eeX2lRIEmvtNLHWHaEeMyNO0mys3em+dja9XruTaXx41xwXhoOh6mVpBNBm3eri6tIWauxpzKgVQjaLzC193TR6dnGmeNPqcDY2KQmu/xAMTFZSelxezY1oSjI8z3wsEIxpLbt7Zgl9Y6I4o/vFI60jRRAuxo36hkjDHjbhCJFBApveOQJ1Cu6zwJ5dD4uFIaXOQiAw9gG5BUoCWNrezOTb28o5dT2icGyVHHILahMrx7l9sfoZXEFUo2YHaZqdDMgWBIz7cF2rTrCHurE7xNM0IFPgf904lQZYgfLZicSNJConQXFQKRkivVn8mEfAs/lX+IozE+YAACAASURBVMbYnLjB7XY1iODDHAjt5pyNvgv9wftc58h1vkFd3bNO2oJqnfvco66oBINEx4haI+icpINzpH8ROTvZmfdp5iXJjihbV85GY5AXGmbO/AA1MH1DvSY7M/sNsQSRRF34LgsgRDHRtukD8IARhxiDZ6lSs0mUxQkKbeDd0L7Qfxy5xrc4bm/hnPaGPdznHnvoJ/esu8b3eJ4jaVLCt8L18C7nEHh8m99IEHkWvMXGNe7RXjaO3OdI+ZQTx05SwjkbR1eGIwDMfsXH3jKnInu/cQttWWpRLW0hPju9MOHAyfmFMcCL1dJU8YdL5L6RBdclnAQ8uwWIJT12XiiOJy5S/WBsya13b9/RkrUizzXa21UPo9y0NvasKmbpQR0tNlmq5aOH1g7WY7y86U/G3vAv0pq2sryPXGc9Gfk8azDtvFMULvyPNd4I90AwOm9H3uG5INkL6z59S5kct/cwbgEegKntfqXvw86zzFUvvPRj6IgvBw/uN8+xb4/bi/L9fGPMwnc4hvex5iNSOhsMBfMpR8I/nCjPxiZUoX/ZGF8IV9ZPS1MFYevjTIF3LKQOzio+6LBJLraIs9S4PSvKARKVpqJMNKgzOvPk6tIlrVsuDIiadenUMx2eJ7EZ4jKABIhC5Ii65WB/pkfPz/T48wd6486RVqtW09Fd9XWk6/PnqpZzi4myO53o9HQupDV0FihilA9MetKWa1Pd7ZG8NEm1Mx75rO0ubg3VhiOYjMkz54CITgRxYNCImzRl1heX5n0D0UMHIFFBpQZBY+1NQYqoH92g0X425heDhGSJ3xiHr+dkpK+MiwhAcLW8MAAGl6BawK7LysaALHESH+qFJxT9aTE0GHAWDa8KpZ4AKgsmYzLEyNMjYouBxAQijlPrgJ2JRT3ZUQ0F4PFDae0Kv3mGdqI/5znzJjEgdAjHvJQ8IgzIhnd5lncZO4y7LaKzt0uAO4FDReLXtqkKYjYMMhXo0BEAltd6cjy32EYnw1Q7fauz6koPLyJd9Y2aeatnH/5KHz090zjDEC9WE2c6XpaaFpHuZdL9/kq3bw31n349toV9Ncz1m6LQz44jfdLvq5u8o3l2oDduX2h351r9+kT95FzzeqDp3o42Wan33rur79z/jv7nf/mneno21/zZiT4/+d918rzS8rxVNIz12nCsKBpQfc3rXifrpc7KhYZ3c003nVZpr1UL4plo0W70+PTEvBqLLDcvmArkbIa6LkM9UiD6G25n0a00KAbYYZtzACqlHrH8Rhbssklai52UFrhwuzho2NmR7gfV7+JirjjDZsR5nmEbh0elmUeb88JAOYa7BH3NSCEDde8itjddbRwTwUbdAuMStjK3EcmWJaEROjM0R8qMR2jnCTabC8TjQr0GExO4RtRr2Pf5uWHXcZv2HKjBWQC8gGiQ0AwLI9xQe1vIgTi27ABw3wURiT23yquUQbkmQfXlch1YLFBZY1NE7J/KzW8z0t3+ZojVg40G0gNLDeTKZdZR/nY9WaD+tu3mmRvCieeoB3PT+s5LiDlHnbZ9fzDwbs5e1+/mnnuG50L5mDpgUwKByZyqGyeBxuYSfJFmTioAXsAkAqIIt3EYXa4xPtQpEFDUq4NA3UglCzE2XLYYeUmixytBZRpwx8v1s8b4f+GZ7XqH52lHuB+OPBd+M5bbz4RyuU+/OeLiZty5zh76h7Zx7mDVEUIm8fcLeYOHN+sW6S8SJ1XqsffzOA3mgjJC3fkmfUW9mDfY0yKFQIq7KhuTHhGDj1xspBu5vDi1elZeNUSfUh4ekKQxQWIEbka0PJxM1JFKxxODGYEaZ7etrOnerr23f3ig9uTMxhK199X1qdWFIMU427DOYDqCVJo27CWR1Q3JM7A6AL+YraJb85BaW32MwXK2wITdoU9oZ1g/XPsDwcmM9UTnVvJgnuGbQQplsOTDbQQJVOhHyrex9VKdMB/CkfvsrOkwJfQ7ZYNbeI8jNszgE54L3+YZng3PU1745vaR59iQGDFPeJ7ku8RVhCiaEH+RJOJ1pKb3KXY6Qn/0Fr+RchEIrEoXFgHTYgumi9MG+NvHjhoivaI+SDmZdBdXVwaMfNwQ7xYnwUDUqJ5wvWvIuQS3ajlV8BA2rzQnYnZGzmWzVnt5oe72yhZOUlx8+LN/Y+62z59+YUGyzk5PdHF+rKP9PS3nVxZ+nO/QsZSF/hVxGQPESvHF559bwtJ8ticNJ7q8OjebKOqeZanacqGm8R3iDdGgJJkoDAyBuSgfg3KAztwdratd+CQGC0radWCsonARShF/ci8zWgOjOVK7LI1itecthhJxkYgMWhjF75IDE2mYQfaAQJ42HxSMNlIXAB+Knvqginnx/dQBPIMf6pV6f2KCDsJWmzEpYkWCbyHOtgjsNwg4ABJN5Lep5EBaNkXwrsO7G+kUtXHSs/AOhnWoNqkjk80miY9NBXgyPtPR2DykkJqt5gvh3l6VpZbzpS420jDH4BVjxlQqeiNgi2al4WxP83qjLt/RVR3pw0+eqx8d6J+8N9WyHqjLuS9Fyyt9bVhrfzDXfnKpP310rXgw0gcff6p/czHT8NbbypONDi0pZq1l/KXefu++3n7lSN/63Zk++cuFynmrv/nRz/Td7ltqri5VXlzrrLhQOkn06PiRRumhdpMd3dmbKjp5LmV4Z2503Ud6tqzVPjvWnWyoi6pW9npuRpbEE7msO53joZYMVBCsdVkqHeba+HQHxDTBrivLBuoJjiqM2zNTKUOo0LexcrN9i9JGy4owkZF5bbrUI877kb7rmkSrq5VGuQuMaEHniIeJfMbiJQ0s6/aiJiG1lA+Iy5MKfyo4JMYO6Ua7Iofa0GyKTFVFhu+qMlsZPw0csQ4R5G1jjFnwCM8Wc8qE84Ib88RSUO1BILIgswFHIBY2c2IAMXKdc3NoQLXH4gbRwZx3iyPzlDkA3LGDAC3MichpmZmKDfurGttDIxrdgsr3gsTLfkMsEf+JGGte+oABKxvziZ1vhXOOnId7HP1Nd/T4ZPs+RAp9C67kOr/5Nn1HkmmuUSb4hN9m0A6yNMN25gZpp9yiYOWUlVOpWi/FNqYwq5MdEH6h0XBqkkjmIzuLgY2tV9sQSJhv4/1kqXQggs0g3sWHA77o29BO8IfhF6+eNHzkx4z6ho02be9cD2XwmzK4HzbOt7dQlo3lCxXLV42GecbqskXEhnLD+9SPvuTbgekDdti4jgE6R57jHXvO36Ms2h4W1IBnuQ7uxfX+5PSBufhDHNWNy2XIXOdZxngIcQzBicYlzRQ1jfJhZh6aEGjDOwfqcFYivs/ORAkqMi/1JCxANMWPuNP08NBGeLUsdfn8RNPxyBjmy9UTY6Y3xAEkbH3dWmwjpCKM3ZWPOI+Gg3EHBjBipr2EdSE1GL9DUFPWTNZD1hjGx1RWfk7xXOgTUovQb5Ff++gjymfjuTC29j3/Pu/Sx7wX+trmtof30L9h7CjL5aa7YVTMsQSEBadj37qBM8pn4/1QfpB6h/pwDOVzJGSPaVwsGKeLsWTS2GJsEqa2WbqQAIQzIZNC7VKeWEqwjYMDyuHb9IHBircl5jfhBEK90vAgleRieIlOAljoAChpIg/AyaBSQpfLcxhfwqXAPZaLhREoecYkQtK0FmoEPGxAMMQnma+Wmswm/txRv+S1ArkRq4IksnjzEBCNTi2QXvWtqrzQzt6eujw3LyGiypKFPIFDwI0fnWwgDuD0YycGJNgChAGUukEPQk7UCui0kDaBHKzzIW4CUvWcSeyAwgaPZMQYw5lRGclD8HnCqt74auUkGbSAdY26vjLPOfTi2GHBoTde3AuishQRniOgbKjj0OcMjtlovISYApIyRGCED1Q7i5dIAsHIvQAggImdMsPY4gLLbydl4PnAfTnkyLPhvYBseIprtLtaVxbcjHG0Z9PEIvvi1VURo4v4FCBvYlchMk8HblFNXKLOURcpLjtlXaEOfXmTq1CitCp16/a+ht2VknqoZY8R5a6eXxwrjcY6Gt7VpnquYhVJo4n6ZqB8967qYqirzYWmk0Tz9Zle24kUdwvVBBjKcp1FJ+ZuCyeocqj52bH2Jrvq60SbulfaxJYWhxhLxOgaTCeqdS3COvVVrC7OVPWxomJoiKEnpUkf6fJqqXMy0093TD22ur7WCE8uCE/PAWP3gyTR+ts8DDs168ZSBAF2xgVjUxfhhpyoLmtLn5IMhjYPGBtsnBrIW8TMpB1AMplhdO8WBIjaKCXytrPvaVaoSuHAIaYZ+0hrT+xXJTZV7j04JhA/6RPYmNuMt/McdfPf8kyw8Jp60c1zEZjQEj/jAcYY+0C2Ly2QAWZsVeDEL74s8BA/wAsbsDKA2CVmU1BxGcd5o94C9oBO6hcS4RJ9nzHFVixLnDqKsmpU32BtCBZXCYfs4RQhnLxUyXMMdm4EXqCNthC0ez0U5OYA11ggwtzgNwsLfcTvm8XFq+u8Sg4YYAcHsfGb58OiwnuUYc8BP4b88bodmE2GicVxA8dkwYisgal4+DbttVxaVa3YG+eCxYAdUJsFKCWQLosEYQFQq1EXw3QuZhDfZgvOLtRje2MM2MLx5fuchz4Jz4RjePblIzARrvEsfbBp3WIVyrJrvmyehQC2o+E1R1CD80I/QohCyAP3ZsPqF3zqjnoGGGEP7eUY+p0yIDRR+1m8bwhfx+o6iWESK42RRjlzAZIP90gpDOfC9PZap5HKDreU3jJHEPqDtqSRU3XlKcGQU2Oiibm2aUqN00jTWCrXlYYIIiwNVmPEWNR0ylCfDly+0AvmI8nYgTcCNpLMfID9YayqQdvj1HP0G8QStotBBcU11nI2+jDMeeAw7DB5rq8cLIZx4Hl+I5jg9/b7XOecjQjknIf3Qt8GWGAmo3ble65MVxZ1gzE0j3ArycFa+Faon2MkvwqLPB6+T99SFqpB6sCYQ4z1PU5siLRd3Sw4ugV5hYlxJjGsjUwYND0Yglt4ECR7lIdDAhJ3pIhOVqEUKQpbaOx2ZaHAIZrGpiqwNcEbVhMwjYSjTuRMwwDIFiJpk5gU5tGXX5g9BUH33vn6NyzL+WyPhSbWan5pMZWeff65qeLwLuH7VV1pNMwN6CBAislYg6LQF8/OdX/3UNECvW+v8+trx2EhxcAzhbgKiLOpB4Eya2ekBWLhOsjZUbmJ5ZNjQOF2XfsQWTsq2NpgYjg4R4KOuezmRp7YZGShgKN06Q9ajGWxDSk7LYzP7YwLYWAYPkSNSYpXmSOe4IRMumXIjmztPmKup24NwDxlS+A+gIC6ltVcm44l1AUIdAEIAA4WPODhhjgKwBqAk/EM6xrls/OM/fYLSfgO1wKQ8jvAxZ07d0w9iySNcarr0hwB8H4insu+D1zWX1yZ1Mwyp3k1IcQzRC3h8Z+dXugg3WiWE5Op0Vu7sfaHK33n23d1b+cVPXi60INmrc8//kQPT4cqp7naYqNftL+t9umZFjUxrxq9O13qe2+N9d7dgZbLWn/yI+k3P3yiybtvSd+e6JWdexrEhR7vlvrRD77U8viBrsqxuj5T1la6e7CjuIXwj3XVrnRnkqusNto93FV+iVBso4hAZ3is4GHY9OrWjZZn11qtK42HUwdHUaadNNfx5alxdyxI2A1gl9NsOIJIWh3u7iq2xJmNqZbJW7deObUw9Rwlneoo1bpBMrBR2VRaswBkiRqMwS3ekEP6ECsxbuJ5bkQdyARYRVZDtG5gmIkONwqiA0HCYDCPUX+BCIAJ5gaqa3T+Te0lIRBoEERbyAg4CIjJiCVmgBH5DumBnCyMwBbCtAK2FlrCGMAYUBdLzYIYnklnKVwqFYczW9CpExsSbFvIStK29FpAAGCrM5koh9mAWNnElsIIeIV4MHU7eMwjdhY/7A15H8n4i80TDdg/Bc7VJGB+XjA33Pxwb/C79sQSfctmfeqNQPk+eITnqAfn2I3xbEF4Dks86tkab2xK01FRYIRtEoKsN4N8GE+eR91mbUWSha2ST0HFt2kX9aXPnRTNJYzmnrXV7I08cWY5QHsNISg8wuc54CWyvJeUBFXhCHx376tEE9cCDAQ44Hz72vZvK++lf9SLd+09o1pdmbZgYvxfO4+2F89s4R4rKrzLd1+oVF3d6Xf6giPww5GdbzFOfJvvEAPp+vraVGz8DudIyeGzGEOeIzUXYwjut/ritTconPAg3qgn+nmaabK/p2FBHr1Up5dXlvkBBr/AY7SPzRkErQJEzvrpc6Ik6vjszCLZk4y1Wa+1bPCSLbWTzawcvst6TF3YaAcb0iwo3WJUmM0ebUKaRP3WSJf5A+780CFZCu9anyLf8oS6C4gZDLbdfCN0gM1N3+88G8aG99n5JtfZ+c0ettqHDaA+bKHfXrzrcwvyDvcom80C6npYerlM3g1b+M27YXzp9/B7iFCmKF7gMa5TvRY769hJCRlPJL2UZTnrDA/2sjRrJjxxNrmEfjFcwlqNcTrEd+bWYeArBZHSYWGj4nyQCgUEFoFwGAS4Q8Sj7Cz6PmVKvVpp7EMTbFLJ4iZtOpdsNYk1me2Y98/tu/f0wx/9uWbjkb7/R/+O/vxf/2tapU8+/9Six7KoID5nUKD80NeT8PHN997X7aO7WqzWlmMHTwTUWbjTq61FrlHL5M4gQGR7JCaNrIPIjkV7iFjOYAHILDhsGGoHGyCIKvCgm2hOIsPzuI+iBkGiNMhTTaZjl6MHY8quUzlfmigXQKXeqAiI4UTUWUTqdXXjuRZEqRBLNniIWAvnBUPfY3jGBp/DORtqHJbEADhhYlimex+vgnuM2w0w3hBRBE2kRFPCgVAQExtwm0zeDHFZKA2AIdIwKIcCN84Fu6TUdPzo+UHXfAvXTKQa03yqOWEWGmIjdhaoE3WCRWzGg6qtdRl12psUenB6pXg31b37tzVKak2HIw1Hkf7kf/xA//77vb589FTN3QPd2r2jYXZLD8tOl8q1TAiyONXBHqLoVn/47qH+8J1dXT/9jUV7V7mr6+O1uslYJ3/2RD/+4Bfq80zt4lVdXC10+yjXdLivPt3XcvVMs91dXZwtVMWNPvryUx2vF+qia73/1j8wyVTWDBQNR+YmnhFSv+40aDd6Ze9Qs71Y7ZiQAjLJ28XlhdqkFa6ocLjoxow4saMj3OFeIJSBjxFuz/1GV8RJSRKL+5WuFyIJ9hJYnrjAe3inwTSkIMmisCjYwwzJrVv8sfYry9KkD3s7ezZeIH+TIoAAms5C/+MsscJlIo6sr3AhJsIwKjnGGyKKcQ6wxRG4MyaBo3mQgCyddMTdC4iROEkIcSDht9Q1W4jTYNl75xRpwYpvkhEIIFTR2OOwSKDGCxLMUBdgmX2EMTSmARvyWC4t1xXcO4QpRt9OrOSIBBBcaAPfpr5BXWiTKSB0fwKcv7wzj4I6g3t4BnJkLrPR75yH+gHvbEgpItLFeNsYAt+BH+g7ygx4lXaCj3jPPNlmu9rZnVn7KYcwL9zHBo6ysM+E4AnfDCpGC1hr928Wd94POIDf9AUxeqxP3bBZKhVYZk4pE5n5yxvP2zv+mXCf59nZuE/9+N728y8/a7jXlxdiydEvbK5/3G/Ksr735W+Xw3U2nFHAz6xGlGttxUzBSwy4B54CpsjHRpkkrUXdxu7edXBBmaxxROOmHMqjHOpEe8L4XLTSYDrSbDTRbG/XGUdHia4xSbi8VtG7TPcbCE+Y54XLdzophsa47I5zY16I7r1cLrRaY0JSaT1IhHNSVQ7VZeBrbG0G6hJn84c0i3rcyjdW94S1Oh2YATmSelT/aFqIGQiRhU0fbQIX0S7abvjCE8S0DdtT2spvaBKeob84By65Z33qx53vs9aG8eV5K3eLeApSYsqwMfLq9YAHEYJwj/5lB++4cjzO8ARf6Hfa8JXdMxphjJCYUVeOlFcvCJtin7Z/SMzBXzxv4UU2lbrWPYsQY0i8R7xzSV7czo2hon6kSsFgno7hnN3W2sJJDO37iIFpGB0SKkwH8ZvKMKHhQhGpUyeMSolVl6xbTSAjMAoeRBbDhYijpDEInRMPAL5GZ0+fqaxqfe8f/pE+qP9G81L65jf+QGcXIIOVfv3wV9ZQKOllWVpnEDtjMJooygr90ff/qX75qw/14U//QklcK24XFpdHyjQcTdVjXIntDWqKprXA1eNBbmI3Gl+bx5ILXEk018vSRQlPBokGxY7q5dJcnFVWVneWC4iU8XRkRBLxlZAq4RGGPYpJHErCA0AIdSoK773jZdtwv6aLtkCLjgjEsBMgaPtWDTGMsNQXiYt7bToX1oGosm7cmbBuTOiYIGbGpRbONHDRELFIcPLUxdFyAOWlQCZ9cgOfJS5EBGVFiJM3qBTcpLKJgD0TaiSPwCA+WRwAFmChqVbGkQEn7AEuANoxSYjLXNlhqpPFI5kFzbrRMBsruzXRebTUd59X+vZv7ej+AW7tmR5+eKHJbF9HR0v9s//oHf1fg7f1F1dP9DjOVTzC3utretAudTiTvref6v17G/0/fL1Zs2zJdd/3r11Vu+Y60x363r49Ag10g4IJCiIVZNByWGE75Ae/yA9+8zfxl/GDI2wr/GIGRStEBUlIlEBSIAGhQYA9d9/5nqnmqj2V4/fPzHOqW6D2iTq7ag85rFy5cuUaT7KWLvqP9Mc//UzvjfdavbzUjz9c2rbu2XKhN49H0mijv/rwWvOrjrrVRK1poavJWu92f6jl8mP1J5cqlOvFTJptZvbYnGz7+qL9robZTn8z72s1v1Z7W+rhu/c1bK3V3V5p3X8oDDbzHSrmrp7N51Y7Lu3q39UUr8E90bwR9eQqu7kur2eaLUoNhyO9P+05evp0MNak27e9192jkV7Nr7VaXqt38prKbKlJZ8iAatNM1B501CBO7/Y0agevDbzFLG42sWtp0O+pB1PdDol26yxKellOhj2dLxdOo1IsrjSYTEPqln1LZ/ceeNG/unyldrPXDluJ3tCR7VmEkW6ipmAhJWdcQVofJCad3F6cbCDw4IF24PVWY9HOgQSyCmpniD99MVO2wph2bY9JbGyIr0YoDhwG8uFI2/mlEw6PcZJocBoJQemqTttBSpk3ZVF4ERiSNgaii7FsPVPWJyL8wgbk4CoRsTmQanojSNoZ8v1FexQk8JTHvEmLQB/JEf2tCkuimZeo0bD/QirRzTte8FjksN+aTpHMVbqezwyXqgxzrp33hUkC15mL4+HERtynd479HAvwaDw1fcMjjkUNoj8eD814Mv9gjJAlb3HwYD8DEx7zkNFuiC/zl7bbCLWD2QI9NqsY+xSYGQMCiVgvLFC0iTnNHOb5pDpOsZEo8ybwJeVFJ5jOcOj1gEUOLutWxRjs1HAaYdHlSAsNdbGGUBfSMtrO+1aR7DN1O0HdvZiTgD2ohLqobpXZK9IS9v4otHVZOfE1KAWDn2OOQT8w+t/s9LS6DIvfbK7zV680v7pWsdk6YCPjTps43L+4GNqjlfAKa5IZBdwmjVGrm6s9bNTtjzQ9PRNSv+z6qc0uKKPYbrwpWa1mtt8Ma2bbZhfcJ+hrFymGpP6+1HAyVLFd6Xxx5TkHPLAxHAwmN4t+VeN8sTaMTo/xqgs2rWU5N8xebRhbNvKo90N8QDYQ11GTAh6wboyGQ+OU25mCqkILKtZpBCC3XAXMEmPCOOXDkNoGYQi/iW3Geg/UGlzq56XTg5HkFw1X1smdOSOrc03ZWLZQ+UqbTWlbQ8xSSBKV9zHiKbTX1Lm+W6QOq9f2+oaeMMbO1RnDsiQBjedq9ARkzvR6Af/C9xAjie9sEAuYoU2p7XahBeGPYDJb1LPXoN1X1iNrxkhs1nZbcmbWavA6bcHLoETdK6u3FoDUzUbrXaN2L7fqGxpIO8dNpmpXOraTZcyJg/SoxH8gNw0HIYhzARfOdyQR5LDBvoJdGAeFcgBsDhAz/YYgTI57GjcD/d0nP9fxGVz6iT5/8pE+/uRDEWqAxTmJIflO7BAIMV4Kr1690i9/9Qt9+cXnevL0K7Vblbbrtd2Q06Rk984ehTajEnF+tw6ibJimTMUuICMTx5M+MgZ850M5bnPsEM+h80/3h0M8DXgXqdnGSADBRXuB7RWTgPuUw/mbB+WAnMCJoJX8xjOEOrkOnDm++W6CI3DnuSQZ4nt6lgWU3zzDBw6a8lKZlMt36gQhiZhKuamtXGcn3BsGAu5nmZhMbKJDdzqaX8/8Pswz9VIfzBLlca3sNGJRHu1IsVGoZgdw1NFZt9H9fUvH5UZv9c70uz94V7/xj7+vf/cH/1aL67ZeXfT0o3+91fL6serra62udtKwrV6rpd99Z6TffiS9N5mr+/giGGXXHe3LSh9frBzM7Cebnrbqqmo/1r1Hv635qqN1vVJ32tO0m4nijqa/oXZ/pQdHd3R+vTTj8+T5Uw0nLXX7J8rae4vXq8WFiJUwGvS0q0OC6XH/WL28r8fbUnXRUr2t1JugMhmp8lgHCRqMPsbUHieR8QwD7FyjPpGx21pjOA7DN7tSvxtUxtjzoLrpZgGOEADgidcI5ZBwFjjjLovE0ttBcByC74WV1TRgGgx1GheHg2gxvqijg8SSOQVJZaxh1pv9OtQRJTezK/LjERCy8gKN4TgSHHaOHLj/G8eid4vxNhJX8I8gcfYkMA0I3mIwTLzNeyyYzFGkXCzYxkPPudIGqcAIog+tIBwJhyWtMd9VO9pYpG2kcRtGL6Z3ABeph/4hYQZngVGa1xBW7vMbmLv8KDED1m1hD8ViEnb53IfRY1OBjduQ8WWOwmwhYVptLU0a9Pp+BqNrjiEqmeFA9wd9jSbBi4337r/+OgW634RdoQ3QN1RqtLXYbTyWhnakHx5PaKltaoIExpV841+iEd+4bHz45r3w+1aixjtc+88pVrgODeR+oCsR2Q7oO/dCmYSTCTZl/DasIvwZE65BT9KHviUcADcN2FguPFooWAAAIABJREFUUnyeBx84eD+f9G2LBo7i0bSenev68krX5xdaLVCvhcCDPIthNos9B7jWxrAYR6WousULCi82GFECnoZN38TqUbxMiYc2JF4a3rE1sXu2OplM3XboIKq8ZBNDO0mUTcR+6k79om8JDqxhq8W14cN16gMPjetxPeq0g7bDjcYbmzAa9AN8Zl7EwJ2MA/UAx4TvvENZh/e4xnM8w4ek8rSNI53TPc6WNkbVO5I5IoPTRmfXYO5Pp2pgqhCklLU6g5HGWTd4eGOntZwZT6vABqiDngGmuEdnCqlmfa38PLTK2QgwP2h2kAXb7IUgmmFu4qSFOQGw4uAe8OQDY84mBmN9zlwrIrOOJB5tDXOqEzc53MfmE3jwCeUYEJYyQRuG/f6NBBc4Ir3DwxSbz6KN6n/mdnDvxuibgtIBUBNA+Q7TwZLOC3BJTrMA4WEHwq46Tg4T5qg7ZlCZOJT7k7/5S4sbf/qLn+k3/6sf6vhsqlcXL7TvVFrt5gYMgNjFgI4gQBTWuIw/+oM/UCtrtF2tNBp1/HzPhqQYdzeOQg2nSJ0E9KJOIggzVrQ/IQ9IwJGQhuup7bxjR5aIOCARB9fzXvTSMFPC7iwQ3zDILE7RGPrgHd5LR5IuMZAsfB6UmOaFSYQo/790pHYGTwDadWsECQJiNIkkjyP1EcYIYzrqTMwo29jQ99udRlgCwsLGs7SNcaNOYogwFrSR374WA6tRD/AGcSd3T6Xrtu4NRrbdyaYDPXh0pre7bd3ZrvTP/tf7Or+80k9/9BP19lP9zU8/1X7fE+vEbFbqfFuobB+rPWppc3RP7azUvUlf74w36m4/k0ZTNeVGn5+39MVFofqTma6utnrRnDqP2oOTt5S1S724/Fj9cU+T0etqt3qqi6Wu1y/12VWp/+5/+o6OZp9p39zVX//iud4avKvVttEXL36m/tHvqFFpaeY462ux2mh2OdMKF9+q0Hmr0KOTuxr0B46Zslkt5CjZu7mmXYhsx6rqAYGkWFCLEHh1Mgyww9nB8YLWW9unwIggaZweHWvo1B5th8sA1rvksYJnXZyHwrDeuMjYg1eEFYj45YTNQarLnK3NEMGIB1x3WADmBIwBzhFtbPNuFzrGkEXE6nCn5wkSTJwuYKAsgY4qC3b/6Uj4ACEEX2grHyLUg+NhfxoYvHY7v/FkYoqAT+AaOFRVO6dbsTE8avPoJcvWkw1C1s1EDj3qQLLEO94JEwPCeR9zrVeLm/pT+5h/6TOKKjPafGt8igML7uUd2wUBAz5I2EznsKPCPnLHgjl2zkmC4xGzzLnzmhCclHe604HrZ6OHuhdiPz05DpsJaJLtvhLdSXFfoJ3YEpGaPBxhbobnGD3MHjzika7w1CFdSX39L13nXio3fQdPfC2qZAKm3JaW4MYZmHE/fefMu4xDYgBY4LmWnvE7UcUFLNOGnHrZYHHm2XQgDQQfTH8ctiLQSNYE1GgvLp5pvdlosQ0Bk6FnBfZtu9Ib0HEZpYVmdEnyi09asPVyP1sddQd99SYjDY4mqjuZtiR967QtOdnOSzWou1nfooNOtd15w86169VtYEXWPONuZDPRBFhinwecpl8lTggHG242Q/Sb95hvCYb0H7zG9ol2JlhxjWdhyDlv4oYlvQf80odrCZ6pTsqlPK4zTnw40vueQ3Eu8RyOVcazJhihUz/PkKSW+qf3Tu08sKkWWsPQEtttMLQUb13UKojjxwaG1C6o3hBfxHFsGpgn5iI2dx2n0IL2I4kOy15L0+MgdaV94Ap0EHjRDpiiVQw4CT4AP/oF7sHs0D4kjmxU7t6968TEDtGStZ39Y7aYx81iYDapA9pGGisO6kNFh9kE9eGc1hQwcWgMwkYRI3zq6WCETwEAhzMA55yOBHSuQSr5nZ5D9IhLu20cDt6jMzzHQbl0vshyjYYjvXp5pbrBCJtUBtTTUUM04sgNAwSQBqAQfRgGDGRbzq80nvQd34n9NvES6BwiSkLg4QUHncYbhp09hIbf7BLYkRMYk3bTLtqU+pmupfbSar67DxEpAVRZBnEzixRMVWbEoIdIdBq3MSEr56CKuCUKlHd4UEeA0C0Sp/u0iSO1ie+0IbwTykzPcGbXTg4gXqNvJvx4T5GBkRYiekX9QNs9LpQBo8iko9y9wxPQRmDPJ8GFa3zSuBg5o96YsniWY77YadzuqWrnZhYG5A/cFspQ/y0XUnNXnV6pVf1cr5bnmtw51fxaarYtLa6lzemxstVKk/ZKr4qF7t071aA91GDwQLvVpfL2XZXNWqvWiapJS/POQM/qF6pOjiwNOu7sdP3qlxp3C50cv6VOK1ex3ujh3SO9+PJXWrZOlE+O1N1PtN10tWtaqrKO1sXKMTmq7VY5Oybw2Iv/Xtu60Vy5WvmJLmdf6OykZckqu6MtBvhB42RYWkBITCSkFPa4KEUqFCSzJIPLuoiJSaJLImakTh11Rl17Nxm/1qXjmTF+7VCY8xQi0dzvEV0H+7kgaWIxwOMp2A0F/iQQJJbXr+MJLv7YynSsMtiDFxULWMANDIoZ63q1sqqDCMWe6EiHPIfIqomNw8o4gLqL/ZHruFn0EiYnXA647jyPYB3EkhazA8cujyqiFxHl+DoeQME6jkJA2DAHO3imBjzz2ETcREoLPN32iIOJ1tBGrvM8B/DloC6+YxfG4Z3uwaLG/YTvvM9BmQH3aVNgloLkLnj3dHsDv4MXLHMe6QT9a0jYygbODGcT1Em0yR8kb+zqvYLd0E/qp1YuI+i2quBgkaM9qV08mw6upevp2uGz6drhM7zvMuK7CVY8e1tyehM11G3qCxwK/D6bNmsdGsMVWsDik9oDrHmO6wRcxaaTA3oFuAAx93kO/ADWwB8YeBzAtSj9H/cGXpxtqF5UqnelbfQw0CVAaz/vu24WuIogoajuGFvmaDtTHSOdY3tr0ocnL8mq8eZuMg3RaODFVW48/2kzrvoDmB+CGxPpG+bczjsh0j59QfJqiX5d2RaRPKS0GThYpY05Q1k6gwGJqoMYkbhnNRpg972Xd8z4ue94cxEcGKcTcABJP2E0TKeR9gcY8Sywoy4+bICYuHjopnuH401b07h47NL4x+uspdxHCs28wNOyKHGKKjXtjTSe3NF8sVBZZ6ob6BGJvYnlhhSr1AYYYb5BEGTwn5Iacty1xD4+74Z1BftObJztiWZ6QJ+QuMfArFFjwbqPdAlpF/0DR3gGhokDiTVjBGzd/0YaTo+UERePRPAt8iYCq+gtF1XYmNkQ7cfZC+xNjIQ30hHocqQTjBRCIsKlAE8Mx7FHRlJlapIA5tZEINIQGgWAEZlzBqk9SeAyo5slBXJQBh3iufQezBKd+8Hv/FMT7j/5kx/p5fMr/f7vPbQh61/9+D9aHEvHOSBOaUD5fnZ2ptPTUz394qXVCy3UTex2vVhFJiQijlUCkehBbPBIYwLxvW/1RJKuxAkZRfjUl5CJKK0c7ushUWLm+Tq7l8h4kH7FQIBLDWlXPNEig8HzHsy4WwA+3OcaMMNriHr5zaTm+687aEuCsSlBbB/XGA8I+G4bJq77gguuU8NQfyBSTGQOVAy8w6RI76MaSKkFGAfawbiZkCGpc4TmsOOAeaWOLcbGkTh6Vz0iV9Ve63Kl0+6JXp+cqbMu7OlVNNK8e0ebVqZZq6c/+tHPtZn3iYavd944UtN/pdHxfb3/xol++MPv65nmnpgv/vxjPW2/o3b72/rR46V6rZ5+senq5a6nSdNWb1/orM/ONNM7k7Um1bGOB2e6WO312sNcHS30xjtv6PnlTpebz/VvfvSRXjxfqdtrqT2ea539TOsV6t8PTHynzkVYa0MMJrV0vVvrs4tzrZq2xpqpvE9Oob5VqagFiIGFagXbgFJEow76e1RvOBVMjweWnLALwmAduBILCaaJyTwdjbXbFioJDEF+LIh/lMuAeqgTwEdS+NwqTXArhpiGOEuUieqLicyCBAZ5cdo3IRI4DDVhIUqCUpKMt2UCTDwjpFwsT1sTIUIFMJ9ggGM8IcsVKjGvCALLAWGuUuwWlpBIeAngyRGYtzBXmEqE/aCNZVwYSVZNTBOuJfzhPafmwIaobNSq4waOzVhMPArxNG5CW6INToWdBLtCJGcH0gxs8ZhTED1wmGcwgqW+HVKJGNKDdCPEagGfiYSN/aPdZU1sw3zk2nDUtfqXZ5HQYcl5dHKmMTnajo9N2Mcnp66T+jy/4uaETSUh0lCvGD5IFuM0v5HWwYHS1zivk8SeFSiM760Egd/p8FyPvw+vH95P39N9n38NRwS8OCgzhR7hO+NLfwhb8OsOaAjPsbBBr+k/tIPyUpnAHykMB/d5jvfC9UBLaReqLqTVF5fXliqgOmbMuNYifh7enPsmhFugMEd/D8zFZS8E/MTTBE8yJAwE2mXzaCaCBPOWrgYzEuYW7UYyVsw3qptCq/VSNcGTy8JntiXkzEQ90+kGo34CVBge0F7WvU5g6o5HJzfSENZA+gettGmJJRohinaiudRNn4EB5dFH2sf3BEfO3AfvsbXl4J30LvBNMOS99KEOPul53uFeGo/0flrzuW8DaNYm4nWxZtaEpyA23EhHZ3e1PF/p/PxC8/XCDH7ZGahoMHBnYwhMgANMBbUGbtg2jHscrZDIRSY76wgnGs8TRzHHcBt1WJBQ0kbUYJvZ3OsOOMGH63yACTzBycmJ75+cnRnfuoOxc8ZxH+kvc9VlYW+9x3u+EnZ6eXegutO2oxf0EptEYIVxPRuBoB7Gzrj2ppbeAK8sqgY95AmACdDpNxUyIJydcJVB8S45qOFgROCamGCI2gyq2DG/A2dWhvDyr54902Kx0vJ6rrpo9NEvfqm7d8+0uMKLIRBQBi7VCUBRdzHQHKvlTBmZ2aN9AjsSROtMaIjNxgECA2FhEXNf8GqJ0bJpK/2i/MN2JoQD0NyD86cdfoay49HFVdTtq40AQdjLrAt66xQplDpy6meymrjjgh2AzvupPvpFbBx+Hx6pbq7xnTLS4frjeNDENCksVyOSLzYZLFA37rBIw8KOA4SmTiYxCyrjkrSAjrLrnW/oN7BgnA0vUldEhg8mCcLodkR9PQgGUTBebOYaVFt9686JXptM9OTyKy2QbGVd/X9/8WNdzYmOja/hiY4HD9Uf7fRbP7yno7O+ivp72jz5lYZ5pg9ee1ftk0f6fz9u6c+elipnO/2HaqOTZq1L8nBnPX3/jdeUTSrVGEnvS/2D73yg7/7GI+0ev9D/8f/8O/VH39bRAOnVlbIWhsAP9OVXC83mJOls6d69N3U0LVWtGw3bU728ONd1Wenpi+eaXb3UnbvHysdjTc+O1O9MtP3qhbKGrPWZ6mKv+WxpKed6hey2pbXqkPKmi1RCtmuYjHqaDPGsyQ0D4GZ8hqCB292eSkILmEFFErQ3k0QuIxs1R2kF48x4NzDYzDkYYgeMDcwDeGujXS5GXAv5tghbwCIVd1r9THlnoC7R3pEGVhjzb7yhINowzA3YGPYGLBdIcbgAgxfwMHmLgRv0B2YF5htXbH6zMz5Y0o26xhc88aIRtXfZjk4fGHOYoSR1CHUDh0ALwM2iqp2QFNgxe8ntiL0YEiboBPDD+xU8hbnHaY5n+VA3uE6dfDdux7AdwOZGxB/zZgJLFmnK5Xn6CQMwOD61FxvvA5TBeKQJEsuorsa2xvZezHnnPw3tZ4Fl/GweFTdQwboKgUCM1QXdidOcfluUAU21uQNLGNvdwMClNiWawJlrf9/1Q/qR3uFZ+sk9JPKHB/eMbPFiojG2C43XeM8f6oZexh0/t9kcQCc4UweJT9kwE6vI9ZlR2vs+z0BPGLeXrx77PcaDsB2MY6JdjB+SHegIizIZGhiTPCP8TEiNsxx01WcTylhhC9gL9lRsRKn3GiYGTUTVCFUbgSGRVpFbbDmfWytBu734M7fKynOYxRyp8fV2bXzCqLrf730NboSsmM+ujDNIkXr55KavwCQw6HASbHsiY0qsNTbQ3GfzdHzkMQRmPrLAuLDpZ/EmPEYa5/BAoP/guMfCG7fwnfEAnxg71GOUGYLEBjseymHdSR/jAvOkruzIQHw4JNHYAB0dn2oyPdXFi62qTal2KzCgxDCCmSQECnlFyenaVIVW1VZ1tWNnZekY8Yuob75cq9dFRdbTcNS7iQPHZKHLxFkD/nwY+/RhPfZh85Ce7t+/7w99Bn6sPeDC6OyO06DwPps6siiQtSAEj4ZuhrhphBNoYFWa0syf8ZT4cuBJTOrs9mx3qrJQN+13uajO2RRwIRlX0Th+pyMhebrOPT5cx4gRtRq7p5xgNZEb8wDGhZ6KGJh//2f/0jvh8fTUyPiv/uhf2HZgsbx2vMhOjOfUJflolNDstqVevHihZ8+eWcyH+o92Vk2p9XqH3Z0yBpf2kEoFJDDRDtyorfzZ2cKYdAOyJAIAkvChbbwPgUztT2eQLR0tsYMOkUkhziwL3A6+CSDlrQ0J5TGYCQ4AGUnBDdxioQm2huUBQeQ5jvQ+53SN63wP3Qzttw4lxXcxMUuSp7A75B086zyB4u4jlHkLA8xdsHlhArqOaODPTgzYjAYh9Qb94jeICmECWUnoerW+1nT2Qt/v7PWdvNa2vtaTbKV9d6I8y1WvztSrW/rOd6Z68/W+Ou2djTXrZqJ691Df/+CB/uzpJ/qTvznXvNro8+0L/fzLFzpTpe8fTfXPp/c0rK70rBnp01Wmd8+6+nJb6t9//istykLnL/t6962+tt2Fenfu6Ho3sc3Uzz7/az1fSuP8H6k/fqamPdNm1dZu9UAbdkjVKxX6XL2T+yqzvvab0mERRsdjjQa5sm2jjbo6e+/bGnYzbWYzS0tgQHGJnzdLnV8tVbY7Ojs5th6dzPRsCHFuwvKv51hybbXyTOWmsgEmyWixOyNgHB4zlggytniJgbPGh5aDkvI94akHJwZBhLQGXIBhiLtKJBXOtRVwFXUr77KxQcK02yy0LgkgWVtSDJFDqoPnEd6jjtOEsTcGsZyBUUteEIwbODpEaVGM32GVLlQPA1UzMrxAG0nfwnVUbUikbXiJdCzIy2g7ZfIp8G4LnbP3GswhjBAQTETfc9Z9DraU2DrxLtcPpTGHc4UiaS94ygEs+FAfklXmBDSloD5E+d1cJ2d3LFGjHOwowPPjO2f2kIXmcT15wEKjNtutPf4ol7ZQH1K90GfHXFDjSN5h8YJRw4wBxp1nmFPtXmCjGFNLP+h6hBPt5meYs4H+pn65U/Ff6jfPffNI97jO99ROJJOpvel6eoYzhgPcJ16Uf8eyEwxhcFjcXp6f+4yDDv2B7gO3733ve7YrWa+DDRoMUnLv513Ggef32vm768iChJC5YJzDzgTjbAyfd1szEL3JOCS37nR1NJlKy0XApWjbSWR7UpNYzYaUhtAxCKVQ66zWvm6VS8ZCiQqqIGiL1xNwAHoXmGviZI00RMCEl3jUSpDVABjAcCZYco93OHOPD7QSOGw3wcbuEMbcS2NFPDjgYCGEqwrrCZJ/bHW3u4BXjBflA5d0pgzWvQSrMB8YaGhBDMPAmhXHnXZRF2c/yzgDK8cGrJX38rAR6I80mhzb+/0Km819pQ4xqrK9Vru1GpLX43VWbzUSRvU7Zbul6mobjO6hSRZ8tNUfn6rbxVwGfMMrt1BV1LaRYg4t1tdhEx+1L/QFpxdgBEzZ3LE5v//gtbDeXF1Z0vjawweGg/BGRVqIRsxqSQQFASZsHimHMi1Jq4IWBbzd7gIjnMbLdLCsg6YMT/coqUOrlMb5xoaJl+DmPXBp4n9DvJcADOGgAXj62NvnQFpCOVQEkfJk9A6rjHnmrgi7ZI5ut9krx7bCrrq9mwGlDgY3IRPt6Tv6N/pPPHdwySerO4xIS5vNTmULyQpi+JAaAvIDWeY337dRJJ4mfSqb39TFh4N2pw9cdDp2K0hZKNPecdQDZYuSKwaHMikHIgDBoBwGm7ayE7/pUyyX36kubDr4nfpOvQl2nBlcDmDOJ02cNKnLMnDRqb0Q49CeMHGTG3Cw20A1EeLD8LzVczEXFYgFDlAf40icDyY8qWJgkigzTXTGhX76+e5Or5cL/fbdY51pq59dv1Sx36jX6qtTtTXIrnQ2mep+fkfvng11/9FevUmmn334VB99eqn76480e/xcq/INLcsT/e2Xz9R7a6jv3F/rv39zb8Pq0a6nT+fS+S+eqXqx1+bZS61frjU8vafB3VoffvJMn3z0Qs+vJtq3n2nYfa7VulFn9A/V1Dt1WRy7x5rcva/1tXR1eant4lLFdqv7P7inAnzuj9AtWxytbalhA+Ow17feeKQ9aXZ2JMTtekdKpvHR5ERZXonQcaiOT6dj9bJa417bkqVWs9V2FyLI9gZDrTD6Rg1EDKftVtPeQP1WR6tqZYIc7PpuxeneFaRB5Yz6zQxTiLYNzgQGKXh6wqiEMb4l7lZZddg4dHBWUQ9NAvmci2CLRbGMsYpMwuaAwLe2i8A2Iqi0UclRF2oS58LzTvh2foAX6eNlloWIEBiRwcACxDwUOegw3m5l3gE2bdyBt96d9qIYhnLSYXwntEAd8N/4F+0iYdi8gSIO2mbl79xPYQVg4rjPte12c0M0aR/9g6nhPp/OOKhswHEMthH7g9fML+6vvdMHMIQIwY4rqNawVYLOMFdw7ODs+YkXXGRAIcK4wMP1WHLL8LJDj8xKUJ8HyULYpIX+JzjYluUbm6YEH+r4+470Pve/+Rz95z6egZwZp3QN+8ab52O9jBFqI+J3EdMIxicxO7yHJx/9pv/AkO/s3j/99FN9/vnnurgIYRZ4Nr2XaB/XOt1A+7gGfeGDetRjg9PKeKTjkxONyp2N8GFkQdQ1id/r0gFMcQSAQdoRTmAX04KkCM4A3/kFpQHeop2W1XW2lSH1TC/AgHhX+1ZXg/7Qkg8nuO5mqsrgjeWURDhDwOQBQzspBJuaxISkPgBX4AgeARf6wj2e46CPXAe2hAXh+dR3YAINRuoDLDsdUirdLvyUQ9npQ3lpHFO9XKN86oeR4KBcrtEG3k3v1HUhVNT8driZ/kC9/tB1vsQTsaxVd6XepO9Ev0W7URcnLNIAKVPx7CUWe9ps59qTnB3VYj7UsE8GjJ7aPZjIUpezuZbzS/cNvMagCQkc9rb0CRilD79pL5+HD19z26BD/E7ecayt4BPzdL3amF7xnXf5EF+uabYhl+c+MEKENEG4kmBAfZQJPDiAAW3jTORvyqlaYR114l7El96E2miYB5jssQByOYg4LORAD9y4pQ5w0VHsRgN37KT7eTCOI7ijU0M02jUgS6PJvu/MwBXpRqw5qIIB7bZAyWKPhRSVmAUL0Wq9r/TuW+9ayjSfXxsokKes09OgF3a6IAMtyxvE9ZHRosXQHMcnaRxDhjYCIAYSQPCdswPuQQTV8iQAmaxOiyq1MMkAXEAwFjTvmWOsFADMtUknMHwMHlInbDoYBMdrAoaIcFgkCToYLe+bWCZxbvJscDNotMkT58DGid0617ZFWDhQFuO2SSyXxZpcbm3virwjB9GqIOUiPlOBbhlD2EbOqzNbzryzxbYCBpoErQR1BAZrGL0oNuaMiJmd3mh6amR0jqNWpuV8oUvUXXmwOfvh0amyrXTRvaNPFztdtoa6d2evh3mtR929Hr3/SL///e/o/NlX+vF/+pm6g+9o8Gqj3nKk6yeN/uCLrqavvaMnzy5Vtq41HDa6ux/rh607enPxROr9uZrRm/rps2v9Mn9XX23fU6870Pv3vtKo0+isdaTzi0xfvBxI/VrD7puW9syX1zrrz5Wvt/rrnz9xEMh29kQnd+6o+9Zbevr5RoNhW5vLmfLuSm+1Gh29NtSo29bFixd67eRYk1GuXsGoZypIwlusdUTCxh25DnvKj+/oTrt0HKBhj+SwmYbdtnIMBqvcORDzwcBR3e/DdKIaIoca8YP2lTa4csYs9TATqNDAI3ARRobYIYyzVU/MS1AI/LZqjY0LYYiWxo+837PtEt5cewdr7aoqC7WrIGXdVYU22w3WmSHiNnN9OtHV1UJH47H2u4XVBhh9DvOhlmVHu2qv9WZtQ+0NyXoJe4AUqyYeDolfa23d7tzE1ETHYQ5qbxbMfFvg1Hauvqw/CPZCObAsPM9P7zxQm+hD3jSkxLM9rSFMqJMrAjOSpDWk3Jnba6nW3VOoUq3jTu7YO/QbL0moFnMdRmm+XOjB9NRG7xTXy4canE40Gk/UG4RIzYN7R34+bfJwosiQaKDOicwWtAY6EiTMluuqJiEz0hc2TDiCuPMhWGCiMczbVi/EQeMaB5kHMLJC7RY2N4EucQ8GyiEVorrfBHsTolAjcYBuAScrwyJvCS122+ImDNpDe9MiDT5Rtzdv0Od+2L0zNq1OpgVRDepK/RxGCjqJ2jbXaoPkoaOf/OSv9OzJE+Xs1DNpTPyvrKMxXqBEa28Fo26k+WEjWRp2s1fPHSsJuz17IMY2tLtsLLdmTLCPLeqepnfOjGNUgLu/7QO7XXuxFbuWlrO5adNxp6P1i3Mt5pf27CwwCF7vtTtY8GA8DSds5pD2srkZoUadeLFmTIARMANOGMbZS7NFSozMmygCu/Kcxyw+t11vLfFEVYd63h4QJHNHGuE0UCHljBdfnD4ik7NHghXLMsPNmup5DNZDK8JAWkJbIHDoaJBPfGb8HRQ/rl1eV6JQgvH1uhDTjvh93PZhNJC4xHHvkmzWktWwBmIkn3AEnN1VS22LjdodJHcTnZy+Yees3a6lGVE7O7W6lDvbOeRLXew0vjeWNrVmX30hFDxIQordQt0MQQhx5xqV20Yl9Owy5OyjraTzAS7g4nK1cqLcVt62+hZ6R7sYO/rNwTt4NgLT0fHUYYaI3/b666+rwqOWYNNFof6gZzs03q2KEN0bK+59r9EoH2u9XNg5DNOA9W6l1frKnvcZoQ1bAAAgAElEQVS7Yk4kG4/ldr4zHhyN+6avMKrgyHa71HH07uyYSYi5r9zCg38eeP+OM5MJ/Y1dDQ1kIrEIQARswxhFoxbCQOiQsHhnnKQ4PBoj6Ia9qBETYHFQZiB4QYLBbw7qTs8A0NQWnuUZ7nEtXecan/Q7nV1Y/Ec56b10nXazRMLrsKPnvbD7D21D9U/7YcxYAEFM2pAGOZUHUjBRr2dzNra+D0MKLthoEEVA7GtqJ5Pd9cWwA4wPbqvkxbH3RNwV8gz10A6u890GdwTfjwyv30XNk4XAlkx+nvPHHn63MAsqkFvYUydtAmEQn/MuRBU/gXS9iW39anOlyaTR4+5S7brRUaurfLvTKKvVtGGKX6rZnGm7KbVv97Rt79XJ91o2lZb7tiodqd88Vr7/Uln7GudJrfWGCJTmPmVvqlVM1a4XOhqQW22jSnO1pnunxdlXD1VuCJnZ0Wz9hfrHwSW12z4RSutn85fqHp06INl2tlFdtdTfZ0J9NogSIdSqGHjW5CXqj0VKHlRD610tjUPqgAoDQgbPDA6zDLfmnccW+olxIwuKx8YenGHC+zfKKdA4LnbsYnz9GztFcBD4Jlzie7qW8NPcd/zBfYgKZ8rjfPjh3r4M88JJW6tGOwy9USM7C3eIgQROkK4Ee4cmGpBTDnW5/GQXhOOtvXLCjtXv/Zo+0JaAf0GaQ0lB7hS8q+DgmQO2f2MDY7U8O9KoPsOLCYkUJgOdtr0hzazQRhcWd6BE7EWd3CEpLd6ILXv4mMG0+U/HofM8V+lv3nG/IbRNC0utIGXxWET6Q5+APx/mdYJ/gEcAPM+nD3M2Pcc1nuN3KvPwfEgn4hB+7ZTeT2T29neY42lsU5vSy39f2+hLagvPMCYcqR30sc9OvNqLJN9298aGyvZwMdQKqo4kLaGMfCDmflO1xJwYH09MI2poDaF32Ow5ijzj1qidD6xWhBEsa/Az0546oVV4rO7JF1iZCcHDiZ0944gtTLnCiLrvEBDQOex5wJm8FTYRxAxqkZcxrg/Ai8/hb/rKQd9T/9N9wy1Msa/NmzT/XBb5Tqn7YG75etxAp7IQDqQjtQP426gYjzy8a/fkGw1t8UbIGmWIAXgY5n4aY9rAdxjYVB7lJ7ykbBg+Bx2O6wHPcT09x9xdrq7MoNAODtY2G3dbPtpS3htquYa+48iSqz/sqcDofrO19K+ssAEjrxoajmCzROgAAlGySO7WbNiQ6GTC64+NpPDIdbqmvTdUe8bAgaWj/TFMImV1ulYD4j2/3twy9r1edBBAlYZfzF7arGHKoBs9f5BQ2bOvigIeE9gwmFxPHpGsw7u86761CAgdDdWBhDchbLHsUc/OLqgxWUMbh4wg9VDwcobsoXGIAP46knmAjOYMYhg4Q/sAMT2wqN/Ie2YmKdgMgdjs0tBXklyvP8IFsaUajtBtCjYUzjLNLiu/zWVDvenAQh5mJCFvQoSEFPwOz9+K09K1Q4JAWzgOy0510If0jvtDUXbrDGJcQADnzj2PB6JdkNaLCZQHhiWUzzPpoEzazjVEv/w2E+KmhnYDV0bIYtn4YmKYmFV+x6JfUtGU3r2lfmHUxgSkStxjOUwQyvCeE1Z2A9FnJ0nfGQ/awq7WC4gJaOlrSCkQoxO4cTwaEYvWhMllApJmr+ViqUUZbEDwQEQ6CWJO7/2OyuKVrjTT2yct/ea9E/3mW8d6972+1s0z/fkfXurl+JWuFueabUr9+D/O1Ky3Wm5mKnsD6fle4/f7+mf//H9Rp9rrYnWtTvt1/fKP/0YXrbF+/slOdbfWJzPpelCpmV+ot5npvdcn6raPtC9f6cnntYath+pPt7q42mg4Hjgi83r7oe589wM9/fi5NtvKeZuGgxMRMfrR6ZHemB6rybqqiVBNZvIBgQqHms2IHEsuxbU2M/L+sfsgIGXbaVGIycEOG6aDRJmolEhq2/Hkw0aABSgwTDsYWhAJ3I6SQxYV1MscjDOH8S8ySwmXOKcZwTxgHCjHuBxFxxjWmqE1Ux7uUSYxpIKPHUakIQcbBHRjpjkQXuqlXDPTqJq7PVXFxhG+zQm6ZWHuHLYJtVp6FxxJfeBammdc5zt2WjglkMiSPzxdUSLzG9dw4E50XuK4ECGYw/sDe3yGceEd3KsJwjciMrZhyYKxUz46UjawIZ62RanldutFajgcq9MfaHp8bMkBageCjo7HUw1GY28GkCgQs43ygANtNiwjjPkNzNLBc6479pP7qN3c5m8sVDwHXA7foQ6PaSyH32YOEtwOFu9UZoI7ZfE8R1Kz+0fEncN2cT3VyznVy3XjRmQegD07dWx42ix2WUj/wmaBfnEGt++dnjguW7830NHJqYqy1nxOio8yMES7ytkcCMJJGAqY7lbWVT6caMeCBrPR6QnVdMqZh6SLA4kSB7AEt2FOSPPhaN11rU3ZBBpJuiCTTCSkKHoDravqEGiRcTr8JFqJJIaNH7/TeFDfLbywJYtmCrb9seWdJX2BCYzedTDQzJG42fF8Ppg/LLLp8IKbNqd1zPJQsUDTRjxRAzNOuzzD4xprk48bGgDNvlVNUTbP+53I/AIzJMD0izAEnNEnGi+Zl0gfB0OroMFr4rQFpwq0mrA0lbabSkfTM40mp/YW++yzj0QwVrQ2RblVVsJ0dy0UQZeDinw9W2uzuJJq7ICCQxZaoc2m8LrX6Y10NDqxJHux2TqTwGhypHwI99OyIAH44zk8nAb1H7jEBwYnrFNhXWMes5aWFZog8sZN/OnmI+P1crvynGLsE55z5jfwWKyWWixXtsfCKWqzLVVFxh01K+EIDDvy9FpODIMaYsoBR+TY+yrwAB2QCM6YxZQjIdHtwIfdRvp9+AwT2ROYATL3j0Y/7GKcKw3jRoy9bDVHRPQwoBbrwzxRH0HD4+DTQer3wNa1F3B+40XDkZCdM/Vyj+/uVNxFpPbTNspzG6MKzm2HAWFShgL9nfd5j2dtuwQxM+IFT+Ow6ECkbhlHGJs0OLt9sMWgSAYa0SLlwQghnRlPpu4T/cJ4HYRn0qQJvZuHSLX+fcN0hfIphw87N+ffQkJFfBomCIOJdC+3fN/Epih3RlIjD4QQJIrSL3us1EHd43Q3BKWI3i3UgTRs0As6YMYPuHON3aQzzlvSFkTZk9GRF587r93XbrZUr9zqvTdOda+z1eWLr3R5VuiN1n3tW7U2+47+7uNaz86HOi/HKlsrdYoLDQdTfevN31X3ux/pXrtQ/dOlrnevdPLfnuj0N9/UX/3kM/3qk7b+r/O1xoNK8/1Ya9z8q0on2ivflhbLd453euPRm2rVJ8pOr9U83jlM/ny20Qffu6Pv/tf/VF+s/0y7J5cadEZOabOdLXTc6+hOX1pjAIwaa4g6Jyya7Hix2WE3eIkRfFFr1A84BzoSz4cI0Ow+BnVp70hikLBxguDDbDDpgDDMErTUswOmBgbCG4PADAF7DvDPY31gowCOYZAN7qVnbjgoXwkhPSA01OPYWlEywiLluUPsmmCc5HpZCL0D864XFVjwkiE/XqdF8EZUbntvcNh5sbFJUsvQ1lvcN8Me20v705H6wpkAkSVSCqTJiMzNRDTGKaQJQQkXd86tgNv0G0kC0Erzwp5TBI90yAGiIAdV1AoGrJ2JiOBd9XU0Guv4+FSnZ2eea/3p1M1ymUijkxcrawt4HnfwPET/+CS6wjn0OfSM3xypf/zOY1iFtEilMpjvEPrBKHoRhiJuyucnbQq4EughYxvgGDZyLMrBTIL7oV1feyfSLcpK7U7tTW20NSe4ZZueWL7TkwRTAoKq4qXpdCNF8GxebbaeQ8wB2oAaykxSsdGmurZt3mxB/K69zq/mqpuQ7YDN5pbYCTDIOQmG+zo9CSpPxrEd1fiJyaSt51eXtj8qCGFCTD0kOsbXMC+EHeguxDSCYSIy82g0tjSDPq5igEUYIxZbaF+gsYGBggZTN3UBO8YpwQa4MXe453UgSnkO2wfNZmdqHv2QWeLygZ1vwpVQdty4siG3Ci14ldrGDjgAf/CViP4HTDIMGW30X5zzwWwmrJ2UnRgLcIs6g3AiSJbNT9JQbIOisxF9tEdiWduRAXtLpEDgp/vftHVygt1erSdPn+v85TOJNCpEcGxV6mngGFVsZvb7zEb0mxpD/SBZyvMQZoE+kR6K4K6nZ/f0wT/4gRml+fLK9WCDhJc2BypQ2s64LGHKDozluZZ4AY9JTeJhWcXc7g50claFWExEZC+wmQqmIUTl510O3gMHoIfQkTHpq9jgE6OrKrS9e8cSb1KU2ZnAqZNqJ+zl3TjNTX8Wi9mNXa8Zdoh6mmThHHdRcSB9LSJSnNZuFIPHx/GLzK2G3zzPdRoPINYs4ka0kI/OtkgwHwTOQ+JUhed5lvcYSD40PADglogBZJ7h+HqbAyHgXqqfM89zpOuH31NZSR0FMec5845RVOogVyxEXHdJt/94jut4ijEpKQ+DRBslRrE31xnIClUIkp7onWPVlosK/Ul958xBbbQ/9AHmBeLatj6bxZogbERJRrbnycEi2NqH+E7Z3t6BoaUE/goGh7ifl3j2bDbWWYOUHAmp+M2HfHne4TswGwPX1ghPhCPyCAZCQBh6Fh4I6dvjV7pbbvX7r9/V+Yu1/uLJua6ajv72aanRfqef/Lyto/7H2mdX6hy9p179QO1qoEHnWu3uz/RPHtzX5NF9/fG/+lDtUsp+VemzLz/UR5eZ/s3zc51h30CiZXW1K1Y6HY/07eOpXhvu7KnxbD1RZ3ultx519I//59f11qdrffl0qD/9w5d68lWtz//4X+vieqXxdKJpVmu0r3UyPdLZaK9Je6FOk5sHIco2CTW3RaMV0aOZbN3cfcQ7BLfYLjHvq50ZNVTRjMVRf+gosG2LqcMYwKjAZMCoVHiXeSUMI5ukPkiYGF9fjbjHb3AQPAD/jY9+4vafcflggYx7nRu8TzjP+zBt2JbAGGDESmoDK8fwRiLOlu3qQqAMPHGLuqXCkp2A77SHOUibOSPZDOUT6I/AcUG9w3M3uHswP8P8TfMv9IH2J6YPfEOSt29DPIfq58HxAFVZY4++QtPxSMUGaVlbxa7Qjj60GvVYGPsjjU/veKF09vgcR4u+Carn4b6leR3oj1XI9N4MbWAEaDd5ojhSW+kH39P8SPDk2fThmfTdtkCR7vAs73Kf99O7h89zjXc9tgewoA3pWkQLPwdD53IOmKNUbjrzbio39YU6oaPr1crwoV3JrolnuMemDrs87C23y5UWs6U92ZbrhbZEO4cRqtjxD8MGotVWZ7fXHk9RnBZQ4eS1bWYc7oWIjC0kNiExsqMjH+z8Wbip03GVkjNOFgJDssCjYsOtn0UObzWiMHdHQQNhOO/ZlIZktknSMjENC9L0BAdgAUPBB01Fgn+CURrr9Dyw4B6bDo9BNNw3HiBhYOydPzGOnTcnYb1inqVPGnsoOHVyYEDtena74KFKZPR2x3ZgxhF0TvGg7sDvQGfDhhb1WSqfdgIHmKY0npvt2m2GynAkesB3mLFiVzqBPMzk66+/oXfeeccbe9akABdUmpkeP3tqxpmomnm/q6LcOA/jyXCgy4trbZdBUmYLunqnTgZzhCSbcoJq3wzzbqvr2cwxkZptqfHRyGMArUHCiPqR9iOFh0mvrY7sKI/JrdPccF+QXu2DyQ2wwoic+/QdPALdsh5OAmzqycMX1882OTGJd0hg09yxmSat45vAtQQophzwc7uOgak96W5V8bdjKRuaY2zeYQDQN3IYKfxS5OwjIiIRcuOZ3JGwe1TjBIcl8S0WdO43EJxMWd5hNbZngyUkNBBWIBprZR1UQzwfiEyqg3ZwgMA0Ov3mzLVEVAJyhbAI6bk0IdIZRGMQDUjKjYTdNg70CxyDfsc6zQRFxAtB5PaqsLlxi7DvjLCBgzd+hkCOIDF1Uh+qrdQ2riF1AkGANXYYqFW2ZUi4S7tIOsmR+hWqSsxSiMViho3GsZvOg/qnIEmibahCAK5+t6eM5O02Eg/BNFHNVW120SHuDINeVsQ5yZT3ggjT3grRcLCuW+pP+k4tQu4kmCtiEiWxNolWCyRneMg1tRCv/zfvnWo6n2nz7EpPHj/XpjNUu3+m55+90jFZvx92dDqYKtdQ/emxjo9yjYhAfXyqi3qlv/zklX5n2NMDmOX2mX7880I/unyi9bKn7755V783QPXS1oV6+sVVqaO80qPXB/qt919T1ik1fPuf6F/+7/+n5rMXOv9kqh/924+l0VvSoKOLxVwX519pfOdtHU8HmjQbTeyFU2l2tVDWWmjfnxqO2FKwwyVa/Okx3j7ovYlGn6todvZ+67BrI/gAXh05EW87GvWDZBQGyFIUi+7jKJrQQmwDcWUnDwYxbojb+YU6JB3gC2WDC3z3on2wUAeEDbiCW7rxK+adw6uGd4sieDkWSJZIfTkYu37vTGP8Mp5DTef6WkhrOlY1svlxOlInpw2SJXCAcmCswW/UBriaY0/C97TYMAc5Eh5znWvo/lF94fpr7yJLdIgxA7cV1WApB2IWdtDYPNBGGM+r5dZty63OGWkcvdf6PQKADpUfn7gdCW7A1XAgAB9uxNicBaWoGdfQ5wBxkgGHsfjmdijQH57l4Bk+6Xd4O1xng8E9YEO9fAfWPJs+iT6lMoARh8uL6s0At9u6eDY9z7PpncO6+U6dHDybfqdrtIOYURxhoQ0Rk3Hvh5HA++1q8cpS6WJdCUDTj11TOM4RRv1NM9DweOqNQe7Fn2C39DloE64vv3RZ0AW3ocF5gUSbbOZaunz5wjastIk2OLYQ6uVo1OsAiN2uE3m3hhjthlQp0/Ek0E5sZSwJIh5eUEsBz2QqkWBLu4EnZ3DP9DaOC7Djut+LzBH3OQimCJPHhhLVDHMMHIKrtwE8EjPGIkpGWTvYAHkeO71GoO3h+YC31AcsOJNiBK1D3kfzEGIsIfWzlEWEvQgMFbJo1knawk6E9/kAp/Q9lQk9ZqNO8FSHKUm4GddqvAZhKOkvNk7gAfBHksQ7hBMh/hEOCKR2Ym4/vHvfOS+HbMgbmJ5a7733jkbDI/2n7c+1nK+scnGsQSTBRNAmlHeds6e2xAw33C3ZBMqNVXdls1N1tdHF+aXXkOrePavhAtz7lsxvt5UZ7th0t5X7aVy7/SCN2hZhveMetA5KjKMHalNgDy06pI9hOmRarrfGC9IgxelsCR4wIUDnPgsR+1ljwZHakcHZpAThCfPnuDvUcHIqG30TwZbC06CEyoO0BSDbjdIjGSYnSOD9Z5yg1oGDIADaRn+BQBJfwtG2Iy2Cmwx1BK4UxMPjp9/cJn6lbADFOSF/pAcH7QNkt0faNQGAdPA+B/UF76PE8twSGMoPzwVCk5CRAGbYmFgVgbqS3cYBPWUnxGyxpxkTpgrE0RxwdBcFbqizQNrlcm0k4D6pWasa8TI2XqEt7ISp2+2JhBG1TiIAmzUqOyxBAnL0mp45Y5ggeCgHkGNydQNzZY8dFl1j4F69flAJUF5RBqJGqIBEPKqy1ngYkh3W5c6cO+SM9tA2RL6MEwjKtW1kDjGcHQyHev6sp3X7SPNio2cYcQ+xWetosy/VzvY60US//Y9O9K03O3r8tNanv1zqqqz02//DP9Tw/Y7+8H/7UH/604+0WBUaaaDr650mzVQbxu5OX9tP/1JZd6ym+0B1M9JXLxbqlhf64LvfU7u1U1l8qGw4V7N8oB//aa3PPn2kcoqbaUfvvXNfoxeZsuFATbHQvpqr6SGp6muQtZQPp9oJjzWkcqgecEdHxNs3QSC1yWuTvtatnUMFZBWACMaqqBewfYLtMUG1xBFCBwGGCw+i6oBdwe4EGHIwncD/bx6MUcLdhJ8UxXdwhMP2K8y3yPCwCDGW4ZmwGw2MFobNvBEkJqRxIMJtsHljrjYhiOZup4x4YZtKdclGgMCaJIreWoWGKpd5DEGqm7UNQplr4AFls3Olbtrg9qVNVVzMt1F1XBYsCLUJK0EIyacHU8r8bTU795s+8qH9o3yg3h4pX8fzcXxypsHkOHh5AZO61LDf034QXYPNzDLpUQECLwyEaVNgKGgb14LtGIteYIYMq9jWNOfCs2EOpvFIbXMn4zzlO7Cg/xzMez684/meZdrsgl0G19IinsrktxnzG5hh6xhgAE5BxHmG5x1gL9I16vK1+Pub9XKfvrALv7oMiUqJaweu8EmbOp7ZZ0gLcoeV6LVJhk5gyFydAcxuqX3+SNPT09A/ouBfX2vfLIL0ZjZXJ9u4HiiEvcfaxNuqtF2hJSjVxosYKQQSgkz2Iu4NBm4ffSCnInSyH5N7L9ercK+LQwgbCPpKENzAhBAHC0ci1hpHsl+H5McJHoxTmi+c2bByDWkTOOo+R9MPrpOqizPj5eC/Ef48R5nBEJ54ZcF0w1qROOd55mYRjpLJMP5hDHl/NJno3r3XvB7YnMKmWtiMhQj2907ODFvTbRh4FPmJYVLtWFDgAHXxoR+0l3kJ84M3KAfXEA5w4FCRGKbdemvXqoSjLaQyDd7ZXcdbW+82tg8cdFp6++FDjYmWvy/1+Mlnev/t97Qh/+Mvu95k2zTAYYTCWoO3X78VcrG1GtZtGBfysGHbRgy2lr715tuWEsMs4qmIup/+oFIn5MvRdOJ+ATf6kFSUiaattitfpz8IF4DB4Zxzm+J8AASGg6HAP8yCOkwGS/VIp8ZBYOwgLGk7sCY0DIYZjQBwAueCB2uj1fmFcYP2mItgUBPtDpUFzvgQAV21F4GvE3meh/BCfjpw1CCiXedZMNCv4hmFaRWqASKEBrsNikLIzs7VQIreagANxKXRAJXJTfwDjq8DwpduCNNN+yLgEvHmnd0mSGBSfzgHpE5iU9wW4mLEbph2Qk4j8Fl0vN9g8YnXWKzCtW8YjcedBe1nYKmrKAL3y0KMqHmzJbhjGDjaSRvT8xBIty32g34huswceTSI2HmeCUHZTC6fUxll2EXlMTbU4T3E5LSJOkE+ykF60MtHvka95MWiLSALB88AGe65rRGpsfFh4WWsiMtx2W/0XIW2076aJb7uuQatB9qSXLW1U97sNai7GjQt9Tu1ZqRz6R1ps+9r0R+o2zoT5HE8vqP51U91XlxoMvm2dCFtT/vaZxNdFmPtxg91efVK/dlS7f5DleUL1UXuWFv3j8701au1OtkdrfVKg/GxZvOWxuyGvBvJ7EJalSvV2JINjmw0TKRa2/A5pQzxh0q12CXH4Gd7grEVa7UIINcQsQJGpCXSeKBDF4Ht7DkJngS4GYZR0oHUJoLTOzQbq8ZlHPimMbqBdyTY3EsH3ykz7HxDHdzjGjtME3tLS8JCyW/KRULDAszYZXD48QAelMl1nkNSRifKsAo5FEULVRYLNoS6AW8CzhkXWPyM37f4m9rLmWfSYdiz8HhXvnf0ZBY/1EAw/Wb48Dhk8b4BVHob6oZHFNJoPCSxG2NHaM2o1XS0jYOF1N66TZD6OnK/5wmz2aabIHQYIU/uwOSgiEkH8KT9hkmcm7QrHamP6Tdnnk0H/U6/OXtcWLDiRpDyE13guxcO5woLG9Q05If18AzjlOAf6gw1Um5qL3V7bGK7WVRYXBlX6uJDOcz9ND68383ZyOFOT3wpYIGBPXLU8L3KeipJAoajhxfLIHG363ix1b5FsMIqqKVjHjd71ELLQQMv9MF+E0qOKrvf6WhVFo5flbWwLSEtDkxVkNCYKcFex2FqcNd3FA7TIph37G3Ap0H7No1TGoMEE34fwvHwO89wcDbeJcDHd8CdxJi0iXNnOojxupcAS5uYV6xfeTvE+2KupfGHMQfelI+Uk+8enxZQraQY44dygw0xFQNvFqC4AaP0mJ4qvc/YhTKDCpG5Y6aUcY22eeF16EVl4/jduvDG12mcHIoneBrSxnIHE9k4KS4Ct7qoHMoEz9R2JeWttublVoRZADfaQlWHig9GLrONckd9EWogePqFNSl4BAIdvHJXIq1Zu4UBCTSN1COE3wlrUFncqhjBT2c78DzC7hmcjSppvwu8YB5DEGWet0PIAR1NYwvs+M5Gg+luj7rooIWmax+4InvNoSK1tyF2WuAF9aMl4xmyMDgY7V6t4VF/jyqHAcGzwYMc3d1dHgXHOBQgViLENMbPGqmDNxCN53ri/owgNmC7DcwIknKdZ/nwfbm6uPkOaaMME7a462JCQTT4gLDuBI2LyA3R5R0+URBmQLF4HSIXOwF+gziUEfoMcCq3GS6T+4hPt9tA5HgmGVm7XXGRSkSPPoCgvAvyDgYj7XaFdxPj0dSTEakO5e524QzjZDui3dq7a2xMaA/9I+9bgjNGkLzHTp6JAlw5syNnMvObZ3sjjFrtpGtPLlxuQc5Oq+tozYt97bbxDrsSRLmGVcx5hGgWexTqoh9Ew+XAGJS6OGD0EN9jg2Bj83Zb9+/cdTyMtcX4Cw3aG+WzV3q709b9fksffO+RNvVMD/NGL15m+uAHb6nTz/Wnf/y5+//o0al281O9XM00OmYSLtWv+nrzXl9F80QzQgJcH+nDq2vNm776Z2+pt6/UfvF3+q2zvX7/O69p0q31eDXV4/ML1f2pni52erUspd6RdpWEXcugX6ldLNTdhZ3rfI1dzETffv2e8mJpl3b62O30VRZ7bepGxP7doGIh4my5Urndhd2RJz5MPbrvtXevxB5BKsn4Mj6IwyEYwI8xAq580sH3hEtcw/cmqSm4BzPKmUkKTuCOa1yNW1nu8eEa5aw2S7tx97t9LYx7Y13NV5Z+bctCvcnU82uDfdZqHe0UGm22K6sgiu7I+I6kmc2PU31EGypE37Pt2iJ7jCaJxYQdMPmail0VolbDaGFTEd/BkJs5AY6zuy/2BIsLqmIIE2LwLR4pVtsTIy3kU0Sa2cezLe+KxLbURx/PXn9401fD64Apof9mSqI6jPumE5Fp43t/PFRTVHpc80sAACAASURBVLbjIiUGsENdhDkADBrBDj2PD5gPfnN4/mPI6nhLmfGfLXCaryH21dZ1Mq+gG7SJfjNXeK47GNwsvsyvRHtS2xEDMjehO0h+6A/1cvCdZM9pzDnzvvvgJ6Q9CRujYS+qNuplPFC/83u1Clne3ZdId1mI+E05nT60UOr3hrZ3ZM70+2Ov30i/Ot2JLi4utCZS/HppQ2AWMSIlQ4ZxdqAv0CLwmIMQD4wn9OPq/IXbDEzpP9f48N3rSUzM6xfjP8qjfXyqXRjjNCbUw4dnaD+BXxM8EmzSb8418YCiFDBIQDAtCQwM41psg6dwggfPQidTG1JGCeofDgem7Zgz0Aae3XeCMTHzPvQpSPcxfeD+qHtkmosEjfWLDTiLMe9D2yesRWbYwtginafdYVNj9wzH4LOtqVWRUV3VYrMBwyPbCyH5o8zRdGLYs+gDD61g0BzLxmeusU6igeCMdyrjAA4muPIMOAxMZou5fvSnf6bV1bUzF+AVnrX3WhVrv9drH6nZk4IKgQmmKdg31vq93/s9M7b3vvVbYSzj2k3fOTy2bMSi5zDw5qDvfPjNh/UlXI+8A4FH432Ywn2TIoKHddx9jhJWnvOGy7hEllBgF7wdwQHaQKwx3oFWAAcOxo3v3GdsuA/T7kjffonGJcNuc2N+zwQxAZHKeZaDM4XwsTTmYOfka1FFwLskv3PDIzBCfSB96DjPcxhBI5BulxfCcQRdMwgLEhlYB4BlcUoHMHf9cXfPs7SBdwEUdaS2MFmwsyrKlV9P/eR9kId2srnsEfsnvhfKCbtyngOoy/kyEtzovdaQ4X1j4gf9ePj6ax6A7TbUDSFBXbfeLF1vMjoDQbGfgdBRd6g/BAB03yOB4zp9gOjwnYUViZezuGNbhTRlT0DBnZo6U5V3PYEQ31JHmggghRfkhMhR/A+xcLlkoC4K5+95+vSp4WpPh3bbzAP1c7y9/ky7qq3XHzzSvTt39WBcaH7+uaMCD88e6oPfuKvL+af66198qqrT0qsdxuu5ns3X2i0wykM3vdLppKM7g6GmeaV3vvcDjd7/of7vf/FjrZ690my3V5Fd6/7xRA8evK7j40zzuqtXs6tgP1F2tFFLmyaXRkO1ewNtrq50+epCz774XO+/eV9v3TvyoqROZTibyXQkacyJ05i2lCFlMaEuvOM6Ii8rEw9xczTmNI7FxWdPtu420oSwczceEyMlxtJi7BL+AC++Hx7Mu193pOcYi/SddvDhNx/uTUdjVewwC2neaywJ2w9yjZqO+vmxyvXOQWUhjuAr+2L2fiYkB9IHbAmDR1zc4Uacx/AWmwc2IHxIUIp4HTWJJWpInirsHgJxgTh7l8bOziE0Q2TlbgZ8gqQL+yfH8mm3dPduiOQ7xGZlNFQ37wvbOOO3MEIPUtRfByNgAQz4pCPBit/pftpoYWsBAUSNXQchuOcu48mR4MqZdznMgEVpEdeYb56P0fCXd2F2aAPfOUNLmGc8z448P5Dq8C4efcw/mBsYT55PdaUyUjmoIVJbaBfMO4wZH8p49uS5v6cNDe1N/aEMXLepk2ssonzHMN70BnVoN9DIXj5QCwlIHaR+q2XYOM0WX7l8S52dKJVcXXgGh9QSk+OQfJb2sxgCC9RQlE+deco16B7GucQCZY9qGKIgQTvsN/0lTQn2K6d3Q/Rw7tP/QzrtfkUbUO79uqPYBEEAQwxDg1cx7xEk1gtkk5nmPn782HS7Nx7p4VtvWd1FX0huDq3w2LPmBV7aEhyP8yColFiHwBjqYV4Ae8fQK/ZqCJi43bjtlOPFGPyram1a5CiNmygz40j4uBn6m+NHioq5hRobURsMFveQciNE2FtCdHo09nwz3mEew7qL04c3B8THCmpqVIxeJ63SJ9J2aHO3tQ/BiiMcLQtDbU66lOig5ejjzhZACBViaQUPW2xzHTfNaWaAlmyK4ramsA+RUSrI/RrXMNZkDuPmAV1LY8l1PMr5zXTk96H2A0hjIZPKAK6MbfoNrDGvCb8JvMr8xBuOKOVRO4NjAzQatWdsF7bKeO/bUSSa2ZCL0AxTmmAUHuTVX6fgDAwNQ1wILENn+M1OxzKhGyKRkMEtjP8ScBJQuEwZXOfcuUkNQuHcBVniV18IyErZqKz8fiSGlJkkTEYqnod5sLEixqzBBiDVbSQ+IMDo1ekDbpYAOrQV4gLgmbSuyH0PZQTgG1aWhrV0fHwSJkAUsSOC5T7MBkSflAKJeDDBIGzUxThyn8jZHDBSGOEBE54jhhVHqCsgC23gPu8z+XlutSPRKsZ3qMkQEXuF94QCocnunJ7F0BNCm5gdys+I1xRF9RDwfBTKRWoCQeYDIpL8kCjmvE8OQXavtO1//O6prufsnibq1Gu9/8Z9Lc+kv/3iUo+fbPQX9cf64uVC181OzWCo1uTM4v7L3SUsjiZ5qe+//46mg5bq2UIvHz/Wz39xoTdGD/V0uVLWO1IPW7esrXFbOsJuZd/oxbzWthjouN5pOj7S9abUVxczXZe1OgOMkok7stb0+ETD0UQ7xM27Uv3BWJPxxDssxttjEYx9IlFs2aDZwcyMK6TiCXjHbohdKh6V4AfEkQB+jEkIzhpyhDE3uOadnUcx4Hway3SOt25OsRnG+jQLaeM3D9cX51Bp9SZMfq0mx816o3Wnpc16o2bQ1d18ZOadXFrgJBIsbzzAfaRhSyQDbMlI4My8DDYQqKqYGyU5vLz76mqYD8gYahUZjAdOBSf37nrhZ5NA+RAo2lxArJCAAQY12pTBSxTp1Pj0RJPTUw3GE+dug+h5HLB7tFqw5ejNEH2uJ7xP/QYeh3Oa62HuhoWKe+kd2sUCRtwnYGrYm/iGeGRc5dlDOHvsItCRvPEOH6TNnCGJPMPcwC4CZrkogudSWASCJJtnB9gHSdriqh+ltMyhJAFarFdmMt544w1LIu7evWuJFuUzv7GZxMmC50lNgiSBcjwPYY5cd5AO0A9sNtzWyBz1uiFisQ31QVh22HG+8+xqvfZma1VutF5vtFnjMs5uPaT0INBfN2+8yesPkKZgC8kzxDdq63h07PoSXAz36P4OPjx44+0IyXDiOQ7OfDCGdrvjxoJ+89vSWtR332AY0zjTBz54WXPwHp9vfu8QaDPOIeau4XoQO6+ddTRs93RSSeMYIX18dkdZnmsLXkVmF2YTOyZSjSDZICAwDjg1dqkYwNtWOzCrmJ/AfLJ57YyCRKzGbhWJXKdtlRQSHpLv7mPkbdpoQw/DJdAPIAVP4cUbBszGL21vxry4W12FC33PUl/67nayIaDt5jICvnpZNejDxocNFKs3HDKMRNLq0A7wDhrPvMdWs0PMrA4S76CyQrXGJpGNOtL2Zh9UgkVZOfAo78/mc2s6oB/0k3KX67VpEZJs1kQY0nVxO8fBhzRWNzjRCbHBEkdApgKeCR9o/K0dJfWCExx8Nzy6YT1DZmeci+9is0TsPBh/1kMEDoRwSQfhB8Df/mBqDc1ut2EcQqRVAMegwG3a5uxgh8UzngSxML6nA+RLEqB0HSCndwIHHyYH993gA6CkcjgHZA+Tid8AhGvsBG7ux0mWbHhcT7SLMnJEQ1jeoyRAxjOpvADksHuE2LGbqvbRXRLc0V6buECkCZkM6UL7XNTXJiY66Dxv6969+2YsXr58YUSDsIFg1BPqDxMH8BmeDfmQglrHO5+YqJd7qe98P/zQBuCbDsrGmBYWEY8fJmTQ+2Kj0yPwvoaTqWGwJ5AmLrvssvpB7UhZI5J/4s0WVQIgCfWPJlMj91dPn9gNn7HEJo1+IXFiDO7du6cLjA4HuZ49f6nl5XMNhg/U6VRaLhvNy43+w6+upPxIGt4V5od4ZPW0NeE4nuCmXGp+tVZetDVtt/Tet9/V48VWf/HXn+vFDC/FiYaDtsa9TCedSvd70shhBjJNRlO9dWelZnqs8y8vVJakw9iovWnrdJRr2utopZHaPdKGLFRZbTbymKxLkjriJJoLYmbcgFi30K93VOxzEXCgHQkCCysEl7PtA5hbBDlFvF5h4AibXls9BwPKuPk4UDkYLyM+cg/chJYzteATsJEKcqywuzFOxzmc8PgQD0MdLY2ynq76he62+3o52eqo6ehFNVeGehGJxHpjYg/1pa0bEmCyO0TNqxisECxi0YEZiNMQJhDCioEoHkTtbtuEbrMlsGAhZZW+fPIswC5KWDDYIgAcqgp1Ojo+vaPp6EhHk4lYvElczK6V3JC0AekVLJx9DPfkbmLBJN5YEIOzXaWf9DvNi4T/CcZcPzwSrDgj6cMWA6kaTBOH7RIpEyMbh1q4pVHUk8rlO3hv3DAbG2CTqJRtWDAYjYu9y44LDonDeX9xvbYUlHmDyo35Rbsg0iwalM/7jAXM3eXlpc9JSv30q6cux4tYNP5N/aWcLgba7dzeXomOJNrFGeY91QGzTP2LZcgHR53gL+XQ59VqbfsU4uXY+Dvv6vT02I4qMDC49HNst23Vg+Cs0+AoENcGVHJeqLLMzN9rr72mN7/9Hb/DM+mTxpHfnd7Y9/lHGxLsoU2U1ViqFSDO8+ld+CSMl/fkJ/WcCs+E78EWlTJXUWXpTY8RG9sMmOCwDuyzXL1JrtcGk5uysemDMWJtY41g7xrCznTVIEFFbQbDkGXaboPh934fXOuZv3jwpXZeXTy3mQMqfHYmo15fx6OJjo+ONOoPdMHGJuIvzKnHrtsxnaQv85I0TBhih7hw3K9aXdWtYCIDTJAWG7ZmsAh03Pg+z65XOy9hFk4lxj8yS17u7QxCGpjAwFJOXWdCItxkpBfbGkesimaj39oH6Tn0i3YhrSEzBHMAaVrgwfTixStH5K5/9Uszv/SFcBKYrkBX0GSU47GUjy3Zxo6NsafNCV/53uqGDQdD7LG1pCzhARb0AQ/BFfD5EH8Yf2TjpPCBuMKkstnG45Ggt8stIWJKbYqN1c5sRDhoG/GqqG9Z7p16iXnZoXB2SEZEL2YQagtUwjXn48ErKFSSOkNBIDST7790UC7GcDwf1okwaQ7WjCiORK50sMi4YwwczEjQ94JU8MYAEy6aw4MbYyqAFfx2nRExeIadFe9iPE07kAzwDNdoPzEngAPX2G1QR05497igJY8SD56laiz6YafJ89v1zkQfGwbK53kQiCZSB9w/xJE+J2JJH9CDUyYLGveBJ5MKwsTgMwwQQHaAPAcyUB5Haq+/+zeEMRjcUQ6cL3n3klcBfaNc2giRTuVRjnEgepDwDO9TD32hTp49PjsNEXktGg6B0O7cuSPiMf14UQnP2MeLl06Hcm+Ra3s1w4xXnUmj3eAdG5FW+1y7qtYoL9UjrlG3o7vTTNP8HX3+2eeq7h1r0cLrZq/L5kifXm60LnLnH7QBarlTv97pBDuI7UoXs7XK1lznowttlud6+uTai/rZ9MihFQaor3e12r2+dkVgHCCw7KrpMzFfYChjbL4b3MHosEGVgNcEhIVFlgnnqceokOwZ3GNxwP5h6N1+CPJX4/esfgarFXARQsvBGByegS8HI8oHjE6Mihd03w1jHb/etJGyeJ/PNdHwi7UeZxu9U1R6OWn09q6tXTvTmOSNGUwQBKJSsQ9ejtuysiSoqsALKBE7TOZF8DziO2EHYA7tRYRKAePlcq/+aGzJEwSUeULONyRReMWaGSdvV7T1wCumHhFfKXdqBYgrKFzBKLIAYNTJfHaSSRYiUqfc2m9g7J3swFN/E9yACXBgLNM9rh3e5zdziw1hZsY00QgYU4vLbZPHc2kupDIomw/bETYK7X0wCQAmMJ4EO+Wdfbm3Wo05zdxBIs8i+9mnX/j9zz/9wm1ADY9Km/YE5iOoHX/5ya9uJEbMe+YbhJuy2FBNR1PXw3Xeo57UXvraZEHazL1DWDCHkUIhVeU7jKP7FOHGNRicQWfozRLtglGFdiSpNOWphQ1koAXge6qD9qR2UC6/806QQO+i7R59/vyLLz0mvJfePRyj9e4qtOsAp2kbtBIYtFDeRVynHmDEdc4855gTB+NHOw7rImYUBxua8F4IVJkYJkxDeIc6uE8dqV+cq5K5Fuabb7TC2mH7GZ7dhQ0rbQkLMt5fgTZwrWmRrC9EMLdgApxmnllIkWmWFkMi2ZOwnVx9vSAVZBHZNDCqQb3Lb9SpdiXbh4S1SXiAcwZ94H36b9iQ2xI1K/MqCJEtFQqBQYOhveeombCgGQGueLlV1gPAxIQ1nutdqxOZB2gzCEzaDcTLU8kzyiBiHpOom+cfP34qVOxoUIy7aG/sfd9oudqIbSlwp72MA3jIh2dZfwpy+JmRisIDvMNv1ndSpdzSV/f5gAZ4TMsg9SMEAjjF89RD2evFUk+/+MjlM+dg5nhnNR5ruwxJl4eTO3r18qUuLy6ChAnge1cJMrq7gXBb5B4lNRSSkD2dE/J28mAAB0BDxwLycR9AgBh8p4xvHlzn4F6qg9/oGdO1bz5zWA73qBNmqYmcJ7W4PudE+vuByTPERHKUZ3sjBLdT6CFqQk/YCOzUxtQWBoZ6OYPAfLeL+SCJByu7KTIovm5dbBgkBoXnEfVBUGg7yMF1CCSSHvcxwoa6uQ/xozy+p7p5jjbxKOBN35nCXECFwILkdvZC0C+kH3afJTI5thd1iNvDWMGgIUmgnEBsd+oO+yZO1M2EZpxhOmC+2AVfnb0uZRu9zDK9ObmjTe9IJa7KealNuVTV76qsrlVtmEBdnYwz5U1LzRavrErz9VbFfqR89EDrTak2OmYh3SL+DxKgIJVSvbMUgsVq3+2pzEoRunPRG+pyW2he7pTlA0/MYlMLFRSOJ73jsapm7QWTSQ7M8PYxkcyCDh4CZxsblscg5nFCSUgA+AEzCkNjwmkTp2iX5wU1SImMt5HjgeHBlZplGY+QhDffPPMOgnEv31YZBXd/p7ZBkoWdQrLbO9ihUw79MJ70SXxLMumu6jIL9lk7EgH3lDO9+plUdFUWO603GxMyWCGYfQysPQdY+G03EQgrCMU4U0+Gd2e7q3VRWmSNBBP7H4J6YjyNnQRjQhJM5npJu5BYwkDAVHT7zlNHOghH2WZhieWjAkSChxeN+4K/liWwXee1g7GyIWEAlJ8B9xMc0zyMt/+zk9vPYshmikUvkBsvOC7noCxeDm0IZ97lA55w0E1GwxLcCBtoJHgGrHg3tYeyIcAm+uxYh0PlRM1noYgboTrLNEMFTg68xJzFjQplpUUSlsFMe8Rd76TcnkD4SQdjr6vE+BpbA7PPtisf9D2X8VyjvRwwqjCs1APesFm1eoEggjGZsA0brK4J4Q3Sptnqe5hchU0eSZihXYHWh/Lpf4Jl8P5iQgT4mSIf4nI0YeA6HqUs/MCR3znSyjLhBp0mVxXBYyvbnNAmFmXqQkJBLkRUWBnJkKOnsDcDMD71/0/am/XKkiR3fpax5J5nv+feW3tVL6rpjeSwST7M00iQ9EQMP8gAgiB9CAn6ItQ86EWQBhIGoAQMNZKa4tJUd1eza791t7PnnhmRGSn8/uZ2TnZ1dYMz8oM4mRnh4Yu5ubm5mbnZxjbVwpp0Uow2QiP5g8FlnLGtg8bRF3Yxoom5uyVA/ZREwAqHhTNY1DhILZFa4K4CmKLXyBVlAVi0bLnytUL10e+k+WAcKgU5R3rE+so0ot8IJ1CHOR7i8sM34OIUXJqDR0M2QjI9SfgK8whjAZ4EXmOeIn8++B/OHkxaWBu2zImWHJRy4pHSMAPhlDgHwJD+crfLoQcOSglSzujRCbGJ68p6ZUfBepGuMw7gGBJKj/nWtm2nL7Vxg79HnXJ1QQFzA3qAyk/0EhWaA0G0SIKbNCfvcUm8ATD2BD3Gfkr1JmGC44LzK+SCbrNp5bQ+NsLsDWXsjs85JFKyIUOSSAislXCirvAb5wc01oux7bYrwz+mbJiCIAAAHUlEvy90xaYBxawzQgwCwECsRqPYnQSjxW8tQIkpCgJAg5tdWlyk0nAGhvvk8cmPzj3tPqTuACBMADfwolOULQAnIzEIVCROIzHBdMVkg0CmHT7ve3v8DSF3ai+c7hhfIoX756AO8gZM+ORUndqaBo/v1MUn/T47OTf0m1JTFUiYZkhIDUdZTL48a4sRqmsnrNwnwRxhU4RHW5gz+sRFe0niwtOJDbhz6oNBgcCSj+9qwy6dQkTkyKTjlBHODOW/BhyEgWU34qcemLgQAiSL2F00W2cUA87YTNA/2gbR7o9GGmcYKNrJjuQ73/mOIkyPBkOb3zy3vOzYQX5iHLW/uHxuvWZtg87QtpsDG9rKDo5zW6DuvF1I6tPs2nY3LSwbZDYqprbJS/v7z55Zu3Vh77/zhtUrYJdbuV1bvZhYvcOfzco+wV5ng6SjtqtJbetW295vH9rVZGkvll2bsBusPcZVe5fZQX9gs5tbO+9l9uT4RHHf6Psa1VyGsJbFEOIukPs/mGiCwTIPwJO0WYBEyK+PGHMWGl8UWBgZD+y7OKIb0keORGMHBo6QGKv9T/3QwheLsW/W9u/znbJFbNMDymF8KJer2pnVndxObWh3B409ajp2k62sv0SCY3a9Gcs2SQSzLGRTo405Uibs3hJDQPHCp6SmBx9guLu9gbye4zgSlc4Cx5jWsv7IjUzffuOxfCuxCHOvPxgYgVp4V+1vwTCD2xtBW/fkjJD548TMFy6XGsuglfkFkZOeUsXcwy/6HXOQz4DRPqzpS8Ac1RlG7SI5aTzFICbJxNff43e8r2cyxvX2sfBSn2xIkp8fxod7JNoDjvEe9OSdD74lA2I2R9yLscQm6Xo8UQR27kWd0AzmGhsn0ujk6H6TRJtgTpiH1NFsKut1PNh04GG0g3JEKzbeHtoyGrpvOMaK+tjJczCEZ5zeVRvTqSnmCHVUsSBtEeYgPXF8Zo5gNzedXqtP1KWj40jNNxvZW0FD7mYE0PU6qGd/naB/HkD3YY7EuNI+EkwR9/avGBueb1jkEm3+xk/5B0J6VInmromVmDQfyp+7AT7fMfwtkrRf44ENT9kXc8JzEsyL1+/jrcVYuMZa6UwVTIuPKXjnUhPgwz2p2c3sDltDnaT0eSdbYc1pVvSEf2ws00ZYa5IcyiIc8PJpR46DxXT0njaX0mb4+iy4s+UClqifk/o1JK7aBCa3JLwLzlEP4w7+cI+1Zz1fKO4jDCVBkaFUbK3gAeoUsBuJmxgINhNZrk2peJi8KxuvTdXYalNZXnAQoWM95YHZ9vUOKTXrPqdm8X+HIJX2h3lDaKrgQei3JwI6u0NL7oEjkegDCVs8nilAMO4sFjO7vri0169fyg63vWH9LzT2RA8gb7VY2HXyqA48o2wxTMGNclPsr+OpKuMe/lJY5Fl0IXrREM//cBwPANNgnvMJsAH+lthAibg7Ej0QI8oQj5+eq/7UY/KSlkt3zEf5IBLlQxQokzzU5W1xBoZ7IaYjD8E1dS/ZGdBNfgMk4t58683vijGACEGoLi8vVb67js9TTB7n4p1fZUH1vjmhcRE7NgpY18s51w6DMT9iya6H9EAs3IkaDixpOx61aSf9o29MLBiVA9QZ263d3t3dizO5T/m0FdUfz/MWx6+xAmGjiYt4ToK0BSues/CRP76HuJN71Je1NrIv0VikXTLPsGI8PT21zsBFqdQHI41xKkwqR405cvrtzsKm050YpsNyY53muXV6teXdEys3h3bYemnfe/vExh2zT29fWRfELg9tvcvsGinQ+pXl3bfNWh07On5sl5Nb++nff2L56TvWG5rV11Ord7lOB+XWsYOmL6nZ66y2adO21qJjt8ux3eKpG4YFnJPRtdm8aNn56RMb7JbW7WSWbyuNAzrq3hZbjJllw2Pb7Rx+EGeIAUwPOI8kDY+vpFhsmQf8AIegQ+PxjcYOYhMuIng/yzDIlccPvc8YC0/1y//pdyKIe7eTNMPvMG7kYy7xGVfMsSVOJNtt+27dtmfdrf1wvLPPs429Xec26ZhNl0u1q0IloQCmESybiOM4J0wG60GIGB9gyUZps7PFam31lgCfQgmbLVd2cHRob7//rg5H9A4eKe/dZCwP0ERhJzgqJJWFmdNOTQNRRJ3DeUSBmKeKcC5HsHL54THzeA5VgJnFpJYkOO0tivswAA5cJMaEZ/uwZt4hQXTdpxNa8uOwFaanm45xRz1RF3n4jjouNhMsOFlyTKrFJi3qzEsYlqif91C/SQ1xcKy20ULoBkwnzBKOJDkQggPVaG+0HRrAPCfNcfWQmBfaoTmLp3kWnXbbbl5dqZ28A8MTEmo+kQKDTMxnFlXeYVyZyyTws9N2CREbMHBNEiap45PEncUmx9gbugtz6gsR9/DHA93iou/RPvoDvvJ5fPjrjCJ9xLaTuoAxIbyRLHGfo/nYyTHXaLParZN7Tsd4R+1Oti7U2R+4jUuMF5/xnTIN6Stzp9kotJGkQPJu7+tLvV3phBd5Nhk2iLLuk7SqKfyoPBJf6tKRea09BJx1KTWMGGjA5mqX+VzFj1uyK7cSldOqsfVqIYEDQYdRUcEf4O/KIwRIxozFpBiRnQyO3Lv4oFXJbEBMDt7Sa99ACd6YrLSITecbfqSf2bYQ/WBbDu5vV5WYLp0KTWs7ghEZnwAePJ2L8fRj9cCOcQwGb731QOxlmCfIRx3+u3zjjuQ2LzPLm0LvNDAojTu/rXHpABOJ8IIA5+nkMJspcJE6DkZ94U/UR91B88Cr0Hv5xr9lhcwjEjOVcZjiIUA27/k4OT7RF+YRmwzch4BPt9dXEm7Mp2PxO8RB5LQi7wIvhDgS8ojgw8+4mg7QtY5Ohzt2jFQCcpMC2fjN1cc3UDoRwu/wjyJ/LbyzbSSya4gDxHcYJwxK2WEnz5wq2MVJ/lXxY7w+EA8iQL2hK+Y7vaFdGDWiOw8gYrzn7X0gfjE5RXwRzUpMmoDQHkkaQxwdDDFhhJhI7777rv3oh79v+fDMzs8f2fnjM7u7vbR/iy+FPwAAIABJREFU9a/+e3v+6T9Y0e/KzqhPDC705o1JP4wIHBjgAZ2y2qVPHDpGPu+Hi+f5jev9gCV54jttph8ElozEbwYNZOIClrcTZ6h4Rtmxw+R9CHVHjlBYFHIrcnezj0GbtSrbNpWdnD0WfGkLCAMCUS7fubrZSIzRzd2t1F+T2dR6g649eeMNLQLbSWWc3KFdIDOL5RdffCF/PT/84Q/taPWlPDJ3MI6cL2xgG+sXa3v/nXPpv39x2Zc/o+XWbIGBIOJdHWX2031vJkYbyeVgNLQvn39lf/fTn2qS/8mf/In9xd/+rWFzMxgO7fT0kRXowJvMBmXPunlplbl7hmuCeO5a1usPpTZpJduON4en1mnnCp5LUHucUB6023Y8GMkY86wT9hcQ1patllM58wOGw37XpsvC+qhNNgsrice3aWy2JiLkwKoms5vnnwl+MGHgMbjF5OeTRajfcZE+Ug7GL/ZGjDm8GJ6Q4z3GmPcYK1LgdbXZGnYhxGMaHh3pRE4r2WYM8NTLwt6YIrsv+WztbNnKbIXfKKu1QKJ6W06XNhiMFH4idnaD3sguLi/F4GS9jnFqawbRooz12vr9R1LTYn/EyciD4yM7Pj+z86dPXMzfdZUtbaD94NZ+P7J0Sixw/OufLE/khyBqJ8w8wgg+zaVOz/0xIU4H90n738XYybYjnUZbuc0DYwC8wXES8456+CTxjAtfW4wT7ebiO3mYWxpD4u3BXCSGDPUEixdjxnW5nsgX0nI8tXpR6aQTBwpmSCu6HTs/fSoVZFOtbXp7Y9evX9rk9kbSIWIRlnljp0fHdtjpi3BDM0fHR1aO+qKhH19cqx5OrqE6Ak6oPGBYUJWOV7dqN/2l/fFJ35iv7NzpD3DgtxYF9cjDjGySp2z6GhoDMdEsGImm8QzY8wkjBhy9bE4fusQ84Bowjk+p/xMzTpso49dSsknRvdRmwqNQPvlh0KCFvMdv5kSUw30P5uxzBpyJ8mkPF5s87sXFu5QNPBi/LPnjob084x5wpB6+Y/tCOfE+97moC/cK7RT8lefgoupMZhC8D7zjXfoY7QoYxDM+SQE38pFw44HRN2Vh6M5JauYHbWWsceJBf2gT78R36uUdWKMoG+kYiXXWPx8cd/JulBH0RzDZbK1TOnNDOfvPKANJo/rEZiIJOaB10a9W3rFqw9wbWpYPrE5SM4IwVdXS8noqP04cnBIvwCln61lZDK3ZFrYq3E8abaO/bERYj7CzY47O1/Tdx9r7pK4pqgUCEAQmdBf7YM4t4jz71VfP7dVXzzzOZssllP7Wb/7f4Wg0JYVG2Z9AdJLO03EaKIDhy4OFOfn9YddNvmbtOl7KYvB4D1ZbSMtYw6mlnR/5SfHJqqH83At9a0IW8sUzvjNRw8DOB+SB4Hl7H/wfYX+jHVKBcaQjNgsNfWESAGBIH0h1cXFh//dP/k+7mcNY1fbk8SM7OTk2vGT3hgNJazAKk4xAk8/hQZ3RD9rD9+hnwIH7XPQD5Izv++9GXtr19fsMNBfvw5jyPPoA0uyPGfDGMJcAucSFQyLn0cMJbTIUkjF27GrJy9Fk3ucexK/TchsH2nN6dCqmECVvmed6TtBqdPc4YmNM6Q8ISuBNSbaaA4lcbVt73L3SbJuV9gW7i40v8kWOWibtNlocTUR6i0uJjr24udLE/oqTd9gLsePu9W0+mdivvnxmYxYh7uGHfzwWAz/qcFQY3+AYH3DcFwYbNV5h/f5A/UThxnhzPNQk5QDXYGRdwle3iY6+sqxHjCeOC5sVEgOEtK9SWAvsndBtY6tCnMx2r2e99sAupyt7/vrSPnh0ek/QGS/gCH4x5oyV8AOUTTjPb1Lo6CFqvBP39XDvn7zxZpkNuz0rCg4xZ7ZeL2y1nsoGrDg/0xFgJMFSu2EPJINLTrdlNpkvrEwHHmD66SNHnuttbTi2nM1ubbaspEbbrSurWuD/gRgjpHWd/rHKXy+W1r++sW6/Z8PDQyt7XfUBkDmeO9GiH3HtdeO3fqXvnnTWX2WB61wkWVKk0BbAivsBK77DYABv7jGXwOtgDniftkV7wH9+q9zUTsaJ51E2Y0a55ENlAhPPKUrerau1jSdXYhynk4meX9+4cSjqqOFoZIcnx9YbDazfLvzAyexWZeM+ZDq+NY514Zvt+GCk+XV8NLIBvotw1tnK5LdpulrIx9htklrhS6nbTfZGctuAiZ0zE5xEiz7SB9oJTLkct1zSwO/IRx6eAaddMnQVXJIBLQxTwIi8wChgAu1Q3gTbLElf9mkcdTEmfEr8kmh/jJsKT/8ILgyNh95hF0SSaUgaH+qlHNpBon4u7nEFgytcSG2jHp5FfTyL9nOf9sf7BfRjr4+UHXUCI8LvRH5+R5ngCZdOjyZ8QR7icHzAKeDAPeBDivfjXrRz/37k4x7rGHnVfuSu1CUfVi4QyMOflEp/2GTx0/uc1us9eOyvSZQdsI16uRd1ckKW7/SdfHwPHKB9zDn6gO1ZzMOgbeStkI42wBTbYBR5bZ18Q7vDcwKqE24K4QPrMH6iNoZdbUvBdetMxlyS6iN6HN/e2NXFa9F2+vfBdz/UnNdYREzKjW8OaPN06cGJu/AELZNGZzYj3FgcLgn6kwD49Q8nF7pbUGGEFqDzMWgxQfR8XWmwAQpIjeNe7ocuXwvKFnsNXNi7ik6LXuGILnuoxBFH+TSWxOf+PX7HvbhPpxGFMofhZiXL1LveMy/Ly2Ex1GTL6YuXxSA7EfSBZrD5zW75q2fPrOgiGcC534Gt5xPr4sNmOrfBsGOjXldEDHiwAHMqoLW3Y5XtE+8mmwC6hR8W5U9SsuiHt9MnTNyjByAcbfR+PgweeYA5NkmBrLSdK8YCQuPu5pd2cszOs2utzMXkiM9ZPCib8WLsqAsiyXuuP8+saCZ2+uhMeaSq6vXs4uq1ffbJp/Iw++7ZG9r50oZOv2fdTkdSKspE1PH5s5m1c9zoV4Z0HF9LWd636apli3VmHcKvEBKGRbvoyFiYiXU3vpOB482r1/b06VNrn5zZGsPhshBTsFqs7NntxNa575ynVW13iys7gOk9OLRde23lrmXD03PrlqVOhAEbTq1BRIlyPeoObbCtbARTJPWOLyI1O+XjwvpD1I0QDPDFpT8sToP+QHgJrPKdq3RRr2Ckvt7BbKDq3VnR7usIaowP487Fb+ADnolgJukqyxB4EDswxj9s7fQ9bVgCV7iHczoCKjPmspHIC/k6aY9cwvD57Y3ljdmg7OjIMnKW+XQiPTzz8OTgkewOiWk2Hy9tvWp0sgqHikgt5lbY6PjMeqMhFE1G3t3hSIyz7AWSFBTmid0aDEre6+hIvlQAScWttqb5rLamvnL/dyVwlMT8BvvBexkYp0Vbpg17kg7gSvlcjDeJ7+A0cOd9xgBc5zl2NMCTi/t8kod5wXsYgOJhn2cwtdj1bVOolsV8bl99/ploBThF+fFJvZRRrHuWd0o7PD2yw7Njy7scOW8sa9ZWz+d23i5t+OjIuu8RyocNhDPTMtK3nV3dXNqXL17YfOwbGtqH+gStDEaxw+Nz1Yv6C3xEJYyEiRiR+ALCvxPv0JfoP78j0UaJptINqZU2G20AuMXJUfJzIWEihdSGMrmAJc+BEb9JAWc2XdRB3VyqL4298ie1qm+29Op9fZQ5W87vGSbGgrqQ4jH80DBsSKmTcmP8+KR+7vM92kOe6EvcZz3g3n67mZdc3N9u3CYs+uM0xE+lMdarhTsm5n3lT+0gH7i4blwCEjZ7QcEpj/kXbQc2vM870R7wgXKUdw9m9If3uM9JZ94VPSHAOn2XeYxHcIh203feiX7Hd96L8uPTN73eDtqyX59+JOEF754enghvtfbvCVTI53U6wwUfQTupF4aJcrkkoZHJSKFQRqgh2Yy3dtCvjrVLTE8qeZCHMhJ5g7e2mMSTV3PW4UEdzXpjC8K1THwev3rx0o7OzrSG4AJD49rstBlWm5udDrtssVOuN3bx4rnN7sZS7emci6hO9PobPuVrye/LD1MMDLcC+PEavxlQdTwhKGJHAUrMAb4n4NB9oIA9QCMxcGFcGAMV5fIZAI0BJc835aN+5z6ZIA44yqauQA7KohwPrKna1UbKg9BzEgdi495pXWwNYOlHt9OyCiM6q+SG//DwwHod/FKxi1tbq91VuWrb1mNrUTlwg8IGaaINMYloQcCVZRhpivLR6ISg+qTdqC0rPHV7XD7K8f65vURMBO5HmXwn0aY2AXIhpAUnnXxsOLGArQQTCyecEFkWR0K3yLhQCwJidoIk9rToQxwmt3faIR8fHkld1eYkFaeY8L0BLCp2GpX1um1JGpA6tTo927WI/FxJwoQqtsOJLbmAODDrrLGAN3TbGX0lejY2VbuWTuktdpnNOMZedsWEMNZNu2c7VEcwk3UhmyU8PmMQjF8O/H+AWwqsXHsMrMWK0DK5FQMcLPokRk2cZxudWoE41QonsLYCVdUOQ230/X54gcVSPnvYAeWFDOe3qFwJ3zOb6ci85R3bZoXCrlTbRkfsGZ/AeXCKseNibDRe8q3kxBMRnXZfvoGXTQN2LZE/xjU+NcgJl+gvY0eZGJwnfsIs71uLkzBI/AjQzDHsMreiy6kUsBozjsJ2qG57HdsUpS3rjc1Z/PEGnxWyScM/FnO5XXRt08pl4wPuwNChAoCMyScKBB71LPDamcHu0P5I+zj69X5Env1PxoUUKjneobx4t06HEmTXlCQd7OpJ5FnjS4V3YmEQqGWIINUjCzBtYpy4onzqgGbsz1nGkedxMZ6cwuKkF0QcaUQbx5DAROo+975cgJednmU60r0zjBK62A5h0Epg4SX0iU7m1hR++hGbMhJuAThZiLJRBsGcqmR6566er4ibplN+7BVdyg2X1yjWmDM0AS/6E4uW6FWSyKiexPxwP+DA/U7HVZnKk9TGGDIDM+BAfj5FX/doUIw5TjWjLqF1yoPdGPf7A1dtBl7EJ/XxHNrFJ7DmkITTcYx1H5zm8jzGhPfV1jSm3I+y+Ix8tI8rNo3UQ5m8Tx0a27K08S2BupNEjQIIDrtFig7HSlQCvygrpx33Y8D6tvPDDcEYpTWM8Yv6wS+9u6dKpJp4TnuiT9yLPsR3+s5zfkdZOCtlDOkPGz2ekY+LvpF4h/zCnXtioUf6R95/TKJJaBS4+K6NZcJdtjhL/LExlj4Mgr+2gak9MuGFE0aG3XAKLZP5CLSFOU+gc+5tOa2NpkAMLuPI+gWdZr65exFsdD35BpdFdUus0E1tm2rtJkFFZqi6Oem2xixI49YosDj5gBWG3BzqAX6YpP6uhBAoUhGEPpCOwuIiE0AF0UAMBoB8DIiID/rAUNsFkQmETQTPO5p2d0yke0kMhtnO4fqgOkGLQXcE2p+o7BZ9gOmgtzcxWABYomTyO7J4B0EiTo65OBHreAAUBIU+cBKLyMw5vn+ur2wyWdrRQd8IY3IwaFvZH9jVfKLiOHqLjwt2VEw2ysICn3lFu5m3IBVl0j4YDQyHgV/A1POFNOxhp0YFvBNXwD7gAZx5xm/Ki+/cX6/wvko/IeJ+EiQYWKQtGILyHnCmzcCW9mPQjcpqvdrJOJX75MNWpSP/Go1Nb+/sIhGz2Xyu93CQiRRoMOgZJ/+qAsdolXVb2G80Vq82VjZdeRwflF2btAtbNDu7ms6s3s5tOmcc0OfW9vTJYzt/+x17fXFhry4v3N8NarXh0ObVxrbryjbb1PemZZ1uz3oDJCG4YVjpZMNyfGcnR8fW6w+0oAEfyu6029YrC+vs1rat3CWDq+yGNsTpG0SNU3jJfxdjxC5+0VpZPmPhwXEdNhq4Figt644wW7b5qrYZhpRNY4eHPds2CwZPY8IiqrEOogU8oQCML2cq4vQLc0t3HXfSV80rxoDxjYQRNfScU4I7iAM7SXTynHBslnZ4cC47jQxj3vVSdkcL3MPwXmtrr188V16kFjhq6x0eWtbvWefo0A56XeuVx8IRdsgtGORO21ik8RhebxvrdVy60GYBhHcgcDG7c07cMPeS/D1wknbTB9J+P6I/X/8Ejvfv7i1+UQb5gSmEn0R+rlg8yMdzfnMxr9lZMs9ZLPmkfBgn5gsX74iGwezWtWz1kDhjuB3vYhjNQY5ukUuqxGzlXTaMjKnGuSjs+K23bbPbWnEw0IagvWvsuNO2QzwMFz178vaxXVzd2LPnL2Qwj/lbJRUGu2hg2TWY71a3L/yNQzi0Dwkfmx0WbySh9MNh5dIkcFQS/MREsDETs8N7iZYDUspKu03hD9jFggEcYg0AtvuLHrAkfR1ukZ/+0xZoConv8RnPHM4udbiHd0ghEr0B36IujG9FV5n3SVpF/ZRNHsqlnGgDeIA0jPs8Z3z4TqJuniN5jPdj7MkTFzYxpGhDlE09lAEOeT8eVJORlzztFHOtJj9MXFr0qUvuV4aj+3Yj1cc0AlMFNieUTdu4aGskflMnKfrB82hTSJi4J6PxPXqxXwbfvz4+UWb0EzhQB1fALuqiHRyCoi8k7nNF3l9rp3L4P+5HAvX41aCaSpKnpoFpwgVCV/DLt2g+cM1DhtJQYxHREwKDBQdw3U/RXurJyp3NpmNbLmb26uVz6/c97A8hYehPVSe735VHIsD9CVJWxgvJKwzV70z7EiYAgQ8Ikiq/n2R+j4YJQfcGK0SPvAsyg+S864PnxE2TPrWCMgTAJJHyehz5dX8vHwwOyd95mITUQ+fJvyXkhcSPjtAwZeQnsZiQB+OxyI8NEF5MIYSdLsaS7sgskI/d+uHx8f3EYuE9PT1Tf7D3kV2IjM9La/d7UikRYJQ6ZfTddsdb0QbaAWxgSvjkJFn0ExiJ+8Y/BhacjbuQj3fV5jSAgZy0j3J4RpuDYVI/ZdWPBK5WEFZ0wLJ5anLDn/ZiuVYAWtQMGIkSs4igwExUYsvRxul0abOlB1KEwZuMx2KGnp6d2+nBkX35xSciJkw8ArZiz0Qdz1+47RPHyAftwobHh2I2CwwhkULg92WzsqvJQuFbxvOlHR6dWXs4tEF+ZNv1QoFJr66xoVnZ0dGJ9YcDhYGQR+J0cuEYb7BISXJnSMHXbcNOvy+d+OevL2XkfXJwYL1uX0aQHAw46HclCTsvc7uZLmyOPVq7tPPjkZ2N+tYrW5ahX8cHBISxdCaYIaI9JFwyTZbEiitl2Hszndr13Vi69iFHtG1wT2hjvBgjxovx8XH1CalNLJP/npjAscHb+YJO3sDJwBfu5SmIc11jgFQS+Vbq4fmWaO9byyczERTw+248tpvZxCbV0hbgQrOx06NzywYDOzo5ttOyY4enpzJMpj0KuFs5UcXYn76zKYAxA98GHCmuiDbuc5FQAiwI4CSbqGingJVoSNyLz3j22z4DVjAGwIY+h3SC70XbGRzgy28uqBPlswAdHRyIsbm7udHigKQURgeagXPV8zeeepnJAJz5Qx4YIhbT29vxvUoIHKd8+s4nda5X+LXpSaqE92eOTPf6fUlidZINT/qo9bpts3VlNxdXNq03NsJP1WZrn1y+sLvJVAxv0e7KLxKhIqyN2rCwbJuOYLdqqTyZN/jDQTXMqcuyNxCDQLtlOsDmSIssojST/zAxGWkzGIwGeYBtOx28oU8k+hVJ9CS5idE4pLApSOvITxmUBxz4zru8E0nfk5+xMO7mmd6FbmWZLeZu4xXwjPq9Dy6x5jtlESePMWGBhCmJOHQ8DzyhPZTBb+rB/ovEvagj2sfnas8pL4x+vBf175L7C8qiDbIFZOyR6LbceTB1oo4Xowzsk9kFn8wJ4C/KLs6Aee0+8IKJ4/1QGXMvYEt7wVPqDRhHP3kWifz8DtpvyaaOcmGYeD/ykyeSl+vj6P0NJuxhLpE33o334h7vw9yxgWatoEnkDdcKlMlaQtvvNU/M03TyU+PWwJwioUYm6uGRmgqGv7Ki7Fl/dG75ztf3zQaHv7i6yXTIirfwF0f51Et5JMEq4dkunbzb1JUOrEyv3R8VKmsEAu3egTQMMEoYflMEMEZaVZZEvPCYift93/+ucDXpRsFg4aQqGuNAfWCWaJg4bETGyS8BeXgP0QrfmSgkBi+cMNIqjMBAnIfBcE6awQ+E4TMclQkIiQOlPDqm9ii/TxgfrJi0DkAFBlUe8tMmOFLaBdK7epABZvAdUJl8qbmIMZO9ADu+i9c3dnB8aMPRof34x3+sY7+bX/6DzaaEOIDZ9RM36+XaKtSE6ag+KgutrK680AkmmMidcUTRJ0e0m/7Q50j0Gbhyj7aRHuDluZiMvEciPxfwD4Zsm3Q8DDzZYHqKvGvtkuO8udRJvANxpywkS9RBfdTN+BEcFPslpC4rFpzrG7u7uVW9gz5G0Uzs0LUT7uHOJixmSCOqtVVlx077h7bedu3qbma2m9tiObbNdmVNNrLxfM4ct8Pzp25MXrRttq3F0F1dXNroYGQffPCBjO2fv3yhU1s9Yo4Nh/a9t98VQ0Q4D5hPpADj9UbG34jwCTL8xbMvbHZ4YAff+ZadnD2yQZFZh8C6i6WMaS8ur206nWhBHnXalh/2rdmsrZCPGXbS7qASmIJD6LpJjEvv+Mxupwu7uhnLQeDJo3M5MRswBdCzo+6CiKAF8mHSDmZ/rMOIljIhWTyL3fz+eMd3nnMxbmMYJWvZnACd253V04VUapfXV1Kpvrz8mRZsVGrE5Wr3BzY6PbFHBwcyzB523Vaj2+3JW3ebsArYk3GxEYK+l5kN86HPSxnB7qTSrauVPNmzQcAYE6cAzCsk8kg/HGd9/u+3nX5GHwTI3/GPPnpeZyb5Trl8KqF+SnjPferhGQwiAVN/Nh6LAYJ5IkGv4n0Wjwg1ggSJ3T3q1Vi8nCb4Birqoy7us7Bht7apckngWCxhQDsY/Q/6YixRhy83S8OgtGxKnWJE9T3D7Qc2ODgD3JbWdIlnmAvOHMPecnqAcDDYbU3m7gC0XehAAe2Qo002VajjsnRKN+yDFA/NmRboGtIt5jVtJoGzcdGHOMIfz5Qp5aOvwIs6BbOg6YlZBNbAkHw856KegJUW7MRc84x6yct93iPvDvuUb6Br3KOc2XzmeMeciA1vMt5nPrKv3E+8Qz1agxjvdEpTTMvewhqMCW5WSLxHf2gTbSTxG2oc8KPdPI93mXf0g3yRn+fkIw+J7/EenLxgkFSb3H9966GyeI9nwJuFnO+US91856LMKJffPEO9xD3Vk6RpkjKndQBJIf0hPyn6xnfqjFOSerj3L8aQz/i+9/j+KxIY6qd82rtfPpmiXk7rBZzAexK/yxaHVTK36UOxn9WGDSlSHqTG0/mdPMTjSgHFN25yNrvKdhWcTUtRARy1HUcpl3yeMrkwwX46LzzmJ31Gg8Hp8+Vma5Px3HkYxpBxh65iuEDkg6qSICEV9o0f0SceFvud53sgFZ/85sKPEkgXQKUALhbW7XpjvT42PiH2dY4ZcHl5LkrnXf0FEUwITCMC2SgTew7lVT4Huk9EBz4IVCUHkAwCkwajRz5Z6HzwfFApl1354NCPPSN94X0ZOyfVnd4rMvvwez+wp0/elJ3Pz//up4Y9DAtzjbqr46JqOOhlxQ5oZd1dR7vAbrtnq2oseAR86DcDQaLtqDkCZuTZJywMbtnziUd+8nEv8vOJkXVMIsqOPPSP7+32UCcpCP+x2Xr7Vjsc2gH7zE6OPBwDPlnw+0KifUxaqeSqhRYG7nFq6gwHj6hndiYJw3DU0SIDY0seFnoWHRIndGazudkms3pT2HSZ2asxp9o2Nq9XttmtrFxvbTpbslew61tf3AadtmyDOseH9u0P3hPzR+DgV8+/si+//MLmy4VVq4X1z05sfnNtZa9vvLOU7h6jYGyeWOgyGx0OjZNkT56c21vvvGVDDhvgQbkorTPoyiieKcJYy+YgEacGHzK5E0TgSggb4AkO8lvbdzN7/vraru7GNltU9uTNtwwbt2Y9N9sSA6qyTcvfY2wZJ8pgbEiM9f4OReo5dmlsBvhLxCqIDvnjPZ7RjpvpXKrK15fXtlrXxgkqbCtmBJXNczt59035BsLA/egQNevQKoweWcjKtm2qayvztuGrdycfLhxfyCyrmd+1VZgQJAeb2lVDqLKW7JpoS7dsC5YN/l4gyhzbF+OSTkClXSftjbT/Pe79tk9tyERTHoyNkTDcwyYtdPxmDIEJNkzg4Oeff67dL2oV8Bu4g9MkpEw///nPdUqG3z62D5s1flMmjHnMJdriO2mncTzP+0fabKy2tXVQt52dSkrEAQUY5M52buvpypYVrgKc8YahqvPMZtXKjnaHVG41mzdWfxyfytaosc1ybUdddx+ATR9ML3VKWceGpJXZmnFKGz7aLOZe0h++F1YtfZHn2T5tAU7QO1DK1ZmhTvGF220Tsf/wkSE/En5ggVQmmErgyjNwlLaB43xykTdw1hcqN3ngPhfvOR2CCQ014sMz2iymMtwhdF39BiZRPon6oqyol3vgAu8jKSTxLPrPZ3zHNQb54l36wW/aRpurlfvn4XckvpPH1wpnjmKO8g6JT8rElQ3tk+QVYCf6wT0kpthZglO0l3vAFWafe+Ab96Lt5OE+vwPesBEB42bj31Hn0T7ycoqPMsjDe6LRicHje42hYcJ/3645rMhLCnhQ3n6KNsg+6Gtq1IAt74Bj5OUK+geeAx+eAy4xTDC50CT82+kQC5EGOJQxtbqHVqhnZZ4OX1hjqx32RUiX/KyL2pYMjlzt6XOBiAI1p+LW7jfM7a2go9AQ+JF0UjlJomgnvr4wJqftHmlhv+df/54mCLiI0zuIKU69wnkYQKVQoTKIxq4yIQkAwfZI/pY4tt2He3SElroqiVbRq7ProkEd7b6dCEOQUanUho8gJEApFAQu3ldud4JhJRIadr2I7QjtULHjJ9YVSI6rfPlxKmw9R2Rn2rFxtB6dMUiCSofTBZ1uJkNijvz39prLAAAgAElEQVS289yWq4UNhj1JtVrtwu7GM+u1j+zDb/0T+3j3sUTCuPp//sXndng4sl2ztl6DrQbItTPsRPCrBGOSt7u23q0sa+GTyU87tDC6RboU3mXxPI2Pa0lo4LxMUeRBUiYHBLHpFxLdc+JrPVtIp0obYM6YcPQHBBWcGQdgjP2YdjPEyFoqOO7N1VqBCJdbZ2qw47mev7TJ3VQT8/TUQ6C8++6ZCAFqOsqFTEzmc3vjyRP7+KNf2Nl3jg374EdnR5KqQZCIPM3kZsF/+eKlRK6M/WdffSk/IexCZutbMVmccDnklFXRt7zp2KpZ2c18bt1h337+yc+krtvMV/ZHP/p96xVtayej61/+/BeGYfdssbRHT9+0L/76b6zoj62P36HFpXUGpb2cXtnz5Y09OT23g25mg5XZ2ejQ8jOYv769+NXn9u2zMztore2tw8JWm6lt6if2/Nas8/S7tqnGlvUL2zbYAzU23xT2k+//C+t3b+zH/+/PbNWd2+ndxtZ5175YVgZT1XRze3Z9ZT/+3od2MshtMX6hoL+zdW6d7qnVu5WILxMUNJEPMBgL9O9lTvwDzSem4Xo+ldQMghy7xHan776d6squJwtr2h3DGuzLVxfGsfJ666fCdOozR9pxLl9Y7x+euAQEJb8IokutVi0PhAntbrUIZzMSvs/rnbWHB7bE9wzN6/ihB1g62sNcBcfKtofpwdEezAeECFEIRIp5yByT7SWFQB8UxXyjuHIi/sih8Pac8Av7G+gHdUBXYuFhTugeBxUUYLS0FtNcu1KzmhOgMlpNYWkyP+XC+1yo1WjzwdETW+1Q/cxFs/qt3K5evLAG/3KEdaCxHEpJDu9YF9iEMP+w/8sGR5ZvtzZKtn4wUJz8RRqFhBPHrnU9tZPDIzHu7I5X85ncNaASxVkrkhH8y2Bb0mTE14JLadmgNUQxrrnMwkn/Q+oOXFC7zeQ2BV92peUbX4gFI/qIK4+12wxCTzEn52AC0la8aQPXLscrEkwgMDDBwNBTy+bTjSRk4CeLNSd7qQs6inlDazuRreaMcW7j18jbcDI8sma9FZ5oPUhSAZWdYqtJZYaPMBwDIq2+dxLckmNpOTXMCHTfstV2Ix9n4AgLfVGCF42VmTvjBRfUn65LtGEqJDJnq1XADDlDhEsMypjNJxp/TAzAW9oV5iKYDOA8UutP3pW9EOsbZhD8AS/qos3WwhbQJXTcp6+rlW945Ruo6Oke7WNNwCZ0Or4TQw6ez/ZUOsXOJUSUQfnU397sbHjQE21j7GmjNuJSqzGvnHGRN/zGJdayk+21zdobW8/vPOQK7gPSARFwlwQctnlfUk/hFjZnCY95foQpS/L0Dh1HCMB6Ql4ZtbN5lrQTjhPsSXiDZojy8SvFIR0OuJQwfSYHkBhy99rukd4yP1FIfjQ6Ljly5pN6NuXcnYPLFigzWzt/gZpnu5hr/i6XK6t3ta13ueHYs+ygohvKbc1meePzhiYmYQ2OFagPPqTGQF8uhDBzwZ4W9xtdOBAZl0OsNvLjiCYIxZhvRLUpSXE2fa5883+YUzFVjC1ZGFhARef8cqJF6SAh90ggDL81YfbKjvt8gnA8R1wf72woI+m52VWTPA8xc5zbEyfhEkV/T+o4ffXf1M0YSAKAsZjvcqiTIlMTv7F9FADhRz2zXjeGyhtEZpCgof1+2/DLIB8QOwy0HXmqmp20GzWCoDAMOPWj7ai37nX2KZQIcARWfJKHycRvPJNyjytgBMGgTIyMaQvGzdg3UAcnyMjH+yxS7U5yqZ/gr/FI9VCmPK7CQOHDCHXJupKNETBFEtDrumsBCCbhD/ykIBPGHYICHxYnFnAWCAgVdlv04frmNiFvJh0+bXVfRgSgxc9T326u5palnTk7f/KIEMGRJ4kJfdWYJ6JIP7Fzw16mhfh0u9Gi4qdTcmvqSqeRmGnrDQx62/rtI1utb2y1ws1/z5aypWGL37FhtbUTAuHiDL7c2HRXaddxVBe2buPuoDarJpavJtZvHVipjYCrV062C9veXOt4cKfs27hb2bRubNzG43djxWJlx6OhsdOrVmtniFj8FSZia12tx8wLk8F8JRx1EbbbHTliM6Z1CyVe5idt8I7LvGIBkI4Le0dsZGDoNCMty0tbzd2PCE4KkfAw/sAyCF/Rc+KpiZDmFm+HoSTSpEi8F4nv/hsVtW+M2BwxJ/nUYQaYgJSPT+pmjpM090KKticZZS56uc4oiona2/3H+zEfYLCRZiJd2SKKT20UzYC/SP7UqFMLxC75+LGdfCThRoO2wuQD79YG+5e24luRX6dzRHacvulEDosUp6GwPSJOY1XbauEOQGHii3ZHUjUxiphmy9nqgwqGtgMLFnHqgEiTuMeuVsRcdBCVmTOKzOeUTUwT+Skn0n2/Ex2+v1+AeQ92XbKlgfmCCUSnJ5rLIhBvuFkCv7w9TndoK3QwGFjwhwVu0MFvGW5HagUS1maPMSAeGy437gveo//Jtxw4AN0gObMR0ifHLZ6j/iUJTqG1SPDTepFUYvSfi3zcD/oJ3YdWEOsO3GRtkZqOAOOJeaKfgl/SUPCdeyToGfSHMuOKusgDjeR5lKFy0jyiLXISmqRq++VEn1RJ+uf9dXgwtioLdTabfZ1WyjkoaVnOljfzAyfpXfJSn5x2JtUcjAFl0m7aB0yiD7ym7z5UWhspQ/bDMWbZg1SPcniuNiXcU34Xau9349e+U69D8mFe8x7l7acoO8rff/ab333dZkzlaTuNF2wQ5arP9IsNE4HMU7slKYVZF7/i6/5OQbGFJMjiJLlnovHHvImT8/TjnlGgQWLgfr0Pv9lO77NoGssOGbzjD7u/hGeaKKokIU80mkGKxHPuq4NJf63ve4wRRIKLxVOLOsZ8yUEaygE8PEPcN7yfiC35ZQ+SFm7KbOAk00Qiptd9vQ8arXtkCASjndV6Y0XGqYSWHR+PhJQsPsNOV0zA9c2l/W//+7+RrcOoP7As39nJCfY+7tcFz8j0UwR+a/bee+9L/P/p55/Jrqdau+1EwCpgE21AzI10wA3ambR0MtPuFsai3R9KkoEjL3Y0y91CSM/GmECRsXsCBvRZhCTBhTZxPBkGB9sK8mxncwVU7HbadnR0aINipB1dGHnzPhMTQkJ+OO6y58zTcERcqsqKVlsG2OyIWhJluYEtOzfBNB3RpY+Hh8dqI44zkUZUtrayi7+mru5z7Jg62eE9Oj2187NHNmx35bH7+u5W9kaSpjWIdHPrtHt2cnxs33n/PY2JHFfCpHL8tOlZt+lan532ai7p4Y/f/IHdru5s197Zo2HffnhyYg1i3s3Wnm0WdrhdWtZMrJuPbNjr2BlS0QynjdgOdO3Jxx/baW9rR9vMVs+n9ny7tZ4N7bBX2qjY2d12Zk/OH7vNVLOxHMNyhU7hGH9jecXiCVHHZUJLtkE45IRALudLQ+InBplYc0XH1kUuCd9q6aF41uut/IRgFH/NKS0WGFRPGRKsvn344YdOKFnIIaTJcSl+fGBeV9VSYxLzlh8+N5w4Bh7G/fhkzpEvqKHwKuE573CBXzC11Msqhc0TvsiEZwR9lc3Qw2LDHIh3eYcFBpUA96gLvCNP1MV9jPGZj0XXPW0jT+I9w1HptpEacrNxQ24OYbgkw0/CYS9UVVcqf43zzVVtDUw/3/FsXtU2wOUCoVY6bkhN2d1OXwcAaNNivrbj4YFs+2D2da1900Jbq01jZbeUjQTLHPWjGl2s3C8Tp3TEaOrUrwf2JBC4Ni+7xpYr9xxOWSAKfYcJ9DF6ULcAy5jjfJKA/yqC0/K+jJ4aHW+Xfxqd2nOVAe9Qh+rR244HbIKoiw0hCTqkjU9S6dQbj13W2nGytbSiU4geY7NY71waIempTEBQ+/tJW+6ROF5C+d491gbHK9oDQ7ZYRL1urgFeAIP4JCQSbd7vO+WR6D8SPxLPgX30k3EMH1DgEfcplyQYp3UKpo/fvMtFXZTPRRsCXuAmcCEvG0EuniMFpHwkmtXaT1ohzQwYxvxRxanNtIWkujJ3wUEgaaIcwLBn7Z2hXoPZBM4k+qrxZsOajM314H4+h0r1ATa0uY/kONlp+Tg8wBIYIb3lPu2lXfSFdkW/sef5902Uw0W5rKuR+B0X99T/eBifzA0BzZkmnZiWIXYbHwGoi6zhtBzSMsbNcEsB6+NuBsAvJJYML8zndu1uPu5JGcAzpLEw2cDC8Y9+u5kF7WYeAFgPhRJN+22foiAIP35bBu4HUBWlOWUEmQLJGKxIAfz4HZ/cx6mbl5V2StLt+mSGcUCfyHFCyiYBGlRROlKbGAPu02GuGCgGhsSk4TvvAyu+kwfk0+DVWytHHZuPWVSZeBvt8JDMVMuFlWVml5cXIuZbpErUw25+17J2pyvGkb7O5yt774N37c/+7M+04D17/pXEsiz+UT9toG76G+2tavcvAVHlPv1CDAqSH/aPDBUKeZnMiLwoS16lsSdQaJUHT+Dko46Q2KnPtpODSXbIqEJ5xmkwVCUsdn/4w9/TZHn+/LlNFjNJx6jrs88+U51vvPWWnZ+fKwTAcIiRay21YV0UNhge2Lye23JT6SQdfWMS0g4SxqllvytpE/6k6B+J56g0YMq6o54dn57o2eHowDpIUBCHS0J1JAkap7/Ozh8pD2U8PjmxR0dH9pOf/MQuJxfGmncyH9obw4E9bps9RWLVLBVAd1uaPW317O0BhucEHjYbd7U9sUfZoU23E9uyePd6EivvOgObrQno27FZDSzvZNvzq/rGduOF3b352B61BjauLmy9nFlRr61XngguMkpkkuLAsShkTwecOaLK6UtO3DAtqgzHrju7q7d2dH4sadDr6xu7vRnbZDa38XSmcUbkXVce9HJ0fGxvnJzL1xGEFQPuwejA1tXCcYkQFNpoEFizsXXt/m+I46Sx0Iqlr4kg+PyIZ6IPac74HEm7zTRnGDNgz9iAV/zWHAenoWNJQko52HYwvuDD+4cf+NxLtky8w312gxBp6FaRwmcwtyGw4KjmAlKi9kB1YV+2gMGUqs3jncGUzGce4wyjbeyWeI+2AX8WNSTBuAbAoZ0ckG6HYsDwO9Vvl3bUdukEfSKkESFlYFgwhmXz8vh05P1jd48EVZszD25NfdvCrIcdJ6qixiUWsqHQad1awUcVHgIzAXa0iiCPiLDRWRDmecxXYMi7CBTBGeDTTzZXwGyfpjoMG22ItF9uTA5KGW2XyOErjkMrSbriQ6//gm1a1AiurfmWgs6yQPMceMD8ovJF6jToEjkemJj82mx32OXAtDpNFc5wQAg82D6o/WAOecYVTFSYc3BPrlckxSFGpi85ntfpBNJU2hdtUrsSIwMM2HBBc7iga4GHcGjQe35Tnu4nlRImGZTD/c3aaW0wDHGf/ODQbDpV2ZwI5TfSb9YU8pHnNsX6BBfmM8d5DJxpG3kQ7dF2XYmpBIcCR7tlj466uwcWeiTv2LUCxwoXLj5/16ij0TjgCHmJUTLqwpZsOfeG9n58BcPdTtoRYMNv2kS9gTv0h3aReC7ZpxAo8Sw8cN5Oeb7pH+/tM0V6Ja2vUTb31J5vKkAPvY/3j2GaJOHZ6vANNpTYMCEZ5xCT2i/GG2fRA4/0gdnQbu3SW8LZYMqRNGO8B/PDGgvBcTIHPjI3HLce2ooRgjOJD/fuW/YbX0SzKCkYJr5QwQPAHcDxJkgDYpCPTwaBRKdIvMczLpK+s3AHEoU0hE7Jl0oaQDZc5KdfaZGVCJzGsDDwkAjLdTJmxIlYcOLp6AR1QGSiDUwgEIZjkIFEv/f7P7Lv/5Pv2f/1l//WfvnRR1JLVetK3P7jx0/s+vJSUiiOIcIs4F+IPlImZfV6I8Wtob/E0frVrz62X/3qV3Z9fSNJU4YPlUS0eIfEJ/nVLgYxIStEGh0vYvvj4xN755137O8+/oWCAK9mC2uyrQ3wlE3/iGnUduQP+CBupU30kzpJEK/peGLjm7F2YxgvsytbrSt5KP53/+4vNW7szhHJE4eHttEGfFYYvptmdzYd76SfJxgwixOGtMTruZ5c+4lB/NpAYJNx3bDXF0Fplx0bL8bW3N4ZoWSA4aNT9xze6XTFHHYJ8Llc2ayZ2ISFYrUWwwhDdXRwbGenx3Z6XlqbqNvom9cYK1aWExy13Bi+n/rZwn704bv2dNC3g7Jl3aylU/Y32651Nhs7JpBlvZT/oEr2bjhdzOyzSWV//dlL640zG7T79sZRz0Zl42O3I0r1C3uFUfcgt+O8Y8+nM3t1c2nX81c2apb2w3c/1GlAhrZVtG0Nk9PUNsTeY7O1Crs5QhYUiNtLm1crhZ+5G09tPJva+P/5SmOGvUu727ey3bP+wbEdHp1oAegNDhxPMhxNwoTVshkArow1l/CL4QavNOqO544HfkP44CjhYnnIScJHnoWaXGWlBU7vSEfAnEux3PTp3oSRkkkdkt53EoTUdm2EBgGPYHCcPiRm3sPrypCc+jcE60xSBX5zQVMYe94FL/g9xVZuOtVJPjYUOHLlk/nNXAYOh8dHwtEog/tH+cAmd3dW56iecItQ6ng+QV2LTtf6iVYj3WYDhCsFGF82ZSzA9dJ3oKioOFF3gyuRFqr6vlxvVKyJWab5xKJLu1n1wE9Oyu7KoavkYJCkfvJB4L/zt94AtRmOCzKYaAT3gCFXMJoakzTGfA+1tjNJnK5xuuJMmzOfFCp+eW9xhGHlQioC0ybGTTHy/BQhMOe99qDjiowWUo/aYd4kyXZuNp8Ek+r9igUItKF91dolI0iw6A/+4AJnoTEwIOAHF/fJQ1+9fqIWefxLyuI5iWf8Bi7uUw5GwJkBFoY44KOFNtFqyuWK96Ms3Co4WBxGGoAELyQX0DjaGOsFZTDG2PzI7mfGptqlqmxk1c7kViDq45P6on+0ge/gPTizxR4VvXEcaoKWSO/uayd528wLcLj+dVwAbpQfdVE2bQh4okGBVWd+88nljEJaW33YBBfeoxzgGuVR979P8jLS2pbK454u1f1Qmtfx9fLBfhYwp2T48MtwFgze3L/vwgKEomV7KNs9JE+ArNnSV3xDbm23aayTM38o0tdZJi/10h4jzl2K+KHfad6JWWOSk5IN6EOrf/ObtF2wIyqYd/YWfOkJWYix0RBgvQABZG9CRqMAeDQmPtWONAE4iqvfqR6MYuMdGAiC2CoeT3QGg9SsZdtsJwPoVutBYpNYx3uAUB/GpTRL7Us7VxAVAkEb4T0Qq/7zf/6fyMD9008/lhM4mJU333rLXh68kBU/jERFJPbDkX3x2ef2+vVLu7me2tM3Rvbq1StfGF6+sF/+8pdC1vfee0/9uHrxUhMcWJECGSEK+g03m9rHGMGxyogcHxbdrias1Vu72VzI+Ju2swPFq6xE9wG/NEnoJ8QSokL/tsuVvH0POgTibUvki6uILXDZNLaq/RTcO++8pUUA6dLFxZXsL1CBoZJ7+eK5rdeVnl8S7LPZWgnT9frCbhc3OrUG0VjXtc0mExnFdopSdh6fP/tSdSmmFRKW1UrqCphfYPG9P/i+dlMXL17ZQW9gTx8/kSoU245XRGz//HMthNhKIKXq5JldX11avVzY+2+/ZRscYtYre3LYsfdPu/YUD+2zJcZK1jSFvZ/tbFxUNmk1tllt7KTu2Kg8tIvdxl5sFna9KezT27lVs9cKgXG9GNl7pyNrH3QU2fvu1aUdLCs7ffy+FU3L6os7y4vS/vjJBzYoa1tkZrfTuXvLzt0HFWMw21W2Wq7t+asrGVNiUCkJhQiSMwkQ4u++/74M0retTC4PNju3XUCFt8IIdzAUUSXWHv6rumxKNr44rDiN2PZFRkaS4A47KPAJAq356HgnZNv7p/nAvG6cmItp14KWCFgi8vf5EpFhboJX4C/PZCCUFgCe4YJCefC2TWyn8VhSSyS1pH26ABNCEN/Vwn0egXswSVqIkpPIZuGLkAx18UqfHGj2h13rZS3rln4Em3kBPLnAKxYi2rdZrGyznVkjfzqNvMD3u4URlvRwMLDDbgfiIEaJgylImJY1Dku31u707JfPP7Wb8Z3C8hBF/vDsxIYHI+V3+uGnXvFptkFag2uBvG39Xke+l2SfAm1LfWcRJtE2tngcCGG8KEuX7kPfPbA4MCFvPBfMVYIvuq00DtzXM/JCI2Wj4Rn330mvKi/j1B30BTNRHiTxhataF2tOh61svnwpuzwWcOwSRVdYa9ou0WkllapET2mRE8snJHQ/Sryj9xT8gs01OOcaA2yA6Fstj+XOnHpf4rlvToNuUk4wj8K3rodemS85lerzAtregQkHF+/h7io/+q+QPWld4ng5eMi74BB0jCsYDjZj1Hc3nQk3yctvLtrCSVPawdUyd1EQEiaeB+zF0IrQ66kWf9Y6JKDEbWxB19P6INMSJIZyluu0AmlJ3uJ0K3McZoeVgkDTe1K19D7zDmkmtLtdsFEBJ3ze0k5MQLby0J3ZCsnMntZDbII08c6gcrLzdyXGTpumlInyMZ7nPvDkkABJYwp1Ak7J9tGf7DNMQasSs0IGDMX52HJoyWENrlEG7V7vmB/0t5EtofhO7JZ2HK7gAJhiEEj6i00bwIN3gW+AF+RwGUzyThItKoRfUYvVB4lQvaHf+F8+pRKOiWGiAjqvIjRxnXv0WHGcMnlQtYAgECryC5mSiihq4r7KSgSA++GDBsQk1Q1iXd9VwWPgBA7kZII5MyHoiymIUwEAToOeCDc7CxL3eslPEAMmFQccfeKiKfev/+qv7Ob62v7r/+K/lL3ERx99ZBtORWx29vr1pcEgYCfyg+//vgx7mUgvvnphw+GhlWXXvnr2UoNwfHygXSnEHqNvJhaqCdrg7fdJRbtiEgEj6kLqQyHABkdcIBVhSS4vr+325k4BfmFYYHCqspYhN+oYGKa7Ww9OS7kYKNI+mFrqZCzyqrbeQdv6o67bfNQby7Y766TTaqeHhyIEYFS1XskdAp+0m/Ztq6XUKxids5ixC0JkTB9wA7DaraTagxlDH86uvJOXkoQhhVpKdLqzd95+x+azmV2+em29bs9hYi27m4x1YnI+mdrqdiKmhQmIo0sWqkF3aLj6X8zmtl2v5KW73crt8OTUnpyf2fz6Tt60nxx3bNRBX7C1OitsXGW2KHJ7kr+y4a5jj7KRvWjMPpovbZwR5mZjHRyWIgWywmZ4dK4q65W19bZLG+F0Luta58lblrOQt0t7Pn2pHXP+ziMb5l0bb64sa0qbLok+X9nr26mN5fxsZ9ViJu+y7b4H3y3bIzsclXZyPJKH8TJHOtmxN4+Gsqe6upnIxcFyuVAsuqLrpz5ZuMUAg5MYXIuYEZKldD9iuaucJWpm4ieaE3MNYkKSnj8x5tpYpAVW81E5/B+453PJF2CcVLLq+CEGCB5hUZDsuMoCG0MSEhVcNeB0EWYcyRBlgzOcHKJM8JEdL7gJjsJEXo1vpEpjrpCoP9rE94NeTwS5Yy3DCSrhVzBsxscXTMWwd6jy4l25hgD/sCXLMvv8q89sOltjvW15J7PDfmnHw6496vTsUX8oZp/6YFh3dWXL+Vxe5W8nYxmVXs990Xv0+NwOTo9FvJFsIcuDeWPBZ00h9JD8UG03YpxoDwsV4Wg032Fi5DUe/92Mh2sdyo4v+Mw1LQxIMCq3xVGfUGvvLeCUpXkZsdM4FQyFl9Q9hdYBhiHRWCeESESdvkIfOc0MfGB4nUY507BbN/cMK1Khbb40fHNxCo/FOe/2ZD/n8ewowxlnJAD0KQKhxxhSNpfDww2ogQspnpEX3OCiTaHy4vlqtfKFN2kKoG8k8iHlw5CX4ukKF4u000DUo5Vt127DR1nQSxL1gIPAjRPX0Gqk67hI4H0S9+SXa3x3n5/7vMNF/TBm2MKRV/1lJ8u4p/U+8gYs+E3iN+3hs4+aEzvaDmGLKIsoA7iMaFm7zOXUl3y8yzvy1B7tSEbrzCWhAABIifYBB/mM46BBaDTAc9m6gbTeDn/fN0778AUWCzaf/8gU/Y1+UtY+w5QldwccNAGHf2u6Z7yBN8w2m5K16BBt4gIWqHtrgvPCMKW1Twe+cOi6axtx6bbba9FNACSJbqpUajesGDbA1eHg7adOpFFOM39rG9MD4AzNlWouBpVn+8DgPvYAMveJiZmQIBBfBCANEgP+9Ysyued8MljmAwyQqYtnyNiCOOh3amQMCBBQgxODRh5+A1A+SfF+fO6Xw3MkJa9fXWjCeEy6rSROmmyyy4DjROwJwDm91rH5bK0TbDBVuFhH799u489pp3hs/f7QppO58qQm64N20z8u2sdvYubwG5juEwxJbJLTSvIyOblHHvrC7+hjMEeUwT0u+kleThkhzdms1lKViFnSDqy0diKa7MpJlIsImvYEQeGEIM4uiau2Wi0V2kV9TbBm8QJZWdQhbpF4nx3SYrES4dKxdyO2IAuIEznghT0BBuk6qVi5fxcIEP1jsWXHH3iIEe/15ZWOEXfw0H11bcW0Zb1tx44GhyKcK3ZLwwObtgd23T20J83W8tbGrsut3WWoCDLLVrmttrnd9jpGlHgIOPYZjSJfs6DPLa9XdlianddDe9w6sOH1xjbXM3t317e+5da5XtkxHp7x48EuLyvtbl3ZgsnT7toUtRK72RqfHj0rdqXsaPJqZ91dZr3GrI99BiFN2OFyzB2VjeTKjaSJzdpVPIjTGRN4H3bE9Xop1SSixoANYmGNPaq/hFv7kgvyxfX1OXA/n9Lg8dtx03GU7/FO4Ba4Evn2P9XORNypj7HkOfd5NxL3KIP7lE1eEvf3f4tZSO9FPZFXO8ZkxMviycXcjzIkncFLcN5VvELisa0bRPyNtZva2sQ/RBKFNKnViJEl3iBSTHbz2BuB31w6PEG/OPnMPaS4uJ1a15KCU2cY3Hv73RTgnr7t0VDUVjD2bAzJCxzoU/Qv+s+nykTpecoAACAASURBVE2Sj6Br5I05z+k/dtWwZjArMDkcwa5toyvgvV8m94A7sOU+ZdEGyuceifsasxJ3GCsz/N5IakH8LRYZ04Ec2hIX70TyvuyNKxoBSfa9DseFB+0A+Un7MAh6SDu4T/mRj7y0lTGHfsV9PskfF2XQv3g38vHbcZj+IzWC6WFxZsMPbvt92slFedRHH0i86+8/zI2oUxkSDKO+uMdn1M37eG7HG7UkJOAEEQxQNeNPsHYmlnwBYz6jDMqhPWgC+KR+6iNP4Ee8R964oi3770c/49k/9pMy9lP0l0+ueM536th/Hs/23w9V3L1qlDhzWhv9kBXP8XBPX7HRM0KiSf3r/QNWshN1qxVXqeGPhA0OZhnCM77jSsTXS9UvWztw0I3B9Sn55K+17ht/BJ0l7t2un6QBERWaClnwWMzgWgdd3/Ghgw3DXvlJQtTPFEuMEAMH8eRURhiEaudZOTLzjJNgdBimhN8a0J4TWXz5LOcr2RjBAHSTSm2ddloxGLyzj2DbLUFDOUKPEZ77/BCTghFYK7dJvbDv/+BH9p0Pv2+9/tD+j3/7l5zrsK8+/0SL2ODRuex1cHTHIs7uBxUcjAUwOOweWbeX24uXX8hmZrmcW551bL2GYehYXno/vF8Piz/lwGAgTYFxYH8KpysbpRxjvTsb9PBH4gbRTGR28xgUwyjST2CKN2rKhknDPgjJlPw3JVXLLp0Cob0YfpMXHHz8+LGMut98910rMnw+teW/6vnzZ/bFy09sk620MJTbjn3rW98SscBhHeEkMI798ssv5UkZ30hvP33DLl9f2EF/4KcJj48Me5K333/PJs9fixnCKJJTdkjgbm6uNL4g/e1iIYJHRPj1fGGjwVAwwNfN7c2Nnbx7buPbOxvlpW1eXxr+hf7jf/bPbG6V/eL5p/bdgzOrlkv7j95911aTO3t8cmQ5voayRr5ofrY5kwiWBQrDfoxch/2u1dVKARk/XW7tb/7+7xXgVGYDzcaGndI+fO8te+v8sT3ebmyxXtvVfGEHJ8dSo2SckJxMbLtc2gvaj5RVqlSzUa+vxfbNp28YtlnHPV+QJP1L4VXYdSEdIS2rZGeSFZzzkBSU6c1z4FPi54WGbXxxwdYGu5l1q5E4vdg6g7A/k3+NEGUY7rqRK95ukVihz4fBgqHgtGAsBPvvBX5ZirkEWYRW630FTi4k0VxOblU16iuINqoLPGxfX1+LaB8cjexgeCh8BQeqhYceWS1ciln1fHNDGyRpTXYc3d5AtCIvXYIGPcD+CJignsMFBm0smd9JKkZDgmnCJo95enH5QqpoNgdlK7Oz0ZG9cf5YBv7Yyp0OTyXRuZzc2aubK7uY3Nqy2ViWAkh7wFwfC+ohBWxUf3I4SLtIwJTEbxat+9OpadHj2f7iUS2doeQe85kyuaiLixM/9F3zNhnai26ksBNIf0iMJ8wZksAm+SSS6uJrRq1RftSVb904mfvUw31oHapUJC4c0oq24D5B7UxBnnkHm0L6ynswJ9F2PmkzTm75jPuMM4m81Je33bGrt8cXWcprt/30JcF/eZ+LBI5RRowFe4z778l5LmVTHm3FdIFE/Vz7ieeE2gCejFX0k+9cqlMqm/23fv07/tp+V8LUeI00Nk8MTfL3tVyuDX962c7rom2scbRBsErqqyJLfqEkTVpbf4DGxfFEauPcHSzWOEWVFxVfY+g/cELVGbgVMAGGfGfu73IOJW0S8wCcWtZAU6wrQ+tda6z3gYfamGzCgA1tVZlmNsDtTZ4JljCcOaGAsE/eOJMiWAcz17halTLAW+zweB5mGnzyG3jULVSRwAV1Gs52+9ZqD22TcYo9w25IbaBtruol78PGC8e8lAUrJEkQodrkGsXzoDKPzTp9oU+Ba/xm/lH2flJb0zzWs6TOKwKByMCDKCgahB8EkBtRJ8SenTCVQFlhlnjGbiwSZYDMlBeTjHt+/SZSky8GhkHGI6iAvGnEMPGc+qIM6onv5OO79LkZuyWOI7MAucQok98Os36na3/7N39jBwcn9v0f/p4YIoKywlB8/KtP7Afvv6/J88knn6guCDJH8J8+fWrf//737bN/+FxGZl9+9Zkt1wsR+fl8aYMhajmftNEu2kq7Ap7AFyPe4fDAbIf41GPuYKdPHfh5KvOuw5QIYVsQlEkeyScr5YpIJKLMSeB7pCvcgywEMKK4gyCoQGQr8sufWd4q7Y3zt8Q43d3dSN0C0QWRh72h2gxzeDeZiJBiy8HCgMqNcCQQVny+IP5lXBl/yt/Wtb399jv3zspQx9BO1BiUB6HCu6ssDXBGik0FwSptp1N37OKnY0JV1HYw7NrTt9+zH3z7O3b61lv2yc/+1v7m5x/Z7Px9MbaLXds6u63dViA59tF4fs5tUt2qTqQxtK0oOrYEP/O2Zb223Vw/s9lmjVN+g+LgP+nmbm4ffTSzrz79xHq2tn7RtV6TW2e20u4ah3ubYmu7Qct+8M6HIuLdTqlTSgSj1eEAPNyjgqmXtiFekrVsQ7SkSnHk9Vv4y649hjN9Kni3UBcJHKepdmJymfQbpK7YviBO1+bLcYyyAq+E96ksxhDpH/e0ECBxQ32EPVS3a0VaMMnOc3ApyuE7jDw4q4S7BE5qYvgNPUhqX/Jd39zJmH0ydzU0ZWDkXq1qu6lutJCzSIBz2A0wjw4ItzPyWIBqf+aLIRJM2Sox/7GDhoFo3JM4MECqUuo+RBBiXyqigPpYr6UKvbm+VLBNNkvwFCwew27POpz0tJ3dLWZSCf7siy9lyIynbtRM5aBrB8OeHOSBL6geKZcL3OWTRHtJLPrcB3e5J5ilRY+84Ln6lsZHLyUJRXznkzyUEXXx2+v0hZtyI0ELI79slbQa7DEESJSx3RCd9XbGu5RJWXGxuWUeRr2CU4rPyBghWYpnQVNll5VgAjWK+9HmKJvP2Wx5DxvyxcJLPVzgIPd4xqIYdmhs0EmAmXGgDfd93lNLcvCAMYg2RD/5zVWmcYr70Zf4xECY92kD9VAH7Y7ymLf/vxIahMx9/UHX6CObJ2BIHThiZtypk7q5lBKRjzbxE9TjHXCSfPQB3ON7kT8w2bxPPp65pOSBqQw85TPPGoUhif75MzZTMEzYQCJdfGDioo2Rn0+1Od2gPSR5kWK80nqsPGJOPWPk436550JDBC2pW3nGwQvAEf3EDQVrYIHjyQ6BqQs53iQvbZPtnDZ2PldUT8Zm1stAaiWb53sD8vBHB32ExjmOySYqwRfZLeXvp/jt9cLfoN7E7Q3ec9MiHJ4/aURcejEF5MRKfVF73LNMOxCkOg5sKouBAjnjN99ZMKMB3I+y+fT7IBbUEYKyR7x3ySlcIiQOsF9/n/GLrlKWDMJAFHSosvOBw91ptwlh89Nt11qA766QjBT2rfc/sBcvXtjZyan6QD/+8//0PxPD8NHPf2E/+au/tXqztNFBz/7lv/yv7Oj4wP7b/+a/s8lybifHZ7ZdJYmXxObsGF01gTSNgLd5UdvBwZG433q90e6OMAknJ+dShT378kJwAB749aEfSCKxSWFsUAci1iUhfSjSAoPqgLynjx6JecE2g+cwNRApos3T5y0qk11mbz55ImmX7m1YjCHeGAWu7OLiQpMP+xCIq01x5LlVOUws6YC3LA649O/Iq/N4MpX91cGjriRzMICvX78Ww8W4w1SiCsOWijZX1Vp1LJP9FNIsjPuX45VCMbxYXNu0ldvZ6Ni2Rdt++sln9ux2Y2+8d2h5r7H18FgG+UBivppJfZgT8brdaFdW10iKVgolgQ0KKldOXX302S/tdrK2dg+/HoX18d/S79i7jx/bu48f2XfYJfW6tipz6x4eypFaZ72xoyy3I+zZWHy2W+u08dC7tlaTWb7b2grP0rKhG2gXi4NW5Ig1R16R0ORu+9fgrR5ETUacGsg0D2CUNhxqYP7geEtTk4jnTpQYX+ZEzC3hiAwufR7wnHHiE8LLDg3nfkxu8pJ4znfyxCfleVmNPOAz/9jN7ppa7hBghu/uJjrlNxvfqWzmHztpLbijQzFEap+1fMyXC8vabRu0S7aU1h+4V+QsOZ6jHcCF6O4w5NQJLuokrAiZtxf5RJkV1pUbhcaqppYdCEzyzc2tvXz5Uu9pEVzN5XWdwwTgH4zGsqrs6sUz2U1R/ix3W5j+If7IShF7pNbY8UEw+kQ62GMy+E6ib1yR6D8wjivGJGw0Ix/9jEvvhKqCXe83bAAlpU80l/fIA4yj7mXys4VaAIaf+uWaQQuObrn9WmLAo24+qR83HprTqYEwDiTaz3cksuTT90RNweOAyRb83WP4og9xb7/NoTojD+VzzeZzfSK9R0oeEkLATJ2AmPqpL/pMmTADPMeAO/oSdZIXw2PZ2SbJbLx73+6E9zpRlb5HHVFf6pg+/kP/0TYS4xIueJwxbGnzEPOXPIEzfGc4HU6OYz6mwTAltwjppCv4oD6nMVWFYhxgoh5wNWBOufRRuFK0pcpFXeW2ZckBKKrC1s7aHWfOAza8w7vRVsiJNnjUd28j6fSHNpOX+nSlhsXve5gk5gpGUn1P84p3o51y9ycHnzA5G9ttVlq78TdHW0i08eufedZXGTD+bJoFA4kcoKt+kAEfTpyGo1rWHMzy1QR+J7VclE3bSfGJ6xHgxO0CArNG9bbDV4rrDOWrgXahf8eXiuyAALrvhDsc00TIUCXxbBp8jNUQsYHknKRhkJFSIKqkMTBk39RxGIzVyhfTGDQAS4N5n90uCekWKToWrBLGXfBUMhvQZy3PyZuKHTcGtVs7PUftcyME/pM/+kMZ7f2b//V/tsXcY8shnfn2t78tY+6/+Iu/sD//8z+XJIk+f/d73xWiIZmBGD//xT9Y02rJxcBkMbFRCg0TbaffwBVkIU05Tr9Y2tnxmQ0GuPXHt8jUxpOZNdu1/dN/+oci7ldXl3Z9e6M+s3hq4OUwjWPXDBY2GOjy3dal4JQaJ8bShCVUAj5dMFflPrBr97oyjAM2PpLsfCq17+zJUy1W/bIlyQH5Dw4xdOc0nLsk4B4nxlD1Ma7gxOnRseWdtuF0MggxqhgIHAsUjCKEE9gBh81saUUns7zjp51YjGUfQnhidtI4KAQHak6dLe3zi0sb15U9H0+tOOzaL774VG4W7qYT++DNpxxAlZoAew5idjV3M5stHMZEhc/bPcvLjl1eXdtstrDDo66df3BkT56+af3uwHowGeOxPRkN7K3TMyuyuRjKTr21Ls5QsDuqN7bO1vaqrq3bP5WKCNE/TB7SWZ00kjH0Tt67YQUgJkzRWgs9Kh6Or7MPqCRRk1v/hL9IDWTcjTEiKhEMc9NEBc+1g4OpkfdqVKy+uxT+i6F2xhwcQ6qDes/nhW92PDyBE/J2+WDvFydFmFuMF7YVr1+90jgucMxX1WKc8EDP2K8qQmkU2qG3ilLG3eAHOMc4gmcY60+nMzHo7UHPBuBHty23HTW2cdgYwdDBCSX7Qwx58SUFA8UuFwLkJ4dwpIpqDaNOJHOZJEb08+7u1l48f6Z4iPSVdh0eDC1rCsFgXV/pFCdtZqff6fdscH5mwyGerGEGXfJHWcwtJC/46FnnDws18A1CyXfRvMSMcj/ol8YhbPySVCroUtAB2qd8aX5yn/K4+B75wX2IOIbaqg+maM+OBl9q5A0pot6lL0lKog1VKptnUT51g3PLam6r9UL0iGeMayRggSuBeAeVnNqddv3cp8/AL/of8OGTvJQRl/orZkbnvyWLgJGFHrCJQyVLG50ZCrsuZxKog/qiDOgN92CMaQP1CQ4JfuRDrb+o3RM+vyNP9If8mpWxoO8thuTlCqmHKv7Gf75Yf+OjhCOycdFBJM1ctTsvCdVFPDQCzvqGycugH+C8r2XE+6R/fnkf01LnOCIv807n2RQSFQB4K0wF460wYbg0+boNISq83E/Qy/O1w9CdrALrrQ6VtJLjUOonqew95k6+jpB0Ox8hZ7kEAYeRZc1njHhXsN6DM+UAX/kHJBQYQc8TM0Ze5ij95LQwmgKEN1rHkXiz6dxANxtrSpc+7sNf45bGG7tjX9vgftiEgwe4E/B55lIpl075mAeTmUYj4XrqHhRa7U6ook2V14ftNEa7SRofyLrfML5jf4PxM7pPFsN+j/hKLVs1cxG67dZjnQEEACKGKQUW5H2UFTzjfnSU31z8plxHHk4N0WxvOvehNS5t+Tqz9EDYGDwMxYhTh8UmQUL94JBzhX/8h39k3V7fru6mNlm4zxj8D0Hsb6639r/863+ttmF7RSJMyOmTJ/anf/qn9gd/8Af2P/xP/6MQ4vLy0j795Es5U0RyhLqq3+/Z4ppTFolp20FE3CNz9A/RMyonTst0io69+VbP+r3SLq9e2eXVSwWbhYA489FYt0toBnaYDqMNoRF0eiIXkhJlmd+9luu2d4TYkFE6E5RgP75ggMgSuTO5Go5/31qn7Fq9WYmhePvtt3Vk9nBQ2McffywpAf1nQaQ82sNE6HYGInT9o57thlup5ybzmRg/1DGffPyZCOeTp+f2xhtvygYLG4mL11e23C2N8LfAGh9WMGIXV5dqP2peEcMNR8lLBSQltskSdJgt7Ga6sEUL9dLEdtXGLi5X1i821qq3ciCHqhPGBcaJch49fmolJ/2A5Wwpacj3fu+H9qO3HlvNTGz5iRIYJrzGn5Vt6+M47qyvE3ULvEbjH0rqrJbije12hS3wEwTuhoftdik7J4xICcC6XrpjUmAFKsIIsGshAC7jlA43aa4IwdI/YTnzgOOzzM5EsHSWiuY2HEKA0fANB/hEeY5XFMKcSIxUqDAUK4v5kKcTXoU2CbwDjGBo+WQusnD6tZTfJ3CQ8plw9AVjfOwb8Tq+Uwwy4sy5+pjxXa6cmSIuG7ZTnX5mBQvjYCgJU9PC+/zAWjNUtLlOvcHkc5J1zemmHaF6OtbaVdrCcgQfB6UoC2A13E+NWTnqSrX27NkzSTB5h4Ua/KQfKyRF0BncDgx61j86kLqNOQTjwQalIW4aNiwwPXli1AnFgqf0RFidmO6RzbRqUYfmxJ7xOnNLdcZCoV/+D9iRgtYVpduT8I4vLtA85VA+xmb/Hb4Hs0WGsPHJEkPBGCGdw/EhV5XKZfy4aC9lRkLNwbjDsNAm8sRipjYliRN1YtROXzVXknoNlSdlkngvEu3kd0iMKFtMdvLsD31ElY/bGPLSJsaMPLRBi6UW2AeGiTwBN9oW+M537u/3K9rBs6+nKMM/k/Qjvb9fx9ff+w/5TRidaCtqOFRQ1f/H3Zv1SpZl933rRJw4J4Ybd86xKqsya64e2E2zyeZgERIJGxAMi5Bt2NaLIT/x0fDwMfimR34Cw/KTbUgtybBEQ2i22K3urp6rqysrK+e8c8xnimP8/mvve6OSBYIWSLrlnXluRJyzzx7XXnvtNcKJzd2Qp8XiMsxH/Iz18Jt3+YzEZ5w59Tfo+sTx4z3ybl7aMQNRTz6S1nHQB5sX6CI7sU84LA5nJOdDOD7hPerjM5ZBHdyD4bCpxsU9iB28/se64jzBhonl8IzvEFWsOyxsOdgBAxJdYrglvOeOmJ0GgIjjzVrrGX5wLMc/HY42wJuWuA851hE6ULSB95M0iPw2OGChj7SXfmocacMGbNFmX56OC5BXybUABwQagTWSAHJjoDnluSJWR4gLZAOHCKVv+WGB4gSR1qD3K26KiJ1g0oieB1Yi6CqQNCmXxJCDBY1jMcqnDBtOaAMikFpKdNi7MJkOKHzGxLukNnEZL6cNbgEOojJRHuwkVhOaYDAUew53ANSHUjLim9EYj9GuoBgHEMBlUZP4ThmcvGlcU7TWS3K7efu6PXv+yPb2dg1jad4FeYBseIff1AOhQMRlvD5jAbZcVkb4lf3Da3Z2cWrLRWE3r10hMiZQCyhxdiptoCwSpwtO4YgA4MppM0BGHvIg5hChGKIwr8rCuDfojVyxdLmQPH00yhUgNO3hr4RN1DdKgIgx9fr8FEi9g/6W4pl1B0MbDQa2PR4r7hu6LnCWxrsH6jMhTYgLtFjUuk8/cFwJ+AFw0h8KSJV64DxCuBR4tE3htHTkERpdEzYC4AxOUVtd6DCVdNHjKkSslHWphc889be2rIfyPWFHVh5gGP8kKSzotjE4RxhaYFkEl4ggkglRwdOuK/0vhzYnenaW2dRqw51Qr2hsWHVtUCc2xwstTiQ5TSMqIQQKTgp7fSk8AqsSl2iWHEkwZRE+tRh5xrpEgVVrwA8JegUiSHAsqbQju3VrKcQ3Sx/v9Bw4CBkQkBRl85b8ZXECDXoCiMpxZ4CEm7Mu8MThwDdTxgZFXCc0ZFxgazlfZP31RaS7aw/WhCg9QoEonpbDNBuvcEXHiWDaQ/gWLCHXhR9+ROhJ3JtYWzQyyKC16CUByQSnbupCAVHhfjVLTkW4UQCBor+USH8RCyLyM/bNeqoAxXxHWZx+ETQVghGjB1INlwadMnASMQ2BZfDPyp0w9jMPscG6xCUCh37B4eBKJEffSNyPV1zbfMY1Qv1ccW2SN37nPvkoi880cIj4zhUT75AgsKEe9BskrrkN8IP7EVlZ+YGQdaFygg8sSkDvk/FF1x+fVxA4khKEfvgBC26NE0pYxIKnKEdzGdoO/uKiHYLHsCsxXvRJ98OhmHz0V2NCMPXaywJHIc5D5wy8x3cINeqhHMoAJ/I+RB9twDKXz1gHY7I5hpFg433qi/iVd6gPDgL5Y9I4builuEm9E1ufV4+vx/j25306/v28J/Ee6xNrStJwa2wNAbnhexBcWHxm53A4M4BZA/jYp9i0rwgcH0/gKnC/XNDjsejAHChG622cNzJ+EFoKTieiAWtm+iiMwrxGbqoUzBG96ShiHuWafRcmgyvpUy5j9/KFqwDaGnEUz+P8RJyuRoU/el84zm9AKIEfIZzoK7iT0SDsCQQUHHJXSqVud9nQdpBu1Vau15Zle5fFU2+sO855gr4HVALDIG/frGHGh3kDTiGOwF9x7fl8ilGjMQ3FX4KQw3pYnopPSbmCPQaXE5ufOjxkhXfYKU4axfQCrHBVeIkT6houBwB8WYnnoWomkfxcep8BD4SQFBhF3V29SB7K5TMuYPLzncT9zUT7NhMWYyh6gzjYLJha+gXy5KSE3sp8MpHV152798SRYKMty0JsuyqYRbMZ4Edoazy2P/iDP5DCt6I7L+aWpn2bnFzYN/6Pf2Lvvvuu/YP/4r+2/+1//19tVcztuRYtiMBNX1nEAlq8VIfI21jMYaGXpZn1B7kctIC08LX0ySefKHI3SARkQhRviCHYuIwBjsU0RonPVZa651zYGcfHx1asXSGVOskHoQsS5l2up09OLeslViwn1s857dZSgP75Rz+2sjHrBYsY4ADnnVxRxANcfO0/+A0RTAQlhXoHAcLdIR/WTHfuvC6TXfq4Xrs4DhEnfQFW+qO+zcqVrY6CrlbDJtvXBpnnXZvb3OpOLb8yBE89Pn5hvTqR80tis+U7mI0nVllqR5OF4n7lo31Z9gE3xIRTm9drjeXx0XPr9hK79+o9e/ONu9bMJuy61sOCrKk1Xm2ntm0Ix3ViP1ue27Dbt1Ent512YHmnazOb2RIHmlZYp3LLreWqtsWqUkgXxrqXp1axwXfZ8Ng8BOQiaNn4Uey/9I0UQBjE4dzPK70AOLBgFPZNGKwYKyCCAw9Q9Gzt1maa2w2iPK4DNv8uHsvFnk+sbRIhb3TYuDe9ONMnc8Hpjjkl8T7P4axG2CFyOsebThaMPfCuDccoWM1imVYGHbnheFvvwTm9OD4WUbw93rWtPnHafC1Q7mDoSB4TfmA27axtjMiW7TRpTei67Vhf7iXciR9rGVEFG9Enj56Ks3RyMZMPm9nqXPWycQKzhN4B9uB0QDhSJ5d0skKgbNb7LPjrIRyIuALBYSFWOIxDHJP4KTwYTu7cY9zIxzqlbuoA/sAb5OV7nJNYBveEL8N65P1YLnlIkfjgPmWSJ84R3/GUrj6xnstKBgccYFV/a7YKIXL4TYptie3RoS0QKrF+6iQ/ecFDsU3cIw/zTVIZeJ8KxBS/48Vz8nNo4h5jAm7gokzecZjzfYByaSI4if5xCGWPgING4j6JtpBiWxAdkY93eEY51Ed+7sd34nu6sbFvkD9esc8xL7+1S8eX/h0+IRZRk6AtiDT39/eFZ+Bs4nJlM1Evbac99JLvTkhc7XE8I3k+/6Sd9FfvhTGI38lHufHiXfLH+xDICqisUEDUHQh3OYR2Inbz3dje2A6Ji7kZRIgQSRIEBViOBCxl6HAY2k8bKAMdVg5Uam+AEw4FlAOHPtJWvC8rQln4erB3VIJiP1V+yOzfvaUc+uUiBAQMkUTjpIPidAeK750EtYBQFhhOCuBItDhxhB5v0hWM8SWOJL8T/ymdgk1Op+OnxmadCLlyCqA8EUecBokBVhRauBAqcBnQfUCODsCwSEixQywcPwWESZRjq9DAkC8uXhYEQIZIio2ZgRLrOXgJo8xYrtoYJob33U8Fi9n1lsSCRz5iHfvJD38kR2yLYHnwve99z4oQRBHlXyudm4N1T38w0OaLfsYf//EfC+g++P73rJ8PDJWVL77/JfvDP/xDe/e9N+wf/aM/srTXSuTh4+fjQz/i4gaRv/32u/L7hII4DiExx8Z55tn5kcZsOHLdHvpL7DjeRT8Bgon5QZ+kp/lJPVzJzr6IkcV07u4besmldRz5R6MrXzXMybXD29auC1tAgNVzIwQM3Lj5fCr9sO3tQ204bKa4FGDBs5n53OF0s4cJiI3ygRUhZAB5YbezEOhjt7tlxKFjDJeruWAHUSTzVdnaCrgaRSm3BHD5EPVAdNMvy1ublCuFGyGgKM7zDvd27Can0KRjPzt7rM2UgMtn88q6PffTke8cqm3tbGJPnx3bRx/+zMajvn3hvfdtZzwQN21xdqqYQ5Jjd1orS3jrGgAAIABJREFUZX+GS4LayqyjWHCH7UiOCSd1ZeW6sGE3F6fjsJvbqE3slIUsnazGOinvpta0pQ2yoQ5qcgqiEz7u/Ft5dmb8NJ9rfN+gYoh3d4d7xgROEGufPMjuxaGCyiJBhLGR8iyBw+dBlZlb3tUakzWNK+qyHgFO5oRTLpyl5cpj/1H+ajG73MBUX7R8DYh7aziQ7hVVg2Q7aaZ6ooXeRcUpL9U88z6mytqEcWIJhwCF8aa1ve1dxSQktEO5LCyHM1TVNhy540YCLLO+OfXmGTqRLsLZCxwj6iigQDmg4fNLLjYaOz27sGfPj7QugDVwEDCJyEcwOnCMBycMr98k8BLoEvxxUc50AMARJlZyJbEX8TmETiX6ejM3ZHE84jBLGfSViz5GvMdv2sA4cZ8E0cZ31lrc1LjPXHH1FLGBuXPOgcY4cI0pD6VW8vGdRDlc8ffp7NQ5ZzwPokXkFuBf3sMKmLyblwriD5sc3tJRtM8J5eOER2wn88gB6/LdcLiNHH/aWpUey43vvMcV2wjswfGjfFzIUF4cC/AY5cIVjn1GvYP75AE/ODHne0Msl2bH/HynjjjWfAreLzvoX+JY80kiH3XzGe/FV/hN+TFfvP/v+klZwCFjgt4ScTkhnCAkuWo5unVYIO9lW0M/JTXYYA7Q7s0k/LsBF7H9fAoXbGbegFvKIU9M6MjpOAStQjsUWiq1BrcnAVZj3XxeXvh9A9Q32uVfvZ20YbOeWB/vC87kTsfXCvukfA/TH3SoVisb7ODKpbUkcNCRGCE2RAc0C4ca2ssFQMe2+m+2b1z3IBFD9MdigzuVXrbXuUusawhy2uzl0Ae4TKDd2O/Y9s1PiC1OwyjvpyC0StjazWdjY/gcb4/UuLquZPGEjyRMr4fDkRXrpWV5xy4uzkUs0XghjhongojBCgERBAzEFgmfNSB1WbJB7clx3FqbjoNva3mGmMYpaVmfdNEGCZNOXzcmLYJCP6nFJcnaVLoRWS+zskPARSdgJs3a+nlmw1FuH/38xzr1MJFQvuuisVduvW3/4d/6Tfvoo5/Z3rUd++EPf2g//fBDBdv8+Bef2HDvmpRJ//Z//PtarDffvGPf/uB7Oll2F618wADUcLIyKGiaWeBZtme3DvZtMNwREXF0/Fza+S+OntnRM7yH++meOSAQMNwsEA+LfD5zb+I4OBvkbgUAori4IK6Tn25BNtdfuWUP7t/X2KMrAMFxk0C6bWunL46kk1PteCypps5svips0M3tYHvf9nd2pdv09OTURsNt+/WvfVXWgt/99vc07xBEr916zTors2F3KF2dolzas2dPpWTXs5Wtm5VNJ6ea3wefXKgPEIQRqbGYuvPatgYDdhYb9lxsh6L31iAXV+Ctrbv2s4e/sNPF1JJ1ZW++dlsemY/n57ZYV/ZOOraSsTrcs8dHz+3x9IWN+gP7V//m/7ZBL7NZ0djk9EwEBsrGq6qx6mhii8mF2Lo7+wPb2t61rE1s2EHEV5mtK2sXlfV76Ew59CF6JS5RKxFxa6fRg3Ansarx8BVYmaC7xBvLGcrirQ4rK4k/R+JwLOceBBkv3+izj1o/fbb4+0jMlogc2VBx1YFDu+LCDyxYg3R7rnSNzhGejYmlmBCzjc0/sabuYKx6uTGDDy8u5mwROjlOF+eW9hKbLyfWkX+XxJK+K936Gh1oboEx9BH5zJOu/D3RriWbunXkBkI6RE1iBJcGIZ1Mzq0D5wjCvkosWRHnL7dPX3xq49HItvq5dZvSxlt9EVHgiHwns+4q6Bn1OnK7AIz2sq61RWVbhCLB0SQ6SetCIn8CFz88OrEnz4/ECf3Fg49EpGwf7skogzVCYuNFf6dC6T0SJ0FkAZfbExyU4OenctEpp1j490mDF+jW8vFYWcEJXOAfEuMlpMxBC/zVd64ZdTXqSW1FCZfdD4m8E9sRUKrmGctYyuFAGjcX8sXEWl3M5+oPfYpiT9oCvsSKKRI8beq6aDxj84kECqVxURZzyme81vggaTu2XHAQcyIGIt6JFWDS4ZMSJOoPulq+ObWKechBaDpbaHxoN/0A3++Nxgq9Qn8YcSeKnXCM/cszdyuAHidtIi/vw+lATaEunOsZCSyeodOHEQtECIRmTFejFu+ET/qrf1f3yQsxqIQuUPyNCAyRprbOxCTSkQjZx8w3VOYyzKusyZzQgbhl60f8iZ4Ac9AulqYoCeXUdm/esHzvmqGeMNpZ24cfPbE6QZcOIwbE0lr5EmHWLW40sCqFgnExaWKES6q0DyLO294a27ycaLykp4qKCdxF/JNxiIZQg5MHR6mb2LJcaZ/FlcHk7My2uzvWpR5E9njNbhYOF6yXNrdV2VoeDk4+UE5sMgckOIT4kYKqgHmjlRDEgJrLiv2ed2T2Il0Yeihl7W4r/ctq1eigQlgtRG8QQ5pra21rZ1cSghK4WDv3FgtZ1k+LcZJ0kz81qxHrEaR7aN10aC0+++rSymblDmIhzKVoBXMhly6enCbjs7Cb2hIdOPkHc3EgNBDt5+DqPPUrGIvjENdoLwf/M3aVx5Kj8ZuJxR0HLH6Hg9TUDq4QBwBxL/Mo60wgC1gDiFNOxAaB6owLm0VMA/zy2sjPcxYu37niYidHbLBW4mYDX/oOMtH7iZ/OYMtTphAr1keLQt+pi42c/kZEs1jA5m2l3H3nzm17+PSB8uCA8e/9wX9uTx4/sw9+9CMptf6X/9U/sPv372tCgJ6ckB5tbddu3JQjP8rFQy5tgdjA8R5E0IePvi+Cif7kcOKa0lAEBMA5gbCoAUzeo320kwvnn7wD6zoqVlIHIhTmhXFHRALHhvw8Y/wIIMpzn6dExITGNnDYQMirUWGDLT8ZGg4lsUYMxKieEw8uOJxsV7gTmNt8MZUvi8nkQjJw7tHuB/efC3nGdtNW+s/40yYIU9oIF5CgwNeuH+h0zL5FHkKYPDp7bifzcynmgghu43Tzk8qW8zMPWmneL+ojgcB7W107nc7k94h4RJwUbh4eSOzYqWs7vHNLRGzZgtAgDhy+4F7C5WCsQNjd1HW/6D86IBD8ci0r1OgLi2fxon6H47Aesr7Cr0D8iNML50KK/5mtrbJyGRRx2aCJkchakMgL/TislKJIOvE5ROk6GE9A4Fb11IpVY6sla6xrWW8Q1oxzNWqimwflSNpG6J1+viU/VRB4beLhIGh/9H0T+wCcyBGidAUyBT9GbInfLDh9+JJ+fnxmxGDrWmqjwZZVWeMHqIXHDMQ/1/ZwYPvbOwqZA8EBsYUCN5+zFc4Le7a9vWU7XTzDL2xxMVWst/5429cjnJ7lyp6fHtnZbGlPT87s6cmxlfXaXnv9tcvxpg+RGI/zwWfsT/yuG2GeuMd8gZfgKgm3hU2CZ1GkRh5+A8fxHe7RP34jTuR97jWyzHWchk4W93RFImtDByUX7LkfNeA34kvqAQaBZT7ZfEmsGRLthCjB3xhlk8jDffLHRDk8j22P7Sef+opBVcDHzncDfn0t0BZois3+Ui6/qYOyplN3OcJ91iv4h89YJlxm8nGRgCnBVeRGFd5n6iLFsaIOrrpwD8/xeWwL9ft3vfbX9ycQS15BILB0JApVQlzTL0Uw6Hgc0MBBhnCCQ6SUOp6TiJv71rVXX7tjjx9MpEOatpjKVyLIfR5dv7UN3qiBLQgKrRt8O0HUJb7HMp6MG2PCxW/wO+WcBviJcMWYKQUYh0CBALkaT8d/5EEnjhTnZPN7vAdhy3eVGz/11p//Qz4ldDVDM+I93ucS/hWH1tdZLCXWx+/YB78HcX11T/6UwnqDeyQOvtYt5TvMwk2C4CVKh9XSolX/va5woIAXL8Iz6O2F9pGHennGJyY8fJIkkvPG0CDNj5SjYoP5xHcJBMaKcAFhU6aAOEGcTDy2mw8GCwlFsctKgjPKuJComDxxAuN3fr+cKCPO/8vP4u866EyN8CiL/k7tIoJlMVWWZcNme6Fy8jwVhyy2fzTqiKvyR3/0R1aUM8WuQVz3ne98x3724ce2u7Nvv/u7f8fQ7Xjvnfct7RJihIWxa+++80Xr51379NNPVCfKtaTFbCpgXi/XIpiKjps1c7gg0j1MA3R4IJjKFQpvzuoWhy4sCBYCPo8gMiD2NaadjpArBAl52TggqvDwDWEG4ofLhDWfENtwpPagT8Q8kg8zfHwunV1c2JMXz7UB7I/3DQsk5gcCjryw1/mOR+cWR4xCyq31B5ks3eA0RVb7YOCEETCCmIQgvOhW0WYW9Zff/4LaO51OZIIukV/lJ0fKJZgxSr+YH+NZezVdWHpww9KmlV7RZDKThdV0ORcHByXCJmmM4MmwXvAcfn58ZM8fP7ab1w9sfzwyLIrwt7SYT62Xo4DqYyzRWGDJC2lxZsKcG2F2JOq7vkBg16J42EgurqG8VL4EviWvJzYUelGEOEAEwQmQ2GCqwx3adTI26VRiTkRNwHlT1FYiXmkacRCxqqmWK4nSEMEj9sMogXkdjlIrC+IAsr4y6233hSjh/JbVSqa0mMzHhJUmHBROWsxBm1wZIQCDWndohRMbDHgL+i3Uy8lVOlScyNvGIJNuHBxKNIojSDZ8XCtMZlObTafifN26tm83Dw9tZzy2Cm7BEnEXYN1VNHGCiXICrQIHFV2lfj+RV+62auxkuZBl5+PnL+z+oyeyLszHO/bq3dcl7oEbyDhFfAF8RtxCn/keL37HfPEZ8xSfQ4gy74xWLJM+MU5cMZH/El8pdhz1N9Zdo1mK9a6LPpWHNiDeiMRM4mWDK6njfOIuN+Lvy3aFyiiD9cqa5jv56CPl0Q64cZQDvt0kKsjDRX9JfL/CyVc4owruXzQG8sVDX32Tp1zWKCn2l3twtiBsaQubEkQA63NTHBnbgx4j+RnH2BfGkufgKLzkx7yUHdtKu7mIMRr7QRvJwyfJP//86V8P/4r+UDfJP8OGv1G22iDTfffY31knEhljeYaURE5e0VnMcsv7AxfZi4mAdWUu3Uy4i8SGBD/ocEqsP+IQsh5h0bAxQ2T33NgK7lUcgwEO5AJcxzHjWXwePxm3+JzxB9bpE6IkVASimgBzBJdV/Y0EzuVYf3Y9kRfeEXkZGR+jz/mUSlJYZ4FzBy4B38T20TaVE9dW4ITEvkQCK9YR77sYTSNg67bCw53saGkbahpwkIAvWdZdhuVyIo88vSAyV/1a+axz2hJpkDjn6mGY+at7bA2Sc+GHKXaGcYsN5ZPCaQTP5bgpAFVczNxH38bzXplEMkBMHBeT5sjpCiB5L96P9cRJjvWHFv+lP9hciE4MlsaiDnKaDVIzjNVCf2BVfWF1hf5FbZ2AkBhMXNcTgfro6IVdu75n89VU3BDYx9PpheTRxXKBxyARJyAMzMwvpkvr5bAHryhv9EYURiDtCbGAcNg8gRrEdSAmlNMgNFDadBcKjqgEDhuIz8cZjhk+LjxMTTzV0W7GinGkTESecR65tzn+zCFR28X9wKMxGyWbBToiiJbWHXGkVE7wJu5z7ggVgoxAuDyHWKJ8zb2UTh0pr5aYCjuypGzaR98huuImAsJdLFzsAGJFn+nGjWvikK3KuY33duzo7FhiGp7tjrZtPBjbs+MTKVYjl6ZeFgfESt0gVvOT1niQ22lT2my6tHI5s1WKGAnRbvDlkfJeEIeIYMBM9qq8MCQbSwlrPV8PCKhIjHeEV9oRL+6xVFuNO870uOASODcTTiRWfyTnTqSyzoOLw9yAxAg5wvdCUbsRuSE6qq0ipNDaJEpBno9ICBY+hCnzAMHEe50usK/hUD0oKCaIiVosQFPXHA99YJ3TduaIiwSHSaJJCO6ylLiTkydWarjjYINwRwn48HIuCwjHJRat7Yz61k+7Rsy2hgDSQVwAIcbKP18tpBcI5xC9NSwZOUWPRgMP9SOLrdZWtIf4iTDJc7hzeIOfWR4OV8A1iXZH5M34x/7wGecp3o/5+U3iU+sjEBeMHyGYLscCnBY2HvlHYo2lLtq/JEkDp5ITGAx9H3xUDxzvUcems8W4JtWAsDGpD6G9cT5jG8hHG8GL9CntXVmZfWYMAhySLyblD1a6ca1S/mW/L7k8Pve8R73xOePBRT3cZ/2S5CdHERRYB+B9NhzaiBpAIvcMEAPsFawdOO0QkYTNwvElXMd1tPYLGyd1UC8cEODSnSpSG3OqalXelXjV7/1V/6UNLoaLXIVAOMvKytcLORhlLEBxlwEOwjpT+wx6NmvnvqEnBwGZEn8SHT0FcU6l9we3A053ByV2HZY4jOGpvCcHjXD9FPCYsDfMCSdrQVfgLGEzIb3cQGDxMBDWwEDE7XF8mH/u1xKyXxFC3GPskWxwef+vCBtgaPOKY6PFrImRYlyoBit25xxyA6JHBz5fFRKzRbjerId70U8SdendOOlhnXoFIGIXKStEjWCuFJcKDpJiTTJ/GMokcJtc/5L+rYMxFBJp4WUhel8rzlUVpF3qlsb61J4wBpr3dS23N9xPfTE5IuEFOhUvTYJ+szh46pulXsSUMXHZ+ny2EnCg+c67Wr8N5fiikrxfBJQjnjhAlMjAQRzEFAf1s7/D6ok3X/rExw6Ru0FwOFlksDhVkSi7miwsy3u2gx+hjf6BGC4QDfTGOuHhW6YxYrUhU69tZ/fQfvT971uzwidET0hwMl+KGHj29Ind//lPJb/tpWuFPhmPR9rIcKZHGx4//FSExu6N1yRvVfy3trbZ5OJSRIeIqj90JVKIEwFSYL2iRM0cjMfbl5wfnuPpOLLxaXNE+PQNU3w4UNQPx4nTTNaa+xQi5EZZqa8o203OL8QZGXTcmu2jj1xWfvfuXRF8KN9TFxs+dnWY5dMeTtqSuae+cR+OXEcGooo6ZblXFNokyQ+nijl/8OCBHb84khM9qApYqR9//LECUd6+fcueHR9ZJ3OAhqDb2d+3wfmJTScTeWUe5Lm4SfSPuYvzCyGJlRx2DHziSgCIgTBDjwgdJepnPUZIYqwoA7k54jPAG4Ql6w0RlK5vJHjUCc3PObQOljJKgBAPWCMuVjHsCgvY/JSIWTVCrF5mk9Xc648cLE7REFUyxW7t+fMjtRXv5BAmsM8VARydqsFQXBt8YeUZ5vROGOlEX2GOjT4DCsIgFogkV06UJlKC8QRtquQMMkGnQN4jnQsD1wvREn0vCQJN/EYIS8oKG+WyKu1sVlk3R5TcKAwKuiWMLTqJHBiGcmexVjBRHGEyZq63wC7YscMb12X1iYNLECrzCFy8OD+1x48f2weP71t/iK+vnqX9vu2MxnJyh96A5iggUoc9hw/WweZaoU5+k5jrzefqoJ54vykH/Ug+yQuOiGVRjuY84ELyoExOfxusSy/VFTwf6ww9KA5ilEM+iGG1NQDbsOf9pQn0EZzLFdsbmqYP6obTxHPK4DeHj80+UScXz2MiH3kgcLj4zj3PszEu4my4kUwsk0/KA1dw8Q5lsM7YdOEI0y+4nXzSbvrBO8AhiXmKa5J3yEM5XNr8N8aV/HG89TJ6fGGD4jftjmnze7z3V/95RTxGvSXWLm1SgniBVocJDXHHMxiNG9aDq7rSeuDB0YsTEUYQMLP5wkZb27acTRUCCR0xDk7gYbRp0Fmkj+yVrC+fVwbICVXaAAc7jiUIjLHDijoSxN3K58vxwBX8xjmQiJ0wNKyPUAesrQ6HT6yM4ZxKKhQtw5zagfCBCGb9aCw25mVzDpRHhFwYLonPmEhRDJc4ladxPuN884lJDAlmi4/FZznIV1ibIxTcV8d16FoyX7Es9KXVzlBPrItlonfC4Vf5VacT5nEZxXelHL9BNMJLxpEuYyVP35sUPJUwOUxcbDzfOdxx0iKxqMoSD6MhUGxUwMQ8PyKswGkiL64fvCznmGjjSpxdTXmUf9XYuKWpqr/UnxlKtkx8gZfiVmbP6KZgvo8YeDAeqn62hiyYsILc8AEz2h7bybMLG20N5GV6vDcK4iPimy3t4MY1e/b0gSWdzD599NBmFzPLdrbt7muv2/tfet/yNLVr+9sCOAiFF8+e2mQ6t7JYishCPHX95qs2mZxr3GriYEH5ywP52tp0bbv7e2o/CIlxoC8AMFwZxg0P5BAuJMYTvSWIKxLPIZ5AYPQpcl2Yw2Xh+j4tiyVJFBMuQVwIp4J6IKQ6iP7cqV0sjzAxEDlwiECCZUFAZESRrnBKG9GrAqmz6dI+EKzmAEJsMhGSh4VPXtqIGBCxH/2mb6PRlpAvY3YDVn8/s8n0wgYEZ84Hdr5a2Xmxsocnp9ZgFtq0tru9LQIHDhTtguCDQvnOB9+zZlVKyXt/B0X1W2oba7iF8ui5OA6uD9ZTGcim4xwnwkKALtVOIUlY15yUQDxwVpzYog8k8nGRGGPaMVsV1pE3bX8GQQUxtF5gXdTYEt80G/ppqgsRXDgo9NK+xkLwia8gxgyaJRC/Vc74D8Rdog9sWpye0FviVL5YQiA6NwCCSHPRwhlhU+46N04t9vbzlfbE9hPscz6Z2jBzZ67AEwrqTa9jR6cntjW+ZemgZ02xtPnFqVxKwFG6dnBoO6OhDQepOAo1Pir8HC7CDs4Buk9zNN+tY4P+SNzQZ8fH9umTxwq7UpSl3Xr9nlyWSIcjjCue/2kjMAUhSUI3kRA/l4lxoi9Bxyjmj+uHT8YasXecM+Wn74HAABaBZTYsuAXMLH95jjEG4W4QAMDFxV8YuIr5YXNiHmg/RDfla9NBuZd2dq5EKgQmZqy5LvMF4o42Uw6fl/AQRGTAFvd5J/bFcbGL5zafxTGJ+fgd57eu3AqYchBJUy6Edsxzdn58WT7vg0sglriAJcTvEG2T6URWsowTeegvdUTOBquFNuH3iUR9XofjAP24XGv+S31ANKyfnl/K2xsElrgI8eW/ts8ruIrEkquZsFb8GQQEekn4OurqXscP6rS+07Xt3R0dDjgMIYob9IlJumfPPv3YHj96YNVyIs6+qC0Fie/JcTAiSZIOYoJlsX2Fn3UC29jovfvugkQwG/AR88Zhj08S48p3jIZAXdQBXHMfHCwdNgYdwlYfV5ym+L7XxTzCcYsHTk6EwKRz4RgrVMEZG/Ye5lyET9BhFI0mhpjXHWGCsuP3SwnW5+BYtUFjTWMhmIAt+o/bnZ7gBhyHywCFytFJM4wnth3Sz3PxZNJxDrXKTHA1EOCt8vyxTVewyHPGlKM4u1/HUhZPBAxeYEBJDDYd4hN592Lhcn4QNggVGX5sAIPGwiGpCgYtTE4si08WmCMBX8wsfi//z7s+V2F/yT+UQZouXHmSBb27tyN/SSDZr//2b9m3vvUtebOOsnjaQXvY1M9vz+zevdftkwcf2aKYixOC+GO5couVUY9NtLaGDaHb2Hg8sHfff8vGWyOmzlYXF9Ibwp9SVZS2t7dj4/GO9HloGzpEs9nUCUN4COEkyBTQhkj8xDYxB9wHkZIXPSLygFAZM3SbADII3fF4S6FtuA9yQ9QHcqNeABdCZ16sLCOel8xIeyIa2Axw8Idoam9/V0QYY6jNdp2II5f3M52qWRuNxEU9bVqItzAtR0aO00KCFtN2OD2Y1EKA0R4SiPXu63flSuHNN9+UVR55qPvTTz/VCTXtjEFDEtFA6N5//NCOTs9shY5X1pEVV953biZmZ6v5QiE7BrZlnawnz/NJf23Pn5/a46dHduvmTenB9PK+1YTJ0EJ2uFajwmJljEDGLHa+R9hH1KDWR5iOC2tjQZOXPjInhHxhvvgNy5wxLcvi8vRd+TlDYkjaAmeGecU6ifec20DA2xASA/GtYIDx7rnPogZuKVwc35Toh5Qftebcs7wch0oclksEK0duUMWExQkEko+FIy/uceHrqY+SOuuIDTAxWzSVrayxZc9sMT23XomFJW4sLuS8dNQf2k6eyzoVVjkiKPwFgeAJrIsuYdkS64sDTGWPHz2y85NTW84X1oDI+pnl13btYHfHqpXPDWIbxpM1FNuJyGAd9G4Em4FzQbtjitwY3iExtiR+k48yN98FVuEwMeeMP2uEe6w31U8bgsdsykB8SDlwVrFsRCxPtAPeYa3RRsqnHLyLC5bCQVBt2CDogBHqiW3j0w8jsQ4XM3OfNigRIDXMFfdJ1EGdtJ/1xm/6HfsR83leP8zEsaBcCCbBYBhHyuLiXiyHAxzlLJau18j7cDbUBziSQeVCDdrYdMkXk8qLHIqwv8S+xHwwMTYT78QU88Tffx2fcfNX2VFXaUMHtyGWpjZYHMSiEoCVsru+kD8Sq0VcjsY7UvFADYMDDIdbYPPg2g1FWTgrUNHw+QMv4htOXrTJjYsewpikEJwOA1SimKgEkgVfhDWMCB1u1GUKDIn4O44vMEEu1jPrE7Y2+0MkDZlHnEvXGSJ87oZxZ22w7oLeE+VqHpXD8/Cbenyu/B4HPqk6MN/hEEG7Y0s35/WyTA4a5hxOCMCYYl4/DFG+CnWiSVapfgCJfWMO4TCBfzX6rmIq+EUYAWqLbRZXnj2BcRXx7+F64rhtftIenOVyT985yTGpn5fiIkTxOEk8/hjxzFhEDHYPWWu3Y2URWHpOzukZJzQWsxZ15puRFF83dKPioJCPBlFubCzP4iUTzs9rYLwnTXl33IcJLv2Ba/Pm2+8IGcH2Rxz04ulzG745tFdeeUV1QeD84Ac/sN/97d+zf/gP/xuPR9Nt7X/8n/57m8+W9vXf/FX71//6m9ZNOJHhMXkgrs3Jk0f2Z9/+N7acz0Qw4ZoAXzekN954w/Z3dxxxFUvnqhihQGqJxRBDrZYLIU2AgE1qVbpXcRAxY0FiQYFYmYMHDz6VczfGhueMOac/XAyAILnPfMhaLogFKIPx5Bpuj3UKjJvAAo+0bWu7Y7dk624PLzlK1LlaOUeJuij37bfflp6TE8qtfFIxN+h5mc1tEE6avEu7nz17pnrhhFFWhiPIEGvu9PjEHj95KJb0ZDK1d955U5vo0Ytn6i8y/v54ZISyqID0AAAgAElEQVR0O1/OrRnkllSlTnQg8C5heqrapvOlwQbHAutXvvordri7Yw+Z47Mze/T4qWEl98Zrr+mUV68LmZnCIGUhEz8MzlIjiyk3K8WzrIc084UhOGTpbSB7yfQYWJ3UXfcHxMWZRwu38VMcZuysLxAmyK/uhBM+1pvdzEbDUYibFO6vccnhzuDgTIhbpTh0Pq8g6FVJIOVCom/EYCTfHAvr51gg+oaNrhrfMWXnUIOvI0QiwBF6Vihi812ChS62cIlNLyZyC8BcMYfpEJ2Z1hZ1acODXVtdoMjeiIPLZoC127XxtkzKVxgJoMtB6AU2XYnpB7YoS3vx7MSenx7bs5NTmavvbe/YeGfbWixXBplN16WdFnPrlT3BJ7Bma/dmD1FJO+WSJPM1wZzQPvoN/NFP4A1v8twDvslDirBPmVyUxTvc17ixcQSCaVGUmivgmzkjj8YovDMYunsV1isEE+sMcTmcL9YIIjc2C+pGbw6RpcOPE0FdKaJe4TM1MPyhTYw75dAu6uZd2sxvtRsOTCCYyM/Fb8aC/PyOiXcoj/fj+MAh0gaN6LXy8QMPccDhvsS3gRCl/5eEWhhHCG/KpU7KpE2UH8cSGIopto/fsc1sevE+78Znsd1w62JSf18ieHW8jxn+hj9po9ovj9G+joiCIUXoCnhqrF5XtjfeEiGNwREcJDi0ZydnIkSu77vKAnMMl4QDGoQ1RAz6n/i3A6dLxw+aAcKcMYWYgAiOxEdYx4w7F4n2FY3vH4w3KY57/M6Yuj4ngZYbiee511a1ETGB9Uh5cW7U5w0OX5wnFb7x5+X7qhdokghMiFP4cwM8Nt72r5ShvoYnlCG9sI3fL7+kg2ISJGDs2rXDujhBtFvEOziglkV62nXRsvrcciijxMAFRbAaxKJxXCHcNscQQzHmlXsp8zvuZFJE5gUmlfhcPKRCUkV4hcHQXZijRI2OTJtKF4UJSDsDKaoik0VEwKLiEy6NrCrgwhA/Zt3Y3g4m8abfK50kzcqVW2qg0It3XgGD2N4gIOh7l1PSYRYzbeQ7i7+X9myIUq/Ybx0b7w5FucMT+uCnP7dFUdjRg5/gm9KGe7t2NJnZzdfftGE/tw8/vm/HR0f27e/+xHav/V+W9DrW6/fs8UlpB7uH9uDxkSXdvjUocYdT6Ku3rqtPnOrSMF75KLfr+zt2MTm283PEWc88dlw6ME7caXdhWW+oMS6Kjm3v7IljQ2iKttPYdmckRDwajoUEEaU1VWvTyZKpt+Fw1+cFb9erwrbRHSoTywHMaWEra21nZ2xn51Mp8I7HQyFDuAEH+7v2tV/9TZ0qfvyj79uzh49EGGbdxLJubVZP7fS8sVfu3JVYBiddr956TQgRMeC7b71v733lfRF+3/zmNyUmnK7mEnMxN/Nybv3xjkQqnJTvP7ov6ypEkU9fPBCiPX3xTDBz+/Ztu/fmXXv+4qlg5Mar1+UotO3s2Lrp2bhGL2Jtr7/5jp3OFnb8o5/ZQZ3ZslMqdMrr77xlJ0cv7NEnj+zLb78hSzh8CP3b739gg69+ye68estu7B96nLn50rrPntsrN2/YXjezalZa2k81B+zXu6OxIfvP1h2bN0GHBcCEnYBUXd6Vfami9AzxgasMPMqvytrg4hZtZoXOkrUhjgLu2UjA91xVVUr/o057Yq+DoIjlB3G1grvXSxUoOcGbOdwJRHn4pcFzcNjwWBMlnE1OULJ4I+r22orFTHWNcDqJlUjT2AhrViNcS2M7+ZY4S/QAU2bY1TjVK5rSQ64kayunpzbK+rZ9bdeevTiyDnEG89yOLxZWKgAmEQASe3DxyHJCXKxbu701sGu9no1TnKBOLduio1jiEc+wZx998sAevThFWGgQItlgaLuvvip41KYbNtuqqCxLUltOl1Yxv8FkPU2DfhpKw+iL0P/gM8fxU+rKqt2uygSv1FM/ODD24K2IHyJCb9NGeqNwSiC2L87OXCReOi6ZEE8wBIclUC/1gF/Ac+CvpuMcPJUnZRZzX18V85LaBKvAeMBDMVo6b06YAc+JdM0c4ZKPsvmkHo0JmpO1+63Df04ZDlB4/FefGvBfR+4iGCfeI7Yn77Jvtq07JuU3fZcyLc66iJMXJANStNczDgEQ9h4BAWJnXnnMSG9PqRA86k/UKSE3ysH8k+Ksiy05AJMY85g2v8d7lEXi2ebzq++R5xH8G11SSLx3RYzF8v5ff3YJvHzFEYEbQZsQudMGxg3iEe42BA1uOfBbxMEbDiLBj3kHF86QKU2LNWxt3X6tA3O1LO3W7Zt25/Ydq9c96SeyNzFmHNYgpvPRlhX4FFp7eKbMckvqjt3YvWU9POGzRmskCuynyC2cEGZ/xsKOdrJ/au45BKxdn5T7ZVH7YRkHxiK4GyvrQrCQDuDfENwcvUj6iy80DEFQNM+sttyGuDVALUi6qR6vlIMWeCrhUBIIeFm9Bv3QLuu/RMqU2zLoDuGXjTI6HBizni0ZrTSx3ipaWcMYCfFipVsJiHasu1wpfBZYAEvBCiMprEOJOgAXvgOnMxGhs9JZH0eSSEGwgHNP+IZvJlkh+ljhKyPt1Ja2Xas0DzAnPFwKfDtwIesQ/JF1IvEFuLE2GTM/pIE45D9KQMdeLi+0VycYJiBeETABHBYoEYCZEIgWvouFz6C0IAFy88c5Rfy6JG7CaZhyHan54kGsxHuKARUWVayTTy1aEExwPhZ/xwUo3oCU1fC8zOnUWXso2qL/4YgJC69cjjSx0CEuGufr6XQux4N49m6ISJ/1rDfMbFl4jKlitbCtrGeDXk/RzunL+fnE8NaNufasxuTfrU+uEDSUOiddX4S9NHKKarFaCS2D2IUFCpATx4dFhU4RsKrTXfBpAuuWdtPXJsWvj8DeCihkzNZxmsZ7cJC6HaurSieUFq6U4V04lfgL5T73K+SbAHMAJd7LY0BBkAf3aKufgPDUzTzBySBitBQERRh45Gnaz8mUtjNt6BfRgcZW0vcAp+JTBzYvi4yQMFgGQmSSICyAqbOzE21U1Eu70C9aZ6GvmJIDNwSBK4lJl9lqMRdXs5+htzO3cT4QZdLvdaxcLmx7MBK9Uy8LcVVwiDfAR1fdEr9EGzBOBtHk4JTHJ6qXmN1fMoM3kD9jT7tYnLKOYaPS6YUQPF2r8O+RuGM05gF4Y9wYn/ib97UOOEfxProyUVxN2SKuHG5jfapzYx2BxCkXJKkdUtEc4DSy3DiZEt6YmG1o24h5LTgUAkQUHnUbOL2FTZB5kMJpJ7EJytjdnuCwQeQHYuFEhYgQk/c0F8eOuiFg8CG1xmEfoRUgLLKhiKMSMb0Ut3Ox/qsCwq+2QYiGrs08rHPGR20IxAN95h795JPfjAffGT/ghYsxLlHA3hhn+hc5H5TJezFRDnNF0hgGooo5pX9c5Kdc2kc5vMNvLhL1q5wM5A3MX3Ee4QyIGiOjnOyFfiDWDX2BECZRBin2Pf7WzXB/s+3xHazLaIsXA0wiLIFYC2KKSNiEMXy5XH7HK9bFb8ZRYxx0jzbzRM7q5r34Lp+xnXyS55c6XerA0MpInPlepTsb4nj642Pt/WJNvZzIg/Ng+o3ICa4w39lo4dzBqRbKkZPGTIclwRZcxMatYOEuuQTK14Hw0cY8MaJSldEa8A19c33QpjgH8T4Era8x76M/h3MJKQIMuhhXnqsvMcVVOeR/eSbj/MdPsc4DvEEIUjf7OGtQAcQhqiG+hGuuCGxvi69r3qG/AaBlGCIRXmhT7Bd91PrE2TC4hjiZrJMGfS1+lx5pgV0HYxM4eyHMF2tFol4p6ftc+hz5elfZYZ2zTiPxzKevZw6+GLZB31xBQKrOSqTiVDcDLiSgPCzSRJ44oUc4bXES4x7bNw7zVsUiKBcH1rAwMgNGAY7weIdEg2PZlIHiLSkGxeP5ZiKPgFcD6RPLPVJ8BoKTfFZew81m04WtziZmWd9Ge5Uo6Vdvv2qfPHhse9dv2fbugT16+ETm/2/ee8fevvuWbY0O7MmTR/bo6SNL865CARBC8rX33rPf+Y1fl+iHzR5l6Nu3XxWx8JOf/MTms4WIAMRNLJT5fGG9Hq4KECrjD4ogo63t7u1rLHD8yT4RJwjWLv27OJ+KvY9+GCcdIrxjcXfrlbEUZb/4G1+1H/3wh/bzH//Y6raWftGS0wi6RSjE1r6PHh7ui/BBLwuFbThYEDaUyamSeQDVsoFA7MHhg7i69spNsWlnbPTxlG6JgtQ+f/7c0h/+QOW9/fprosjx5A3Q9/O+TuG7gxCLrOOEGuNBH4EliYQ42SZ9Ozi4Zvv7u0LUnKilBL4+ttuvDj2ExqBv+XhkO9tjO5Jyemq9UW5fevM9sbBnEExJx4b9vsYdbhKOHw/HY+u3HXvrzl0b4WJgOJL7houzcxFzTRqI7rg5sriBtUA0oecG7DE2mMRvJsgrYI2LsUHV+lJsFrxJFyWWlcRE4hRO2TA5M9sab1uW429LqqIiIvLU1wIOIaF48FEEFynCPmPmyeGc74x1WXnAXHkWD8RECiEDB5OTlbgHHAUgAEGdtetd0M1uJuJQIiUQAr+Q6euUibdxozUy94dpgp4Kp7EFYXDQR1sWCjMzGIxstLNr+dbY2sytBNkNPn76xE5Oz2xRVjaZL6yyrg1GI9sfjSWCw78Z8MBpjk8u+kRf+Y5eIb81xoHroj4HkVN/NHTRkfoNoQeBSTBaiEgC6XroDd5nHHUgCfpIlF+3LrJYLVzXp8TbfQ4SBvkk0jVkjYDfwCck1iWX5qNxJe+oBI7Y0IliuN/gKLw/h00NHSWJQiGOnUNP4E76Q1tItJPEPV3tlePHOAZ8kt8v+ofrFMfREYdsqirQb8FwIDYpn99xTDZ/xzogBKlfIlLaFQgu75NLGUDnAf2qzZt/KOf/D8kPvnF/cpGjOAytz3/ECPRX99VvDgvh0JCYnZ6cWV3/QkQQfpmABzhCHDorLKsnF0bIIE5mzB86URygEEeiwKy1meIaFp099ojEKipuXRzqsBI4IcJd3ipgFNgFbnkHGt/n3A0J9D1YrLvYD0YC686Vv6H3yUM5snL/nAkFjmKS7p83S7cgmvzg7AdLERwhs97Tu34Acfj0/qr/wTBCnGQJhmGEOczCJIFAIq3W4GcOJhBcEJoYWhCgvbCasC79A0kEULx3woczPoE4WcfoZzlhxxjGdR37xPp2gpKaqANc7x1A9CeiyX/qb9o2rWI24dOFAruwa0X+gf+9oyib8uL2YCDWH1r2NLbstFYs5x5JPnCBhIzFtvYFD0t/idVNYJUTroQJQico3ov+N7R4NyZHXQACLo//sSM+AJQjgqkpjY1o0EefIbd+VVs63LJrN+9IIfe3v/JF+/iTB3bj1bu2s3cgmTC+lfCJtJpNDFWcyXQqogAncXs7O/b88SMRKR/95Me2rJ0zBoIpFqWIhMkpXq9bG/VHdvP6NRf1wCLMMMdFpwIFXbwSV7Y1HNl8vrIFcYVqN3eHA4OPHPgo6yqxrN+3/Z2x3blzx7bGO9pc2MA5Bf6r//Nf2MXzY1vNpqKaZeLfrO3mtUPrtzt2fO6hNQ5290S4QSzRNhwJ8n4Lex4oCOx0FLW7va7N0YlBMff4WPO6PR4756jblWI1wIQTzKNHT+0iy6S8jp4HY36wv6+Nju84jRQ3ApFV7n4w0AGDlc3G0pYTBcrF0SQcuI8++shZoVkmNwBPnz+zg3wgf1mIJKZnp/b86WNt+ju7W/abv/IrtqwK+853v6tTdT/PbXp+IXNb+vfG7TuCKZwD4FV8f3vsHDbilrEBdztipUbZNGPB+OgwAcbAE27kauhk5MPlvCiHU8nVtcGhXyCqF8fPKicuQm2uYSMEUiFWtWHjI4ldJ9QhaxbE1jlcOta1rxXexw2Ab8YR8SGjx9w76KUIKXg4HmCd+euCYVl/lK9o9SBAX7uckHAOiU8cTsO4toCoAxGv8e/VrK2wVAGFMSbAQSvKqOgFEEW+gCvbyxRGZ29/R07gZk1ls5NzO59NNY8XZ279MxyNbevgwHr9gYjB2WJlk+XU2mKlcaJfcU0TqJrxYQ1DSPFJ/2F59/q+aTGuJJrEOOIoM27y4ArekcJz4NhxjzrIyzPKBz4HsOvBK2u/NxxuCdYomzp72VWwWPJRDhd10bYOoT0CcQFBKiImBIJFbwvuKe9xn/AJvMfBhkQ7OAbzjDLVDj1x2NF7OD0NHDflD+9dtgUv9h307hgPN9dHxERez889CoXIoVzfKHzzIs8VMRXf4ZM6NVayJPI8EEsxD5Q/W2XUDaGG2H5H0/8+EUxXHKW4CbrYxdcJ4yBrq0AoR6kG8NFA3GxwX+Q/j3nFQzhwm3btxdGZPXl6IviDE4quG2PF3tZjmNABXC6EnxlU9n8OYGzWk7OZQlplGDcET9W41Cgq9+smYkYE8RX8xL2ZOSHAu/ZBHXjhePl+Td2OU/wQQX+ZS+6BCzl4UDbSIj4FQgGnsY+rz6wHdTWwbMJefAkjrCHeiTDLOAUtfohtxaAjT0pYJz8kKDyPxKLsS1iUerBxysE6GbJU/wLlImu42glQpz1qMQDg+jMOTb0VYJYDhTNhtK7kj1E90YrjHu2mr8y3z49z/TyDM4j0XT0C3lnHV3Cu49TLCzkOFC/yPRsEsQanHhTFtNkjqkEHphGhQaGUA8KKClJsZhAMOazJ4P9DFJ8GgoZ4A5HbbrZB9XurvR++OtVBnpHoLInJT3oD6Ys0nG5rD9uwvlhY3aY2W5Q2efHcsJh6cjKXmTAn5XK1RLnD+llqo+GO3AscXLsuAP7a137d7v39/8xu7B3Yd771p/aNf/kvdQr94he/aG+//Y7Cfrz91lSWX7QH3Qis4BaYjTZwG5BHg3TZi3v2+PEThbbAJwdRuuR/AxlrN7NO14OX8s5sfixPz3A84FaRsDB64/Y1+zKm11VtHz24b0fF0jDlfu3guqVlYxfTuRE/Dz83ACYbI0Dx1htvimB68vSRxF0oY2P5d3joXEJM3xnGdrmwi/MzjSVEF9Zs1w8OpK9QrlY27nuQ1WuH+3Z4sCcihyC9zC9uAbR4WVSXRLG7/OcEhgx7azi2t9562/A0TtiWhw8fa6NH+R7Mgf+l7Zu37d6NW1ZWC3t0fmIXLxa2t9+3e3dumy3mloowcNFcmfXsWdHayZlbXf3OF7+ktkxOz0UgARNIJA/2XPcLMSYx/tAhwtcQ7GMRSCALEAWiGeAXfRNgCuIicI/4DQdTYhUIKxY9FmFVaURpAZkwz5wqqVSIB2XdnhtSsB4gYNl8cIeAfguDHok38I+TBc7VgOvIO4wlF2O8WrnDTwEEQSbZ5IM/Hw5SGL2CuDnRwvGB68R6hN5AtwhxtXhc9J3+srnT7qRr86q0KZaEbLb4ZWpaWy6WNsf3T9qz7Z2x3b5xXf2cLhf24vFjO7s41wkZJE0bdw8PxZ3DdwwwVRUrmVnj/4UTKQ4tSeTnov2k2E/uac0HooNn4IOIEy6mxNJzf14gOvIzznxCnIhjNBiIQ8RYk5dx4xli7nEelbbdapQ2I4rnk3IkzQ/ETESksT3kgWiC0AduMClnvhTDri7EYWrXblEER5c+VYQ+Yv4C0Yqn+M3+qPPhD/nYTPkkD/XSJpKeiWDxzDx3uHG8jFiIsRT8hc2Adygjtp83Y5n0jcQ78TnfEf/rPXEjnbMWBAWX7/I8tuflT2/dL/NfJ5boc1xtEA9ODtJuXy9wYBDBcTEuEJy8sk5cdOmWZJTFwoI4RTdubVlKfEwnirnHHtDWpXR8RIXUc+vmuTbpLioCIA3iuq1rW1YLWxW1DnVNIJiYZ/bQssGjeCsuulpJM8N80q44D8yrw4xnYM9JsqsDAzqOrAekHRjNIv7CzUAmh6GInVzkS9lIRShXTkc/A4NXxAQ4Sy5ACJUGvAYfTIIucA/3OLDIWpDjZSBK5UoIAguMhSPTAPOC946lWPMGDhNzJUINv2RpJv+I4BOmag1XnnOdQkImtmgKiQPBrVgVO6c/HHywemReg9hVfRMcXI1llHTF8Yyf7GukeDjhe4p4RhSeKL6oC+AncE4mAA5KU6S4yFRpGIyMTVF7ADJFkL6XQR6QLwgkIoKq9N88cwU2FatAhX6PcA0BKjYmK9BGqv8zbQjIpYRw4+TcwYHkljavvf3r9ju/+/sK3nnv9Tt245VXbXv/UB67I1uRsCYEWoXdx4ZDjDdi5kEI9jsdO37yzH7Y/4FtjQY2uTiz7333O/atb/6pxgQ2KGIBEPT5bG7NurSqmIsDgr4Riy3rEXdp21AKHA23LOtifu6KwVge5n02v8SOmpnK3Onn8tsBtwkkqElOzH7rC2/asGjt4ukLe/rwoc0h8nbGNsoz6zWV3b3zmjYHXA9AYJXBeefOu2499fDhI+k9wR3q5z27efOWzSCSQhgUuIuMG9fp0bF9F07OurV79+6JOLJqJbYv1nJs1CjDMl9wn3CciXIzXJqyWiqwLOunIuiy2KIdEWCvv/66HN/FDQ+3C5SPyA/xIqaycK3S9bZbIK1WdnDjpt27ft1OfvELEe37OPgcDmQY0MfiDZ83We66aMSkK+FUYNrrATK3drZttVoYXFQ5DVU0EPy6o2eA/phvLIQmENdFK9RhUsiVTYJTNqcY8EDYjEAI+JpBfMUKBsaV31/VXG4SBq635OuH9QSMwwnrDnMhl+XULSwpg/EBuTlr2eOcYeUEKgEeeJ85kI8lZLLdjuVdf7bCn5A4D5yghKaE3OuWAJrApG8XcJEg6GXjWFU2r4A1uGDMGQ41EeeZgiP38tR+9LMP5XUYwrLAHH0wsJ3RSCJbzJJxbilYpe3iVOMNHEVwHzM4lxAvEWlxsqafcIccTziSpt/ki2MAscPz/tCDNKNwT3DuOLZw2CI+iJ+8i5iDgwMe1BkvrNT02XEONIgXYhCimY4Xi7me+0blc8kYUyb3VkschDoBF9n7+FOjvdQnNwqBoMBiSriMkDtSnMVJ6Z8nNgKoKC8cCHxWAU4QRK4bCtEY59wPLCKMgNRo6QjBb10rmbnWRZzUTbsZa8aS73AQYl94vpkYl5qDgnC3byyUytoVvJNZ4hCxHkTsC5A2C1HQ080bv1zf6TuQH8dG/dE243tN3J+Yc56RH8upuK4ZSx1A2AfZ7EWtsGdwwYHB3UDXhniyb52jX9fgjcD5rU2WwlWNGAyuHtwdDi4Q2GYd9G3F0WAeAydFjN6epZ3UmtJhUgSd2gI28DVDn9hn+31XUmfkybdeM5eOTzA0oV8lbdsgzAUbHep0eHkZNnzcnHsEAQTnyNe047L4HM6QaMBA5IDf+EeX9CwosNM2NyRztQS+s34sY1xBi05oUS5QCmOB2J5pufJ9ui7kLZ4DBhGKOOSREQMZxh3ROFSXiD1UmlsUhwh47LqJ1BX7SB3MO795j3GnMB06mW0psvtaopyYUhYMuixocDDQamywHhAKRSdAGufuqAxkleBqv1rrRI4Oybx0b68MPBPjCM0Bjt+ixLVOG8WpwgqPPAAiRBmEFA33zoRNDOxwmbzBDrhXp0/aSvtv3rwhgFuXheFle/bwsYgVOEL9wdi+/LWv2HS+smWJvxis8lba9HFyiOgnG4ztybMncj3AZHz84c/sg29/254/fKjNuNNbaHCpnw2lbeAqud+W6ezczHLrZh0bbm1bf+Dm3ZxSYP3v7x/abj+zw4PrtlpVMjNnI2CxFMVCirzvfPFQY+E6Ro7oCLOChQaT+vT4ueWL2gZrs4PrBzbaya3ACVfesa18bP3hWI4tSwWxTCRugJBBZwOuzvXAAaB8Yr29dvcNmf7PF8xbx54/e2C97sD2dsbWVIXt7+4JDt58464Ipp3xSJwkrNyi4jZ9UHiVsrDhzkinsov53OZY+CRdWVZO5u7h+sEnD+3LX/qK5vzateuKNcdY9vvuHG+1bhU3jVPPTr9vB3vbQsx4yO3hXwDna0Vih9vbtkxM3LL9/W31JdnrSvdmMMxtuSg0Zkkwux91h9IHSEBYsJxwP7E2+TvB0oVNQtweFqhOLs5dCsv9ckFxQvGwDoQTIFRFz5Y6HUGo+3yDbIFF5osELLNAQbpdnKwBN0Hpm50RUVeyRIfB9aZ4lzHBESJjCyeW37zPxqfyg/sMWP6u9+Qn4Cxz61TFptPhxvVdOms8eZNCm4JIFoRdYdzW6cipZqfnlmmI5LQOO4m4qIhXcQ2B1Qqipm6aWT70wM9s1Iicm3ItnSfcDtBfZ6V7UE/EVehDwYUElklCkOHwBcERiR/6Sj9JHEYiUc5zFDyjnhPPWfeUw5iRKJv3uc+nRCJBXK88uFYIB0PmmRh9naoUYch9COg4V5S1WTbfl8HVABwkEADWaxgzkMBttNtxFyJR7gYRTsRpkVsZCHS9GGCENoOoY9s34Yd83kc2bOaQcoFRJ+bArYIflREOWIFg4r244dO2OD6U6XU6jPIbAolNjjxuCeUwSdnce7lN8f34GboXu/VL+Mn4BUJRynsahct7zDHcfox5+I7Ijn5viiK9r6w3iCA4osy/z/cSdcSwwToRgH4NhzROdR3rZqmkLBBLUBbQrJQnj/p4+BPVhHGGyCBfgyJChDTUFuaTQzbrgYRYi/doL22FaKduh8Uwxy0K5rWhIuV9wjzeLVI5UAAXzC3v055IFnB/8ztcH8FCgFmGknvCmRgnMRbBMEbQjNGI6ys4LIjpRH0QLLSFP6hBgCPBwx4SWgYVYWw4vPGfeqvZhdya6MAQ4BsipmR9NUgMOMzU0uclYDHWxxE2Y08YP/rFmF32F7yvAwS0h3Po9ZsDhtYJMCAGsPdDayUOQlhIm4XFSsnNfQpjgriYGEzcNdkRITMgCmbqRA/veYOcyIHqRrGZd5kof+bcq5jvsmUb73JPExoQYmxj/IS6ZYA5OQLkSCZoI4iXPHNEIb1UscQ97qIAACAASURBVNNWxFbLB1YQFHM20X3MnwfDsSx8IKgazBDNbDYnsClIqfEAmJhMSkmOcSgUdoPJ54RA+zQ+nCI2Ns04BgAsbeIRSoa0jXsR6HlG4fyOno01JnBuOq1OkVW7tgXmpHlqnfHAVh33lcNmCqL3uSAcl1vvcS+OG+bAOtHLsWAm/RvaImu8sPHE+aZtlBHnCS4YXs8BSvobLxTdGQ+JXfDFg1UdAN1zCz6dEoLzTADW+3912qW9cOC6PXz4dI2gurCL8bU0TLo2wit33VgfNmvtol1MWRELi7sQPA7LkiHoHmCrx5zD5SvXjUxC0RGCsMcfVE5MtrQn03qt3kBEfIY8DxtQnDvazpxqfLEIyVw3Jo6timB+GU8QheTyEAuZ9GPoN3MZ9bwc+TlBFO9FwoE6BQsbGxvjrnd6hESA1Y6eWCTOMPmGkwA/O8j2aT8bg7Sj3ASXcoFj5pwTKex5cAXcjzViO0vEuSP2FfXjJ4b+IUJFMR3YS/LMhjuELelbsapsMVsq0C7jjW4B79FOLDT5zsEEXcGYyBf7zmdM9J1nJN5jrOMaog0xL+PPc/LyDs8YV37z/eWkMfdOfuYR94FTxh4uJeV+Xp2sAS7qBHtDWKjuIBZlA4CQBmZjXZFT44qwvklQOe3j4v2XL3EDA3EFVym2hTJJzFW8WinA0lfnIhLCKaY4DrH8eJ9yYt1xnKgjjnVsG22OZcT+UMbL7eFerCPOTazr38dP9gvG4GWYerkvPoZIBXz9Y8XMJcoB4iTASK/bkdU14wmuaoMRAMS2w0fqnu3lEd5hh/EEr4B7I/6Nc6FnkbMMdzno5sXncT4cJsLBJejwAb+XYrYAg3G+2TUhWEhX97zX/I4pwsLmJ33lN/su3HtwrN4J7/FM6yLgV8qK76vc4IwV2OJ+TLGs+Ft1YPmNryVrLEuDl/leKh1M8BZevjFq2oRTP7h4vygLOGW8Yl2xf6qf+IDCOQ7rV3kct8S28JmMd/M2sv+5AVKgsPipTG1lZTKw7YNXpI+QribW69Y2XS5tue5Yk165x4edrLgrcYCIpzPjBOibKbgHTham9IisSNO5iyRiQ3Uz/FHHgmMqOkUCsEn85vvuwbbkpfibQU8kG27b8PAV+2//u//BmnRod+68brPZxHa3RtK0R7lud3vLXjx/Ys+ePLU/+RffsG9/+9viMCEawqqJDRxx261bt+y9L39BJ8vbt1+xalXZN/7JP5PPjd1tlLMLq7vu/BNAB5hdh0RqHJqkbqeviWJS6SNgFsSjIj5m53OdqO/fv68+cSKPiUney1rFUKOvvE/0bxKKqIzPeVIapvQ4oiRECP6Thlsje/2NezYcjezawQ3pYXzwwQdGfDgWEeK7onTLq59++JF94f337Gtf+5rKhRihL9TtRA1K63Pd4xSwWq1skOXiHOBBHWVuLIz+6T//Z0bwyVVVCofcQkepk9hWUdlv/9Zv2U5/ZAnwcH4hZH1w7Zo9efbcvv+zP7FXbt6yN1+/Zzv9LVuez61TY4DQsZOjY6uXZ/IH0maZTQm1I8eQieWEEWHBzVwkRL/yvIecWXCB8j1zSOgS2nd+firrFYIIkw9RIv0sFywM1K2AeuYIihsrGF8P+GTCP1jS79vJdGJth8CwiXRfEG3l2Thsqk6sxk2EuWIMe/hgwQs9Oj3FwsbDXGawec91AlfpjuU4Kp0vpfcwR78u79npYmqT5dy2141tj/ctz7YUKFpz3yytm65tOMqsmscF75un2i3k4PwlCFt8GSE6WK3N5lVj06KyCVZjvczqVfBwDQeFsevngn/Eu8xlPnBFfp1eQ7T1ycyNHhzRuM7QJuHBZgxsMhaEROEZ8MsF94hxAQZZL5TBby7yk4fvvM+1SRSQl7LjZi+cAbEY8A3vORy4yw24WLSbcrl4n3vAMJw82pX1XJ8JDhLP1Y9guUb5jJ/qUS1OLNCuWCdQ8hemTXO2z8nIphP7Kk4kcLNBlNDeOD6YTpOXHLRVSeKE8DVwDfgV3yF4L2XEPnifov7T2tYVahmIMhDFuuPOtiUOYW7dbm5Vca6xY1wgFqgfDgLzRBtS4DjMCZuw5i442+T+55nme2v/cn/jWFMXZQMztMXb45yDv6gkqTN3UqsrCNbM+oORuEM4g+WwlTa4pUmEMyXuzHIZPuAPj/pqDuFhY4drBBwhPoow2F0PA9eE+XCmwXrtsQfBJRk+hGqHNX4zXrhSoWzGq24xQPIDAH3rh/kqcTqE9WrQhQPvUzecavrOuHAQbMVB8sMDsM5FAo9zcVim/VzOaXJ49gDAWHo6Z4t1Q1oEUTkOdHlH3CNgTo553Tkv7mbof87hLUimaBP5gQsS3+ljC+c6MSvRmUVa1R9IrCwCE+e5XdNhWUEJmlqGH+g9IwonSgaCNfq6eamCsObRJu+kQzMb2bozsjTftgYOa9JYJ+3YeuVRShg7EvAf20aZi8Wx4uqJEEavuJOJCHa6CMVy1ynl3ZQXGUReJF0x5q64Q1e0prKoQiq9XICBikRcEbYcnV6FRjoe8oI3kZWzcDlF8cnESk81WBSQh/bERJu8Hp9svm8OGt+ZEPwjYV2wheVNmumEzwY5Hm3ZGmd8xdIQKxFG5NEn9+3TT+7b9PzE/uxbf2p/9md/ZqU2Mw97QHT2e2++aV//+tfty1/+st19457tHewLQDk5f/zRL4ToFXgxnDg1MYr96xPi+lk4y3FuCs4IlYJyJwQT1DcJbs10NpFfoZPTYyF7jiH0i7GQ2XS1toF0WPB34SEnAF5ktaQBnIzdoTgnSZpZdueO7kM8lmlqP/3pT7XQWDw45oOIODg4UJ3UcXxyqpAmBK4F6NlI2FCEGBATrRZytSCXM0nHqtVSEbdHw769/947dnjtmjbWg4M9ywd9iXEYs9/7vb+jMgg2vHtwaAkRuheFjQ/21L5i3dhwe2T/0e/+p6oXwuRihmekrmX9nqGTM0txCr0lLocR3gUxdQbrHE5OT8Fj05GfJFYN3LnGkiYRRzAd962fdWV6ilfv4faOFidsaXe6x6bcsR6x6lAH0qJMPZSIrMkcOaDsiYImDiE7YumjNI7Zq3ullR63esSEipl8uTbQBXHRJ30CNjtWShG7tHWbWtLri8hHIb0IYVzQ6cLBHQQxwXBz/CyFoLnwGoENlLhJuKooFQeb32G9aOO/Uhxvy8IGoy2FbTg+OrWjCyf6OBSwpiqQeB+RxEBcuRVhXRaV+4xKEpudTDU/cCzh5oIoySPkjY6RdO4c1v3A4MQOiJNre+yuJKgLeAMxs3YhnPgOzNGnuJ7pF3njxbO4OfHJ/Zj4jt5hXC/gFIh7LuqibFnSBYKM9+L9iOArvNpqLXqptAPle/rH9yjG8DxX2HCzHf7mX8/fiOhj6dQLXMX62bw3U2w3becCH6HjxHcS7/EbQk+6T2GD06gq6rvr50jMUbqhAO8J7oJog6LimMd2ePlXbeF+rHOzfX/T34FZ9iLagr4un054Av+gkcyNPPDHxgaPQAZzfnGEwMEeVoR2r7seTBjZKAcsyk4z7zO4RMdh9lSx3hl7fORFHUSfNziK+ILBolpzhUKOrFivDgzAaNWVIg4zdgmzcQ7oA3nUpkCkUJbeC3qAcc1AYHH/at7DWAT44DntJn8sX3O6AS+b8xi/8/nyd97nHu/H9mH5CsGExRwHTX9P3RKpht4Ea1FSABgObXBsTWBn6cAwSbQQ9OnaXpf1Mic+CrJoW7c46V1pDxGqbp0jR3voH8nHwf3j8b3ThUBCRIiSPUQeSv5O0EIPsf7jOzirdgd4AaDUqlBobJRq2fgTX463GBiUxxms+D7P6AigxETyDibU6Ro5qlvP8B7EExvSy2X6oPrg4pWTMiKCi5/yXtzp2u7BrjbwrdFYejG1dYWMUd4mBMaon0ln55t/8lP759/4p/aD7/1bcYHg+KCz8+prb9iv/dqv2Vd+9auu83PjhmEFBuHAaf/pizPLCCHQrm22Wtn127eMUB4spAzHlwXAiIM7EJOLFDYRlLTi42CFcY5cKIn0OpyaIaqg0NmQCPLp7gfo67IpJU5kcxng14dTNDHGxmONCf3cHo9kschYZsMtw2fR+fGJDZYr2zm4ppMGnCDcOjCWbHKzuXMJ8v5ABBSbG/XxnDr4zTzgKLKzztx6TArLKE03ttXv29v37rqn7F7H3n33bYXYwEfVKO/bwWhLREZ3b1fhIuQNKIUD0BORcHz0QhvmejWwpOXUllk3ra3NQFKFzZaFlWljg4q599iFECycxphXWDwd4iP1fKHj5p+ViWy8W3ZtsC7Myrl1cggBj4NFv6pFISsLdNGKorERJzRZyeF9CyLETzTaaDrEskutbfD9AVGFqA0vvb5MWVh5Bmz4qYrxApZBinxnnpelE59wbww9CbgmIDxiIrVmI7zbEmLBvSfJOSlxC4nxhifurXzL50IKmnBuXMaOmXlZtLbq1rJCdf0TAE0OSITQ6S/IarpYWLFY2MV8IUOI/rAvv0mnZ2cyAKCtoE10qJZlYQUhNNiUzRT2IYIvRDdwMZR42hEdiIh7wE18Tr1cgqXg5I98jA0wRoprPuZVWzfE/jwngSd4NyI8tTWY/UMg4fWe+kkcxFi3m3mj3h3PqYP3SbH8zU+e6XdQZOb3y/n1cvhD3lDc5u2/0u+0OSZEiSQ+Yrul5Bru09bYx9jueo2PMDhI3nf0J12YwkYELPVEgDHOsgLUpuTEFGJctxbychHPg5t0wAg4+bIdGrswr2EzVxu8ybEL/598wi1gXCJuA7L5DZws5bHdLWdx65GCYzo96+XcSxRKKezK0qfj4IQhCI5hGTMIK0+Uyj1gtQo+ltDBXHq9XXRuiK/Is8Q6XXc7EAdEREUIjYSXazyPK4YdOGmDqwoBEmGCg7MOzzrwuQ6amBbAB5wlDpAvETDUF2GE8WAfZQ6pg8/4DA7QX5QoV/MbFoC+h/2NcrgYH2CF/kqRWkWCOzdgOhB0cN44GDZlYUvwFbqcSasA8ZvtiPXG+hbMhzzkwX1z+MRlD+FpOikE0FDtoD28w6GOz4hXup1RUFdwESU4xYjhQP+CKIi8vJ/yhxQr5zcXg07SxGyMW3weP5VJFDXmtmh3hYV8iUVg34IgfYBQ+MZXgsscqZdGxgqYAF/UamyYECySAEUGXS2Tkhm1YTLop0B8qXBa7+ZDsdfQTXj29InVSSLl7f/lH//P9pMf/kgO+HCARST5t77wnv0nf/fv2m/+rd+XcjNI9/QcJW6zRVnbAod9aSYiBseA88mF5YOB3X71lj1+8qlhULes5taxq+B9vAsQOpHk/SpQXCZF1rz8osQxX0vfBp4B1kAACW7tGXf0cOAoYZ6/KAsFF4bQgRJnY8KuEsXuFk/IjEWztrzjJqRsSrBLR4OBlKwZTzhLkLEOEB7ihnm8e/eu5pyNBcBgHKif7+TNsY7AXBZ5PIQUVmUyeV9JSZStHt2ad956ww729m1vNJKsfoSfn7qwYdZ3t/9wr84vbFnCWaytW1a2jcVdWVmODy2cIaLDUpc2n59ZMjmx7bayPkqBbS16g7hsPSusaJaWGWEyErtYeaws3mNcukwMhF2ztno2t6TfsRUw1NRS+CY+mXsJZzHj08hPHvgb46QBIQz8RBiEqIcA4oTE3KIcSkhJ9gTEDVixab7YkAKXB7EYomcUNcdyTlcZMQdByLQv6SXSuWN8t9O+rXDACHFcl1YyB0BV1hPhqcXPgSMY3UTuAHVj85f3IOaCRR9Iz70LaCOnHRNr7Kf3P7HJdC5ibYkOIqe40jly+WgoZIkOIEQS/UYsh/d7+jvcUGhHz4K5N8SuAVcQiFbjEvQreJ9nQkgyj3ZlcpX7ErseJM0Y8H6EOWCXizJ4JxJAlEc+Lr7D8VrhwykE5918n3djmSDI2B7Ki1e8Fx2HMq7c88u/X63nK8JIir9a0KzviLt046/lD+0hxXbre+Qmaowct5Iv5uGTpL5gRczJWX0HZrWbBt0bNnwce/oBQC+FP4giIZDcktg3XsbY9V5kAinCS8eNDXwf20sxtCM0f7Pov9nvHMgVOgui3s3OdTxATYRuhzAZ6B5C+5QcdnANIyKFTdL7ADHEwqkTD4kCDEIcBQ9G6hN40okm4MdhqGtuCMOCZN/jsAnMsk45tMmNmtaLT4mUzXsEsXaxMuWxRljjWlOBsGGcmXk+vS2f5fIyV6S4LjyfE0XMS/Q7ZVIgd24seYWfxPxwAhArMsET7Q90AeVSHle8F3/zGeulPHS44lg4C0WPL9cOz6BLeA9uTiXpU6Gx6qFHGPBJLJ+3I3zHT9ahiCaIPywR4RBZz5Kmo71is03OpIhjg4qPK8zjlthTISKSuUU1A5E29XClyDHZIC8bc2kCG10MuJ+S+IJQRJggNYJ1A8HjBzyVs9khghTml2zcQEF22HwZ7Cg2cCKJwb2sJ0wGgBDL49nL33kH1j6b2KpqrJjMpdD8/HRiF/N/LHHD/GIqfZutgTvLq/PU+plbj4GMP7n/qR2dnKkc6tjaHrsiWy+38fa2Fg4nsYvTE+nCzLNMwWRv3jjQs64ctjOL3lYfy8hparWJa6w+RySnDok1DrIj8jjisFJWSogVtRDKpRYMmwiLOG4o9J3vtw4Owxy6aINNBGu4w1s35DwS0QvlEPYFDhPLYL5cKJgwYh/EU/SbsvmkTMpmw4FAg6Xs3nBbKfdJpLIRMmLU39LJvtNDXFfJMhBz8w8//EiR56fL0oaEmWH+VoURsBUfGlvDgV08emILCIRua+O8Z3lS2Tjv2l5TWF7P9V7ZXcqfUz5wLl/aKW1VFTbotRJZlb099W8yZw5YeGury9bs5Fh9vpC3VxPBB4EFdy4njl+z1pyvsQADRutGLi4wZUUkgyWbJH9YUHAiZBGyYStgaVfTDaFLSJ0Iu3FuNG8o5raJ7Q47VlRrKc7Ldw6R2XqpLddEDq9sWXfE1YGbOV3h3C61Qa8vQhO2vynIrFnGidfctxD1wDri0NC7jCsFB8wJD2CJpUNYmIu2sgfPX9jJxYVt7+5aJ8ulnI4H9NHWlowceknPumHNAZPMMXpwzD8Op+gfcFVtnHQhTsmXZwPBDe+p3xscoQhTvB/HKObhN88VVDkcfHjG5kD/tGYCcuQ3z3gn4ivlgwgmlt5GftrBu5TNRX5SxB++Pq82mc6GWTx5uFwAoNc+814sw5/8zfyl37FdsX5tXWEjUXtfoko2+xj7HsuIv2Pr0bdx4hKLRLgZvlFiDdhDl0Sx/HyDQUxHEmHwUp2xvF+2T3qj4NA998mj9qPgLr0hlGpdtC7P7JJ2MN5+IFpjAangrKJuXEwtay93XwEOgTPycuJABboDjtig4epBWzMvcFwSvKeh2wQneeS6vCIzcGuABAF3PQOHRdy6APeE9uJ9uKhxLQD74Ahwl9xDgN+wCOYKKa47fvI+73JhwcqzeMX1Ih9LrOVweIrvc3CM54NN+OJguPk75gemuJpyKTEnsAOJ15HOHWNG/1SRx8nk0LhopP7B0bMLbiFsliQ3TpzR7lhX7F9k0ijQFQCs0FGptcSd61bW6bpUJq4T+ikCNKz1dQM3yQ9Evg7AheyHV4ReXDupLGbCRqkGxBNWGNw4yLFxaiyNDt5jBRAsHERrQSKnwsMgyhpHirSyLVTDfEAdgUHIdsyVzXhP9Ylo88n1NQlljj8T7sVNkYmn9laBR/HQDWeAkBRZL7duW9tsci4dFzgwvaBPRODzpqhtsfATMlyXslpZXvZsnaH819pynlgfnz8AE1JXPKei8NVFFJYayniYiPYSLCQcuSsvBF9g4TkweH8+M3YArE4ZDgDMbi8b6hSdoEyMmAZvpQlRxFPpMEkGjb+XeNJnI2fSi1Jiua3dHcngMesn5AZm03v5oYglmURnHhoiTjonbt5nLtloIJgAFP/uxBV52Wi4vyIwaOZcNLhMiLfoGTHtKCdZuD5LHnRZUKqeNTObLlciMLOGWL2pAsZmjXuTJ2juVj+35y/OLB05yQknq0ddRWJ9EAwuCzjDVs7SHoQTFuzq3AobWWM54792b9G2WnpQWxxI9jK1D/Nx2o/ZrTbO4P01Twqr2soGad/K1VybPm4NUMRerzNLs0yICQRBf7Gc5ESGVSEHdDiXrHZ4Ux1xulzs7A4NIRw42UlxTwgCWIWrA5eqWhGHEF0pHGoSSzG1puAUm8hrd7+bK0ivFLJLwtuwSUHUuggPAo/TD9u6JaW1RSXuAYSViDms1GDpV7Xae7Esrc361h1UfprGQhN3BcXKqv+HuTttsiXH0cTMOEssd83KlnobG9P//zey+SKZTCbNtLW61dlVlZV3iYizy54XxDmeN7OqpiX1wjAP9+POBQRBEARBkOD89n12jaFTcOWixTkcx/Phy3jzULsutfX+UMaeBiF0JBCc0BIm5Gra8k5AQ+ip37dwoxzxoy1NzPrXfUn6pCMQ8llDU51JX+VHYqUFAYc8XeJLL22Xr9wOvgv9rX/3974v33OhUCNFDxizX6ufC0H8G4TA/HOWkvp63/C6d916cCFEF8+Zy1K1p6ns4LDu1b4mAo7MYGdCYJq7mDq/DU/N2cFIIC9aNQBOJcYV3112o6N+fwN0f/w3uus3aSGTCbtZM8JafrTFlzEzvwDOT6x2JEjxlE+7v0N3fIgFVgM+WsI72TM6vwzC6qso13boumETRqnrGWdTc42mJLVr2rghfjRhhIhV2uMhRvfbsZ+KBTta0XgLPJJYsmNAvqR//UGfy/cpYOTH/KdN5NH9Ud8iMLQQ7DgrXA3NfBtSPyQ/+1HfxZPvsv190xc53yQv/CJkomLDgfGEhovT25dMZPlc41gzoScxkDXL9b7LqskDfspFgbzgyAQ325YH90w0pc0XlFN9Q3ZWUtD/xDsZhnkFWQPPitRF+KzvGwwH04LgZmwNiLuMvw3ed5z+pmp5H4l6Imo2FkbnG38Lyph8VIpUoov4tiwVFJbweYfB9rcmDvlTlELAfkdAuIznl+cQ62n3Oh4Zk80dOA/ff5ddHv/t//w/xv/2v/4v4+Htd/Hz8uG7jynv/uEhgoi8eTk3iIa57/Y55uTH3/1ufP79l/GP538q4l3Vzp5SYRN4lloxdZwz3EmACKl9XmmZ3//ucxrkr/7yb8df/9V/Cq5olzK7H2P83f/2P8dBpHQElmPUubQodewK4c7xK5bULNL81bs342/+099mWeX5RMIurcO79+/jv0MbPK3tVCrBEHGon06nXB0pZZ14Tf+aQdfuO+0T1/To4niKkJcBz3LgptwG2PH4ww8/jP/zv/233OXrtOePDM432/G333833udQ49X4en4dn55/GpdPh3HvcNyP78dq9zq+3l3iuyozgzfvx9tp1Pv4ZMfHMQ47N0/H8caOhmlE/PJ4N+6+f58dcY782Dy+GZ+/8PZ+Hn95Lnscy7Yvu0Mcdh4//3b89OXz+PqHH7JMp60ZjH96/zFLsduHpxxKGwuPN+/Hqy3zh+P49PqS43YIszpRdPjzaI3ukHBH89LuJn48XQYGgLnyLG+NfmXbPmPr9d344fPr+JqTyu/GG1rNx9pFJr/TvSXWr2N/oI2p95boeHbf3hMMbFa4z4ySbdTX43H89PUlcL5wrjnO4x9//4dx/+7d+OvvfxPBKLsYTVPuHgYhl12W/mPJBtx2QCrbTHb/uhuf95+v9OF7+tx2k7s4z88voRf0YQtz92N3tFR9/jYzlkZ5+jGatbTmt6sG5dssMn1l+oxpXiNf7wV5+91l9nv3pOV4d+4mFd875birY+JNDa/vDQctZYdesuvf/9Z3fajhUs88zyEc/I0P9ekgTv9m95eB3p1j02zFniYNyee2vGqgNIG6sHmKZqSETTB022j/xrn3V5gmYw9O55I+OP59xaUp6k7YyAJgMrsvrQJHsJdxf893HB6HfZfzSYLT2L2MO333OnE2YSJg0BhZWqtl/Bveuw3qDheNgYwD1gZpQTL5qTg9/pWZSglFaePYXRWt+g3PAppPvvPdes1spJbUuo20S9N3fDFdtZRVf/Hs8E0+6jv7i/x/nvdtAh2YjNnTbEb+TWPS9HXDRfVpcVJl4yLBKeOjuuiLBE8rX6fsEKaxQ5nRms1xhmCbNrM8vJgMFY5oDxltE8ikrPSedGEadrvtsjIw8baEz5hnU2Q8v8dLe0+23IE7BVz1A9fDw9P4+szBYKm7ISNImEtzgPo1gm9gfWzhUfMX3HYhVKqoQyeTKgmWRFeq8rJd0iFvDFJllI8outEZN3vub5i2xhHSYS+vmRlZn9bZLT09OAR3w4OqNeVaMrG8wkPvOLLar5mpvKgyP/34+/H5808lBMxDa+WfWYhTkeMJd50z65zo7uy6H/4vAtNlnNjyZmZeuMOcwNf1wGD8zrlhBNNIzyU86rQ//lhb9v/mb76PoNaDyOfP5YH4P/3N32Zgtnz4ejxnl5ilJeG7Dx/G6+kw/ubjh2zpv+yPOfj0sl6N3/3hx/H5y5csB2kvncQxKZ7Ve7/fZdA7HXgrrrPiwGzppfGvIz6TyOdA6D2fGwahl69lQzKed9k19eX5OWfJfd29jufDy+DNm0PD1f1q2Cey3z+P3T89j7Xtpecx2Kl/fP9m/Kd3fxkHZJfTZuzOmxHP7RuamMP4cf95PJ7Kn9T2/nncnY7j45s344lgvDqOYw5SpYG4jI/f/8WwM5bH/tX6NA7H58wH360u4/Pzl0G7uN6uxm5zGu/fcs//MHZ7SzrbdDT4PY/P49PXl/HwxIbtddytN+Mff/oUbdV4eBi///J53G0eY/Vq5m4AYqLWtAq3cASf3e4/jTdRLWO7cSlwskTJcP1Qh9yeD+P105fxNNbj7fYhy4zwRjW/ebDL43h17no6ckbnGJNTtETH02u8D5/vTuP1dBn/sSsVxwAAIABJREFU/PVL4P398xeWExGkHjcOX6Ypsyy4y/EpbAPWNLIP9+NpXYbc6kC175xDNMDnlfrsHHZ5xwh1X/GfnspOjK8y3uLPtZVfvQU044rAxYj8pfqu30LwPAVd6aVTTl/ioEOX0PQoXr+Tf8f3jLYF77p88RumfJywiSPIS706bQ2tFdP7ZfC70y3f/1s8h8fNAbHrFr47Bylwge/XYM57rl9ojaZmwKSyL7w3NsuWH86WnO+L18L9nfYyqJYLgQi6gwDslANalnIb0Xip+8+1XeD9BpX/Fij7lTJu7dnwMpaHH4fIX9gI0JhllyDv8IyD+Rfj/ecYLYhzzmqwN6YcS2tyxxNH0cYkq6KT2SaGYtre0HMmJqVVYh6jbO+XAv3acT7Hw9jkwNxbn4Bvg7v46adzdYA2MHlPWoZv8cTPxMbKwUL4F9e30NE8mmRc9tFMQ1roZQrhjSdxpcvvicaG3fse4zutuyC+spCS8dYEPWJS0+pUOokPB6dTHQbPHlaQ9hT3BXNisyAkefcVAU6HyFJfCUzkD5t/bGO09NjwNE+QFp663BLe5KGsbYTCLb6Jx2cJtoC9e3i6v/BfpOJhSM59S2e5Edjn3YgPo3ccIh5fx9Ehnec6uJVK8JDjGBYztquAVJU6b7Nymd1wgxHW4TyOTmPm9XQ1xnuuyTkEnEKSCjYskLlxjEFT46JR+91lpWI1Qy7ElLFWdoNE4CtG3g3Zd3E973MqcXWeboT+5nvHv5a3YMqI6fGhrPCzTi1hmIxOVAPH/V0tOTbjy8Azlz40mLouyzUTqfZoY7t5NMO0ycjy54SL8PL07n1K7TzSGeaglXen+0j4iYSQZ9P2HNqxGalnnHJ6vjFgz3wvdd6p3Rx42+j268vnGH8/rO0uMchxah+WksH5zTEmllmvt4CvIx9OlzjoJOB+OHyKLRENLAurD2+exvt3T+PpYRvD4/Pnn3IMx9PjfYQJudVBjSMGrJu7bZZKEbZAULa7x+APt9ib0G2pLnCUDsmXyMO2nDOeL/FT9Go5y8HHGMflbnx5RT+FNDNUzI5AY8Inn582b65eow1EGF5ZmRYjUF/xUm62YxPWMJTSDnyY25LBqN1daCV9wHMO07zR4bf0+IdPP0ZgtKLAcWaWSqnvw3T1y+docTCP9+9/M948POUgVxMWyw5jW8tpmo5qmpNSR8qUN+F9CbiT+REQb7gsXvGcw2FrAuJbDwDwi0YsNatTw924gA/vzAZz/yZOx1MifInjHdpKmGdEzTNqgt/Gn++Jawfvfc2SUx5x/8rQK04tMS1pvgbATs8GsNP0O/k3zOj9GiafIqAqT4j9m3YtNhQHsP2teMWNv8FF6oDXXzVnhbuuG7pIvvM7p6L9zXt53/JnolPwNT0ZKFx+0/L9dNiHus30lU9LzdC5+vIYn06f46Cx+ZfdwGBjNxraPs0Dh4/luf3+4bbxxHIR1xd/Mqxu7SOeunRQD/ZEZZNX9eQsMnU41AaVt6uyATIWiY9CHH6MTvy24G/Avmwex9O778fa0VGWtpw7+vnT+Pi+nPo+2IF8dz++fGYCwInkmzhoPd3Vrssy8D5OG6Q6OBce9CG4EdA+MxE2kOqh/MvlKXjyPfBMraj+oQ2Ol6cs/bz9+DguK0ve+/giMmHRZ23A0I/kJ750QvcHpxzAB1jaeJqmxnfxrUB4loc40otvBaN/++5Shnvn727yLU02DRydQcf+6lxnON4/jPu3ZWsrf2NbC2ryVl9LZMknO9iKb+Z9ytT2NSFTtkuQ9pqeX6SJu1690W/kIbTCJj9+5d95826st49js3VI75tAw7b6LjvozuPuWAoY9bai0OXWBrO7TNLhEWybCBrLDnicjGMirhBZM7U01rGFj/KtEB8VEJiVXcPK/Ov0KrRFtPW3Oq+HDmUdmSU7fxjvpuOrNFQLKFP6V/+c/bZAJkQpr5eaanmk7IzyrfB4a/jJkBuXTRD9273q+esd24y4CanTunvXiEz6bxhVzeIso5XGqRtCXHA24e4Pr9nGKi+XoOMxABfncRr/pcF8Z8rShH8+jcNnS3o/D01M7rah9hgj1kTPdeCheqYVw1erftXZEGfqeVe7NZqI3XU4AbyOX9FBeeO2yy1lcyGBiaycu3aI0Lt9w+YlUtngc0laGpQfd5vxsi/hx+FKv335NNY/for25c3D4/h4TyC6jIdn52yxJ9Did4NHXXmc9r+PRsfRAnBEYArbnLuq7Cr03lX1K8ZF4EmnOK5jzMlWyYGXhKUDmzlMltf37PIs/Iov5K48deAPy5Wei9YRlF1JVI+rHKVRHprr5O+2qSAwwRWGUfcbE6jSZnssBPpkPftI1+UQmwrCXXSb0RiAjyBAWHzz9GE8PdSJ3oRxDB5fyk4/PpW+1hbeDN68yueMNDtGimmZwQnwh/1pf8JWw33n7D5Gp1OD4VkQr4ChUczHog3okZ96RC1fA9txMRBo1+1cVkj/w8TnAFA2IWVPpAw2IPAHH+76TJfvd7v18GwS03iLDWS0rTf6rvhJXrQ/Gfi37ytG0dFi4tuvc+9y1LFDwVD19R0tdDxxgpHg5aYB02bL8vtZutB0VEQFizz6e9O7TTnewYu7dD3A68dwDUK7sJBw2mTiWxv1ppa059TqJx8UZPle2iBh9o0pVFedvWuO01j45V365SVGlwdHHToOmE1KDM73vmf5sPzo2O6vznyZyYO4eO8A5inUBObVZmwf1mP9uh2745fBdQ3dhKUhTpX1TRsc7AqN4JjlGnZ0luscbYW/mQg4sFYZ1cY00sFHOli1PPcfV2kZDYavFCvM+7lMqo5ZSpoEFZxOvkVj3W3nvWdBOzZOruazsz28RwMx1ZjLuvDW+QQ3k0emrGs7Fg2Jl3KqasmrbH2qL3abuHdZDcvyboZe+ZTgXhqbmek8mUEe4nTf7Tzl8+epZwnJL59N/O6iKWSrxkcTlwO1q1jsh4UG6tvCwGTCpKFprTYAait3wFLxCRkIZmMYiCDadVaBEDeJutReGXAnctOOGkr8OVDZCp6xhHHcejO2KwPgQ5yEIdLHyZCV27PHvgNYh2nDZL91cnfkhZnUTBpTLgbPGDHbrDOQsB8pIpF/GmASWyo6GwrxIK4OlX81YpiIgwTngFsw8dEwCZKDrbCFYkit6cAolEfDtIRbWd7Dt/c6QwU7hOYsaWovfOf8TPzA2B1zpvCe3Yi74F5XpcnzTON71pLLbDF8TP52F1RiZatz0UC9tBxXHUdcwR0tXO2sZvuuYgw+8ejw3XlY43lPlVwzsMqzBELPziv7+u675Mdjax1quht79me8gh9X4//+8hJXCpvNIbZAGKRDWM2OeYR1ePLjeQqvhseTDQLlnyR+Y5wdNhlPt3HqPetTW+Wto9fGgnOMRMu5XWCkfp9xr3RpWJlr+WueptkyBK9mnPTthLRazibwE+CqGQzuxJgeSGiEKq0lOKHbsJ+PC6PSfre8Hx0WpV0iBJWWL+TgXEfC9+tz2f2t+ZTZ54BktGwXCGEkAyVbN+nPd9kgwbbKdmI01/BZeos0qL/GHqEIapvjgyxT19EOjWsw6atRuE2tXn7P2XDXwYG+ywDXyu1+bjjPtvA5ALSAlEONZ5+Hs86v8zKYet/9EVyG/xt+i5GjZUGZTReJO/uSPtPv3busLse7Dj0M9G/3Lk+3Ch2k7UuoW8ZbPjedekfbAbYeTBqGzjdb1Wf9Ow/fuh0IENLIw2WQdXk2Mdu8KU/nGZqYYiSvNqso4arT6sdcZWiQbkv2eQ2L8pf4aHj+3F16ofHuWT6dV+dvLEgc7biputjUk+CcvUzyHPfGV1wJmhzE3vNez6M7vpuJYXnyl/9+dxhv3/LWX0fQ4MeEIO5s3rxxjJSJkb60HavdKn7SLny+MQ6neZge4sGwtiN30RaeLclhvODOVB+P1eW9I+yx0SE0OWw5aCit62XiWbuj0WivFhMDeWtHdZDWhCl4qrlE7fQed+N14iffJk2DRVji2/cOnpNv8FXjFRgyZcoer1vbSCO+vDrf5bsTH3ozv87fvdu2NbxorN91fpVumepf/ly2Yc73e03Pq12KNfmzTOBPuS6C77UeU1DnhgOtp6/UwrZBRyJIaiQizFoWMOsv6RWzr3U+jayx7V5zZlYKa8Y/BaY4SqPGih00pkLinrvAMnqUMVgQdWurhdBUyKEhaYQ3Qn2RTkWyo2zBEMTp7Dpdo7nTe99BPpCUdPN9xxPHtxDLjONbp/G903WezT/9Tlq7T+ZymnTe99336qDVILaZdn5lk7Uel5UtrNUpdN4InxOuzAA5RPwGji7b3YazfM/EoLQOJGkt4qqlxPkiMafANI3Xm1H71PkucbLL2rMxlI9ugsQl6+Z2GLAPs+08jtzmbCYaL5qn4z4XA+swX04/LeVdzjFWVm6IdPMQY7+jHReD7dK6dpbdbcY+RP04dsNMcxOthelf9Dx4kRnVPM4BzMFHBBhxaqCrJUk7HO/Gnd0SkQrQt92ZXK/UEpt2qcGz8BYJKMzPdgOd7VKewOVsGUEb2X0ymZP00bDBu4/Zwkygb4E5yM+/ilu0xQ1Ayp6dOu02maPIlrMzN22atrw920oZ283bWhI4H8dxsHmq073NvM7H1/RhRGLiA0eWHM2gaQ3Zd9w/1tEvpwtVfg26RQv6JSmRcOrQy0sEWzhH32DGyPEP0UIfNVJc+7j3fIwpt9tH3nbo1EA/Z++xreVPx7rtpHeCQJaGbsK4MrtszIxQ25qrwBz6rEnFlGATv9ME5olHtJKg3dLOxVdSl/kt7TInfOLf+uZMm7p0NpPHYsvRLBX9yWMZ8nv21SsMywizbb/91r8DxxwYPdvbZSRu7aCnDFLRMV7GlqY0tC2eitKEGsxtIosYlfSRWtU7E4oS/fAjy3clyBACG2cMV24T0G/A/6M/v8XFzyNOwWzY9YZHpSXGfZzza3ekWO1PU+Q31G6fyo8OvkK7emZygA8HPry4xrWIKVn+qzrQ16ILNpUm+SZfds8S1GmgOaysDXa1QxusGfOy86roP8oIuJ8XmNUx9rtQabmX3dTceJAl8qmR0Y/gmq2oMQIsQt5PxKTNp01SykdK2i7NWEJA9ytxle3y7L28Mmmav73vaxYRDfu1fzZSU0zl0fl1/L53PnYfJ6Qb1ZSz2o9isJQZ8vg2/Nq7b+P89/xmO5zyzgeDeY5lyfEn6be1iazHZ5pw5cK1MVfo1RAT9I2s9tMY08drJRcMzLxMBjKNUEVzZCCKO3fanxKYio1VFTofjXf/8BjmSwOhE9mefclODGy+mFqzFyDKh1Y3RnZ+x3mk8qekOweYrtj91g6O6ujKRZRRMsdgi+qtcy/Yvv3fsPa98XCNFyFH/lOL1ctOmPcCT/pvNXJrCkrYWjZ8E17Drozn568zHc1cdXIjKk1ZtGVtY0QbOIU2I1ofqvjzAbWIc1mXEmKqIzQqkK02DWxzOalwV7Wu58JbVNJXZNSDdIQc8dZ8ZUQ7idhK28UTrlbQIe8fn8bhyG8RzVSpqS1j8S9ZeKD1eBmnw35sqNOdAbR1DAGYqdoMjKdojWxR5fjtZXZw+HrYfBjr9T5LcfIXGGLWWvrg2nFqg5pC0Vz4SuA/HG16mDMLHscN53OwD92bAarPFExKaCrBUzwMQXp/GWjQtk43mVccoAUqy2YlvZrJpG40QAtlg3SCez/bHtvPy/cZDSIwra8MMoknfaZ4xvZHBvqEHUum5XMkJ3zH43MVXu2d1FdGWr/usomiyi2tarS9GUBqtv/24T6CLabOJ5ogvjzh77ArOunf+MiV9gYbxu/yO0LzNFhdfl/GDxObWvDUP8uoZQMh/8ZT18d9OcDgBY1DqPa9tbrfpl3WY/lNms4/caYm2XN/CxdqoWoy4Rrgq1+YVNTvwpW0QpFMwdhlwMuy/B4AZ5LcxO334nZaz3BJE+F78fBa+hAn7zOQ3XKLME9YChuzI1a9SqA1iZaf5Uz3DlU+7YqyCdKTD4ThFE133G/v0nZ7e+5LPM/VJWC0xg/vvVMX33cXe0GLz+tXpiqr9UNcBfgufH3ZjfPqMt6+d97nY020Le3fO17pYRyOeBNnwZs4lCV4YRK7w2v4EJtF5iOUBJv4HSsNW+AGT8AzLOv7ZfsI9zlCiXZ9aq2rbio2cZcJn37F6JxNofrbil9+SUrbV0tvXV/0rNxuz/BHbQ5kYzINUHCl/OJNcNDxA9d0A+L5z4WCufCY+N8IXZ2+ce1359t374o2mu9Vft5FLJhw/FoeLYN3Of/Su0krvhu7Vku1J97z8HSTgdvuz6LnG/1ZIQP/w5s6CxP+KS6HUx4aKVlKo3qLVscAU1uNVS8ZYkBzG3Ok53WUWDWznzVZVtqrEI3V2fhcIjXXaGWWE4HDGvtEsnLaSDdEeO00P5eMNX6IdQ7cjhZhyCekYTLnL20NN/cdlg3ond/y6vp3vGUdCheFSHE7eHa14FLsrnApzuyr6Zwdt+89OKRcg/GVUUxt2jxBGXzZ1prOV8s3fE0kxHRmFQNkv8XtqyLU/5oB0ldPDcsU7OAvM8QcNpgcksABlALGp+tRTdfvnzPlLmu1KaM5HmLRk3YOhNGyXMbXry8xJOYSgLR+tDtvfTecRWcL++7187g48JFDtjm7CmkwsD5b6mmjv2KUIfTgoDQMnz99Cf7K5qVU23ZaGMDBY1DAZNwbz+rjnfYIi82Aox0IJ6Vi6cHluKlt9jyuW2Yj1UY/hWk7RiGCYGlLcU7ML7N5ArZOaaky7as33Qb1IDUYXjCt4iMhnrYdYoqYvpI2Kfpr3MsjdoQe0v4c7NVZhepBwMAsXu16O5QDSrgneAoM5p93Lxl8/I6/KM70sgRf/o3u36p/LeMEjzmgEu0XPjkdbc/oDN61GbzCP1p6WPSv0NxC26oepR9yAuetnwa4+U9fkc7dETLaJQPkpHfGphVigHN9hjfc+DCXrNMGmY5VlLR9BuviE94u6aNxTNMYbePs+8s4OnkvYVf+k0/M/izPCM7Zr+mXPljlGzS7jM6zphO3vuz9L+Is854D4jX9/CaNdwmzM6kvngqX8FfaabOWtkO6KYUkNfzLg8yD199x4Kg+vekByREEpgf8Ri1abd4Bjn9J+LX413pciue3sJZ6OEx6txuXlWnhOrua79aOWLLbr5Zk9/vXGFJnwMx6TOGlV0sYr8urj4WhQKBdYq9DC765f5d6M/0g0KB7Z11uJ/0dd7zN3zZ2pMZZrg9BxQzl3Mv3c/nXqkHaFS8hjB7161M8/GuNg3GJdvCu/JzpS+JrQwG8+Fk08NGUFO3DAt7UJNZx4dAEUh6Nz8Oehr+Mv8Xr94Fr1i3vM1H09OsBT+ggDxc4wSivq9o1iGkBrnliCZ6drvNxl1YeczhafvoXPWfcgRV2qRbgLBgg6ukVBj8RUv+ri6BNTtjwzgYYeA7ODSxv1k/XBLbRB/i+3zkV3jlitWRVTHJd9keru7GJQWIh6VroLDwAZIZbSzU1AJSwpEnLFoo0nuKlSufU2F4hDUgjbatfLs/TgZ0KuGgcLPkQmMRHU5GycySFJaHOv/LrX2lMZcw1eHl51++7PraPC773u+UdwSRdiQnRoFXdq2LYU4fOP0x/Er1dWlVm4Tg0xnEaQr3Y5SVchiWRC01aBrpSpyqn0ZclpXytf12P87HOxUlXI+TNWZvB3G6zOMqsOUkS9gBQC+3hsHkfupidwXPjC4MhdkTsnc7VnOvGNsVyyOZyH9skyp8YSDMKNq6vDjmGYJejUizdPkb4I6AZgAm6Bvv9PFomdc0M1rb6rrXdL2WzxK+ROh4ZlB9WY38uJ4qM9jLQz1m2ysjrKkjFKaR3mCbCQ880XHOph2aTloDpTvB9UwlpDgcyWpoOfRCgtqVhOvACzF4EMYaFmSyY9RUT0c7pT5YYJnNonHbbgbUOg7z1MXFcLdBh1jpR1M5TKNUnWoDa3x0GVxiYY2jLUsKxGDLGFhvD4OM+/fn+zWo8PfLyXUem3D8UkwZLa2h0hYZj9XRfRw7NzQrOoUu+YVJloO+3C/4I7gbg7fy9+1JuI/p71w286sitSOPH8S2+4wnycn348OEKi/jLS9zY1k261YiNW2mrzOIL/T7EPnmP9Hhfl9Xfql3q/bE3yoCnbSCiQexhC72Ie4NZf462PssV9R6N6kdCtAVT4AFjh8YReMDrLt0SvmU9vEeDgvcpYw5m3skPvjp9eIi+PQtEuXal9XcSV5w6ZpC8DYq+8+cFcHmuVlPDlG7afXVm+is36YUuxx3uhbaRdRC5fgRe32oZcDXWb+cu4fCgctp64JDyeMrk+z6uEDZxESLf1gBlYmc4clwKumkeZuzjQBjOaCD1pax8zAk+X1UOPOcg8m41vtz9lLMewIUXBraJ27TF1C6lv8fulvKgJntsGY1rhExsIk4sMRrnwJX3rJyU0fjRfqHJeQqDMm1+yfe2P46QW31DfBMkQbtI2zRECCh8FB01PYnbNOROQO14mThkCC/6U/7jtKOqdr+Zr3Q+vUyN5qUv7VrBrN7O1fxjoev9x77/97znGLNWq0pBcHe2yYcwzUF0rZApx0X9A0dwA07vDsfjePO2Tj3Y6EyP984Yq9BanWl9lpcPbCjCIaszZDnBME300zm0+AxhGVdGVEBkALP10iwgBEu9WZ3DyNT4CtC9O25WQLa76Zrf9yZK925UO6mWwXvEqeId3/eO3/fru3PB1XlU+qprYOrtqi0xz459jb+eauo4NMNQ5sAau7DLeNqUQAoWMMnTYCDodHZzVChhrWdQ4Egdpjoc8VsOCUxTJe47u46Cs/Ddz/KsupT/jhD03CIds+MpHN7FqNhAUgyq13FrwfQ03s7tp8rqztZ5e/dqSZcQYKfUfpe6RbgjiK5WY/e8jx+Tv/j4Yfzm40dK0AhQu5cv4/mnz+NT+xfJkR134+v+EI/X/KCczpt0SOWBGa2cQjtlT5T3GwOrM/kYLU31NgGflnt/GZ/3X0s4mu0MZjgqfK7H+XkOCOQZbjW2q1zRmK1W4z1GA1cROGopDgF3X+Hde+0QYNt1z5exPdY2ZuVsL2N8efk88VYuDs7UwnMZBxxcbDRNdtuBrRnQ6lSe2hvnaEeHdinTWUixFaIZmwKTWRVjR1qm3Zrgpr7bGK4SWPgRMxBm1vkEryWgulveZldFmHNwa1h3aFGfqsEjg5Uz8Zzl9/lT8CuvCJuWNsA/nZmmL2YJuNKqq3TxebNa5YzDpnU4E3yHA6FtLPKjvy12Pm5p8RQyB4XGobxcdbRH9YXjoZghvM0k43CYTlkX/Vt+nad8O88/9v4apwWeBf+SVrA5gfZbu5bNaMHs+7WtDdrwkxRVLiPrLrfh6PLcMwjN+N/GEx+PRyu+ee4+7HeHhkH7ERKIaOg7aaZjU7hsgVD7XyyFLdpLHq2V8vwvCeI3DMln0ojy+7fnblO8yWBb/UQD4eEGQhpd/HVEqGaH93J4Hqv7p7EhGE2eCA9xlsvW6bArhUA2CRW+CFX6mfzjCBktbu6jYUrrxF/TZmzs0ptnjYW/075NNxvVztXXv8W1OnX4Y88Nq/GAINbwwIG8aZ1eX1/Hlm1DNJlz6XbiDOxbpzjclydwaQTldXpx5Otdv+9nd6EdT9/SlulBtwdcNkydR9c9GSz+dd4E337uchbR8vjH3n8b78/9tku6xOGaiOC9QuV/W97s8tQr7TXxBEfwrA029/d/fXVbLkE3Yw+aEu7nWU2+Y4pBhkZLZ61DYn8V6Fnw08OU1rHe+S6Evy+Nznlb6sbMvOfUJoPP9BeSdeYpbChH+ZHE5yxr9/plFm8gJMc6fM+UQIeyPDIznSNcmcQmp9T35Qs/I9sQoLeHefRI7FF4PJ4aJN8amX33bjsdbcFHzwrIkEG6d8fymkwLlkFlnOPwb7Ndj8d3D+NhVcd2hHidWm9AnLMVjA5jwGBj0LjoaMoWbGSlXWOQiHkaAAgqyspxMeuncsAZ4j+PV8uX03dLHHPu6/BaeNUuAlgETN6KXHaNTCHPe+1jIHOt7+pwVfWVvut9dyhqeriYBW3H6fXTOD/eDYe/0utzWpj4LCfHeuyfMYXzuK/z08eaDRch7lL0YbAxysXmd2oaaaAe1/cR3vkPssTIvwjWfczuvNXY2EF3Ku+xOZvN2gHVUMbv0/hy+ecaCE6bYfZxd7DMUMwF43x9qAFLvW0lxqgIruoJD1T6vIT7rY+cD+iQTQFG9zJ2vMXGV5kczGB02Nsg+W5dZ3n1YCYfNKCDyv9w2k2/T1PYdlYe7ctknOfFWUsEVzBsLEvMna0mNgwWC+7StvmmHPTlyJ/0x5hN2LVpUCUcOTLglEGIXQXtG1pMm6F0gmvcONQxQoxX2UY9xu/RMV7p1fjsmJ+rHQ9GVWu2jhdio3d55CiQcXb513q8f4oTQQ40hcv0Q0V7UVR5ozG2c6fLPI38eMqOPlqa8AiDosnEubRbdjrdOYtmCt9wCwdnA+X5Ltuv4ZVg6dueH5z0gWOE9d1xnyXWrQOIlXXYxT/YAzzw7WO2/fiQI2kIjA7vhqu37x6D5xytY3nRPNbMmiZVWzG2z18JyVUmLWRpejjGJdv0hCa01UIWIX/vWzP5JAN1aXzH3di/EqqLb9PeEnrRmkv50eRGuDxm4kODBH9GgxLs6tDokQkHdw/b1J1T4HdchWSywD6uJ1S1/K3u6ItRNXpSXs4+m1oSfobge2cpTX3WtOgcaFpKpqGKHGTWEy0JRcn+SDtq1eDN2MZv0mYcV9+N/eF5nI8vOUJtvWLcbUJaWq4zDX5sBfdjdT6Ndx/epV1eePHersd5VzzvzZt3aW9LvLQPBCHPm6fTsFP8cnoZSGL78GZs37wdr9uH8dOJ9mIz3r19N17ws+3dePuhTkuwnf/4+jrut0WP6qhqgUEBAAAgAElEQVSd9GsjhZMhjAnru++yU/mwOoxPezvy7sf6gWbjMDZ3JqTqw42KY6K+poHR29fDbty//zBOzy/Z4buiCYyDYP12Ne4cGWTbfM6tszGDBms79ud9fMXxkeXIktVDCQ14bQzip/CUvoGf66/b9fjp5Wva7zcfPo7Tp1MmaY+b7fgS6dQO+zFWdhqe9rW8fofSa4e8urswDbZBy52fLcAE+b/yj+f1a7jJ+FdZ5frtjzy8HuxmpNnmvoVq/DmSE55DO/fF8ivn1hfjJ6eVLa8ULSJEsKPnjWWZLjls/DogT+FpdsR0oPkNIrvxg9Q5UwlCrpLbDfp+702nk5+0gqW6MOFZlvd9dfxbbj9/Wubd+V3rk/zB+vM03/7qgaXzApvgtwtsHRqu/u3e3/NtlrVQuuW7fG44rJmRdxjK01NpOOTTeJAvuErAKlz1t4ar4RTvlvfNN0fnodd02hgvGiiyxFeqytNi9imNvDpvdcq6eJacSlDyDtMtA+8SGqQTGrb5M+0YQ935ojvH1U5tLhM0fgzeHRrm0i2VsCReh5Q1d1l4B2awLYPfvczs2cG6vULWquIsf0zbkryThpg9/dfYXt/5KnP5bBBoOL13ffs7W5wz/BTs2TkHTvFpQeeia9et87nWQwdO/JLxsiw2Vfvafh9tUg2aBuINGNOv1aLwIq/Odwmj98HjAq+/gH9qPRqexkHHW+ad6cpCaPaNIPFt6DLBnyUPAhqqvOMDq+ywyui/NFGVHq9SIwNsCU0OM1ammtIomjBkqIfqaNyctVWaBVXMfF/7hk7066KXqO0JhBGUqx8ykocrgqbBJEtq6RsON3WIqH6yGXu7RGffpb6Hl14G/pYmu43dfXMnaLh3+3h2CT+//5z2EmFqrZbpO90yree+ln274ian/Ks0hZOCp8YHz2347Vnouk191IQVjN1H1Y9gbkKlb5b5hckgzQ8tdGb+cTmi38hXS9Z2+xYMxS//zc4d08b86MiLfd4h+cB51a/qUvVQpgGSQHvjuWIkbmyibgb16NT7rt+Vvp1yoD2MA0jG/cjGqZabSYPiLnEiD7R9it3QYsCf9CburRyOQwnPzJ3QhT5Ry/zJ884Sd41j2RCDz2WHevHe2JddnBdYvCerB5a9p01g+FiWbavMcH+80ASJ/WEPmKnBL/9lfLFcOFc6lnX1HAebk/d16owN+ooGm7Suvq0wmbPVjv6vfK+2YTaBpor1uhPMc6BatPGodna78uweraUzU5u2OHUNBTSBF9xFeLcOZpDVKNVBasirOOIXwv2+Mp+fZ3dlBIn9DWK9+1Yl3oTk7jJz7XffwtZ5unfouP37z90x1GYi4iKQZTlLhl/1/HmODJmFfMNfGuuLaCE6nX0KY8WES0vzeldGySl3vYqGxCGqzZCU76rZWg0U6ohYXd4r08zF+4Zf8fIIQWemP2GzQw2z7mWfN3Was/jyQ0ineRSKvM0ku3wzwi634mbt82f46mrf2oGW6pjLO/kb1NijgNuMQ16ee/mhlyXzbp4llPzMWiKsqX/Bov3E60v5XbY7fHSo9xW3ba7WmQHTO2qHyiu2Ls7su4zx8vr1artT+VRfiNZlMlh47qvh6N9vaP7mFl7fOvSzXRvqT/BhQArH8N64Fq9x3kvlqUcYZ22bhk/1dD1sHaeyjTpeua99qCjN7LRnkZ9QwsTPB+z+1nD2XZmFv3rjWdwaMIt28JNKPwWRxYSj8dJ5+A0+dm4RqluIYaNIIEp/4Wm3hWgwN/4w4oJjHaP4iEIR7lNOyLI0SMf9FABmH41mTNlgM3OfRq2rx6dxeUAvU8O0e5P64niEuvUxLkKLnlYG/Cq/cNgw1js4UDfBc/C0GIy9bzxEcF7g1vvGVd07LgFEW8l31gl9z4mCuJ2nZ8G9BtuiefTRsCTCAg6CSNltTEFjfjOAW/LmY4iAKL0lsdKy1t79grPK6Lp5pzyG/3Chb7d2P8uI7HY267iiKByhL33VBOFaxWgxSUq0mew65eXZ3rjizTR5eMoiUdY/Cs7L5TicBzjWjsoqo/XCYRonlkLwxiklmA2iBvrwB/xm77xGdkU59CyHFZ/3+7FeOdpoOy4L79v6l7xczZfWi0kd3iecpwE7LfHpsh9bWj3mBJZMiTBxZgkHOkFNcE2u7OLL7i0a4vQtrkKojog97BXYCa3Hmq+FTfENZ3lG4Kfdnj7g4C9t4qBu51jGZjwziupWaDCtXLZVzjANbc3lwbgR6THnwdFSaG3yEVrjaXbg/MzepAS3BFhthoS6fzQd/mvd1Q3sgTH1NO8Ch/MAd+OOaUH+aM3KlANPAx/63fEJOPvTtGq9gZqM5+ATwvR8KeNViaqyP2cGjjIJMm/Z/Ow3T8++V6co5rGMrzGW4VruhKM6aHX+Blz85bPf1zyLVyRL7xZj1LKY63MPItf0U9Do/Pt7J+j3/XuadQSenlwh5g7tePI28xqZtTJihM9vCce745yle76f+LUMSZDSiGA1oLpe70rwgCfxwQtGv93lT+MlvWfpXSkXA5oCiEH6sCsbJGn9JoTdYU0L7VfjSd51aQu1xbCq3h3Hu3IMWe3/moORudKhgi97Ckb84rswtobdb88EFgG8xqCGvduF4CSIKw0cdPAuUg/osqtwbjaYnQgjiabATD1qwWwZrdnHbINyKTBrthDe1a3KLNgIwZgkuNz792Ffh9OCqfGo3cAJ3ueX2qXW7eldt5MBKruY1mwWKm9MUxlsrODC8qoAFmpmd3+WpX1j41A40fcK19oWLMppPMpD2a7kcW3fm8DW37ougXW2eaVvgb5oz7vG041GqkkMxGZ80SzR4GiTDILSFgwUjuvr0RqzT80t2WBM3mlDDFEayp+KZ3A00Fv66HrFHiuDVNUz8Fumm+2aPjGXS/hq8d0cdJVl5DrRQLmx6dxsUxGuLOzuhGM4bSemxjphQl0/Jg0oR975Lr96qB6kEvPKwJZ44mjn2geFmIOjYOAmPAYl15Jgx7IWe9MQf4StjhNeFeBmeYk9NyYAntC6yKtpUh3hAN+nhVPBphfRu17ZXazPRhNXfCe4i88htIpK1+P56+fZPjVgo/nSTNHA3o37N2Vjq76ReLLYxnRh2vXcgYGzWPRdS5lgkHfQuL7UcUkmZjHzK5vO9MV5pptn7fdtPdQ5/FuzZlfsZVwcgP66H6s7Z03WCFz9q/iAvJSPB0i/WZcfte57vnnW3wke2bhHLiL0pD9oFGMqoYhdIA1dmVG0zyv2wE4iEPOZr7SYCbAb3IzN5B/GkEyiDf4RBGmVLHtmoezKi9g/yqfbrekjTS8vfASvmB/ATYu9wlfsQGVUjx79rbhJueR0h2xQEm+OcXCR9g893/jMgsT+dR5jHqGCNdGgaUq/yPIvO5VtaS5jk818gmOZ4o3akomH4HmDCqIJnaCqUHUTWZZVezGvYkZTJ9ljUCR7vKSRXcRQBCNLvxnCLt8reBmayUNoIxUcgjtNRD/73d/k2c+J8P/hn7xcXU5ntSyjy/rFPXskKkUaAg4XmqbYUSX/noWXYSGHiQiaLY9Bi53J4/Yp95o9lHBpO/gNrmoHMFS+q3jc9r1h7QFQHM/3b6rBr3WM8EOLUQP26zxjqAUk7SOtu86xWt/wz4YFh/S9r1R2ln8to9CR/w64RYtggWJCT2mQqOYr72Y4zoNa0kDKiLqa4Iceaobc2fsOD01TypeXPAgTvtOQJh4YMaZJ45m3cVvw8HSti3jyqPzQsTYghNahpBHWpoNHmgjl2KXVMDfO6k4oOY3DvnYpyruvhi1lQWnO4dtGuIQnzLaFr5zdNIWA4Dcy4EK9PWmt2IGdbLUbJDg6s+m6zXq96/q5C427/Fj8A+sydLpfe9/xAt83falx0+m6PPfAkEEunf26rGDwg6OsqEwGleWVRKt+H/DuLrW9u8ba2DjRVqWNJ145EgrVoomcKVaSDIFB+fFPRegO7VyuGtlsemDndbcNT4zwMnckOUB7c3+XpaXzHXcZRTdobWMWfjyObbvImP1Fu7agCl9NA5ED5mDSOPLdc65GbqSFcJgMrJkBpGbXCL/6AP+CusrP7+B9lnF7bgpS7hTOrEQpgxBD+8p2zyAZDXVpl+NEY0Er8us8lbuPhq+8Wdv+H2M4/Uye2mTTu/DW0/ZOv6p+Dq+OLEIrtCMlAhr0vfOztCardX7MeC0sVV1NwvRVPFXfCE+zrOcEg7kLUv74xrVNJu79Pp85xDVjO9VuK/Dsd+NAYNmcx9223Kos66zejevbkmXxbhitPmHSeho8CtCSWm7rdqKBupwJSw9je/8m/tP4GIiGCH45i500L6++wKBcd/VxOZEhv/c1AWY7yCqea5Hj6jgepg1uCg+Giy/0b+0bubB32zn1IryVSxu2ogRWvo1K8EodaMsJYlY4DiWghpav9Fe5f4uzLvP/3zvaQMgYZdF4STkmj84creV8ntXvLpvqVpf1YG2o4eG6wwaiW35RIaHvKtPMDeKFEO432obWEInfafo5aRadupH2s3smBUXc4ncenhuWZXzvfy103KhSZ4R+92vx+53ylsFv6fp942CZ18+eF4k7J/dOj1HCnzSVb81EMOjOp8s0SBKcWmCS7uGpjAg9J95kwFS4BgC7N8Aor8xaFu2Qd6ZVk+mwV8K0D7uaneUMsLkLS/59blpremiCymbkNthfq5tKosFmkO7RFyRK1+1oKzLbECYAxzJwNtUrZnThDCyBEGWHSXXG0oLJg+PDaJYyU6J9KS1U35vRdHndXpXPoh11VoxkGiIqlK3PSxwrTs1VDJvLwFm7Cb95/y4w+d1LdmavxfT46aht9H5rn2s7zfZ+fLrtQm0Y5dt96fu/KE/EvnWeKXj+o6Hl2gLzkX80A/k2tWk58FNdmA7XLsHcZ382E5dO6DuDT0F5BOcOYOjLu5TXgs2iPy7jZ7PGr3zr9FPPIcYsv/lEweSsspxBaNmf9iBamooTXMYTc9NY0Zuq9RJAhCG4ixfnSEFzkhalQzRMDW/8sPBgPrVB6ufYjNjJRetYmiLxCV3oWX9BpJasCNlgdTwPDYoBlwZSf42m/Wjlp3YPmyXI/+5U2jz0A9/q1G3tdwbwXxGYMiCq57SrMoMP4zc/9pFQg0dnIvFL3t34j6Cg/acgSe1SmJdNaceivQm9yNdXk43JB0+1dFv9oSZhFfWYSVAvuTSOm8b69/3lTerNfQkzgGhN2DZFG7qOkXTTnLugb9iVagJ12tXh48l32jgyDBe4MmAL1ZO4aJhC65NPXGhjbd438TYwcnyr/iVMSFqnNtXkVJ2rD8rd8xirLb80ZfuYvkeDcj6M4+5u3B1O0fnh2+Bbtq3f6sEGq0INvI1Xft2y4eJE1NinrlnCqoXDmodebLQq/pDxIrak2idWqHOTC37IwWj1c/CHB56P44FRuzqqsc1Mu1MMswmiGfiNKYs+D+bgedGfXxnH4z3ZQTnGibBkxyGByyoEMrS73dJr9Hq0sjRyNSZZyVzmWW1c7TwR8696oxlUWrpMNKcFT3zgI3eq+MBoGZO2KVOAoAc9GWONJeh/k/TTKryJFfTVJB7YEGEacw1zVg1hhKhnR+waLxF+RdLqZmNSxFhMWRplLg/rXKb3TXy1vT4HpFujdh7uc0xI3PrdbMGvPx+W9f+12Nf6LIQp8XpdPmlCh3XIaucBT67ujBkEGtjpu6Y7mrPVNI6e2uXRQn2LF7BqQPe7bTleM5NQjviYsDxdn7/+lPQYvbPE9q+7UplioIgphoZFFGBWVvKdzAvzLFgMIF2riuf9elMvl+kqfsVVJ/khvMNh7nRinMwokfZgLqlROxeebrsx/X56mnZFc8B1NpEx1bZm+freZaMXz12+OxFOPeXFIZylACGdm83Pm3ehM1oDgkSu++ogyO/w2m4fqs5pv8mw5VOw3MpM3otZ3+uxNCnBwVwO1caEgwgIu5/7IRKv8i0Gu9lOmjCsU7lEaCrhLwzcwKMJEl3Pp1Ce455t+aea4clziSe/0Ukvf6RQMKn0QqAzywJTX43fG45/PrGpfFo4qjK963p5lhYetckG/yFEqIMBLQzOvHzOA6d7Dj3NjNCAF7ucGAevqk0xa+494IZ7i2lrB1drO4tmUG5WXsEwNUy71+onEbDN9ePmwqAA10ab2jmz2syz9faHEpKOJTzdrQ2INcsnUFmugDODqHB8rSVzeE0ZE5e+LX/Dz7e4FafwRsAtepjsP4bUvveunm4f7wyn8gIKoQOe6/fPeS+YfCtKnJ07zlfBVgLe7nwYm+1DBMSz3aZ2V5l/O/uMMJItybd2XsyPgTIeHt4VzmMjtR0X/tViIzQNlRNL+vPQt9kS2YF4nILmG4a5Bl8UQQMQ1wG4Uk2qcrhqhFF5NN2VewF1JoaHF4LXbqiucxPCgh6B0vTvOW1Cy4SHaC8Cr6OqcrgvDbmJXy2/KwvdWR4TUmbMKzJc513+TS16hDGC47kEMv32jnlFlufWgyQiz1Mmm5az9AjtN5cHJ1/Ltnm8fl/8ED+PFvB8GQ8P9+P5eZ9tJSbJ5/0hOw6rr8DoZRxyjuRtuUyZrqYnO7Cz/BpefRpnS40a2U5RS7JoPGd5ltlHDOQt51pZyrJ/0/CCRibOb0j513syodcjstRGlohAwfSiNM/GICsdJ7uC7/icrPEKnrWcNm2cZArdBFIdswDvCO6YTjOgjus3gghSF3VtJHvV+ZmJCdL2u06is/b7lDU/eIeZEAo4wvvvCZ13a5jqdw0+fyq9chsG8brunuXR+f6xPGIg2JLELA6yuz7qCFc5FsSHORgZyn1jWySu58ar2a1ywUWQsBTWhooFjyUZywgk5DLExKDFt9W/O+u3PmwaFnfWEOKfjrvYRqXMuVyWoUoH0XEW/ksaH+6NJ9tIl+8bb/19t6uDXWnOMGbs2fq2mbv6vnu87RJs2y1wVd1rlldoM/uvzoxZA4+wqi7K6jQNGzi8zx3aF4KUOG1AaSAkzOJUBlHM0cB7yjEm62yzx4gbp8kwDKFpq2BSVuEB3biUbQv5/bXsaHeVMe2OpKHhcHe18bN8WlCJCn0uyakr/MWZImN4ee1qCQpcqVf77QpzNSEp41v5q4N74zZ0MJc0vV8G38RXiL7Yg3tgmDivNIWHwDxHy86qy7zCNnmA99f8g0sOJo0UNRhgaoFxlp8ZYGquP2jvGkDky/cOocFxS7QdlgIOi6ODPnJzMMsLPBEQkGLBHbX8rDrmWvVoOrtpTMGz1Kb4jabSD9HMxFdgmQiQFxoXfC985We11a/YkInXQfymshJqbt86jjL6Wr6Ttsvr5+Q3edAyjecaHir//pY6LgQ7+add9OPp4TuC7QLmTttlG6/0n7PTC8x/PRNi+Ety2DNbtszcyv4rXcMylTHAxgQHkke40SecdbiqpXzGzXf61muW+SzjKbP6UGFCM6RdLsrjAqTo6roDdrZ70k0tfeOwceUQ8fjJDY4iKsRZcjb7sGua7Su+/lK4rIHWb0uOAroFy40OSgg+nRy5gp9qR5rrcnEoH0twuzgGPmWJF7+rTQ60ZIQAisaaJBCSjLX4Olsl7z2HDQHA5g87MgfNVp2FV/SMTsp2M3B2W06S2N7hgQ/Z+LA7li8vvIBA5E4gr+Beky1lp+tezuPJCRBzEgZHrqI1OPk5z5kZ/f96g8dbOeDDL0srTEsdLTE6cVQU4XFzitBUHe8Sf10ByBDxV3/1P8Vu3ouujPuyYSE94YqYqmQBYcB/vAHUAsbcVQdYuLoRyU1w6kpon0aocjynISYDMqC0INHfQ0yT+NZz8Ckgb/87f3E7/Nq7n2mIJh46vvvdKgrG1DH9NtN640gRx9PDYzoKGNUzaWaZyrMd0x0chY9K1zg+rkrgkE69eTZuuxgCz19+99fxEUPAIBQpB45olL5+/Tq+++673L3XEfgO+e0//zD+8Ic/pNz9PK06db+24Y150/C1tqrbqdsjMG7mLFQdJoNXD8zAtZ07b0gw3reDUhxV+jp+pRytiY/lmIWZEYHJMpz3jRv1dCbZ6+trDO5I/kL3Lcyz4dRBqbZT7mKHinzlCZ8P0+5EHe12gl+2JnDp+/apzj+TB+YSPPG0Owe4tqvyvt9JJ/jNZ4u0HcRLHpOW+DXqdPDal/jisY/yPXGm0NPaj+RDw5Gls5rNLWew3l/Oz9cdg7FtiF8RtFYC1GXUrq9uY/gFrzrAUYeGsWGXt3gMVFPOrL938hKv0t8YYufR8X1/XD9E69ntIW0H8X7/+ce0BYGaTyD5ZmllRlKeCQP6NrCie8KopUZ1MMP//Plz3j9sC5f719fx008/Jc0TB6hzM4SdMdp4s8WUyjD3+PypziG807cs13GOuhrHXHfj4QGelM9mw2hm44AjbffjdHcYd6MGxMap+qmXAB+cifrmqrpV36t6rcb5WL55gpe504igvTdQ8gO3wEPn470rv48lBHR53sOLsuHMkpB3AmEyITveii+9pyxIPy2bjQglDNmnluqtAXZzP/YHm1HGuH94Ew0RJ6AmHXwnoUnwBs8rA+z9cFQRXtR++AKLHWfxrky4KR5i991u/3q179rvX1Mvxvr43+a+aFR92us3tMKXd0+PVY/d/jwent5FI8OXEYfHNGOPL1/jxfu43oyNc03tDKO9Yopgw8um/Acd96dx3tUyI54Q/39oYGoYIuZlklaHTdNEnmm7t4+xPeQIFp5tAABXlql0wgNNz0Nwob085/vlEh43tk/jct6Pd/ercb8e4/3bx9AzXAe/h9JAbe916MN43X0K7W3jU8xZjQ+lIXHu3cXuPWeeEYxq2/x5XxoTvuLwPAKY9sQH8JmNXcuTltBGw9a01rwocSZ/tBHJb23uRAXcj3H0w2Y9DlZE4H7S6Nd5Vi1tlzTaVD/o9jtOr+rK9v7fPBCaFErgXj2Mu83bsdp+GHeb92O1ehyr83PgtlKygbR2/S4NJPVdp/Nb5fNudrqot64DRPmLuCJ8vkcsHZZI6PyT37WsydjnQCO+qxusG7Dfdb79vWrbb2/3Lst9CcMtxqzvN230bXzlC53fMr18MQl3OGg8LOPWDOtWSMcJg7Rkcr5pAOSDEbkcmfL48Cbldlsg+Ialy/vxxx8jMNlNxgAPk/ry+VMIv+MvYf72GRzyF5QP9obffZPJx3qsecFeDAQ1uzHuzFnVTAcfQnbBeJdfhb/kPZfWlOXqui3LFq/x1LORkEvWkOH6ZsisvIbfvfESGNbr8d27aUO0tiR4GO/evctGgs7/y2s5SEyZUyvTbQam6S3xihfpGma0sdksNERT8JlVzg3DFc+V+v+sblT3N0GMQBq4ppAng9j0zLYBT9Nj39lxsB+oIU5ZZn+1ZBJtzNzlKK284QscyXu2Veo5abzr5nulKYE06sy8w1RdhBbG2TcBUZpuO2ldrzTEeP3G3HjEfULjEJ/4i7/4i8AVOpyH+tKmdvp3797me/JeFaMlUDQ+/+7v/i4DDwE7/n3UbzrlBAvHema8BnH4KKGYbUd5Sn9a8/q8HVsNbSKw4q+rbETZPBlgsgC0eshk4ASHHLpaqiYMlSwSeLW1q3GnDg/RYOZN4nS71QaKRL2+Z1tTbXOrn23k14CNhAY47KxyAAufgvK0n7t8kte0RfLMsahJRsqeGhknMRACacbECbdjVDyXTL/SQK/rnEfavNcdg2ErMspYjdPu87h/W23Es/TuvBsvz19yTiQ49tGaFHxgU3/HycCTAdeErXkogdjQEauEu8t4MNmYA3rGnYkIbegy+dqsHeFzHvf3tYEDXAY/49rxsItwTBsSXMwJufa8G1wCqC9+pT8wZi8c0jYcj2hBqeW6gWDOPlrMCEs5Vmg12LTLjYBHaFgxMA/9ncpVCE/ia4JS8W60G4eVOd7kflzstmT7xifSNPxOWxJ4uBdY6cuWjArGtK22M3GktTrif6vx8ObNuJw343R4Hbv95zgAhUsTWmE9D0TeTP9+8OE67V/yXb4dGlf9+8/dO69lvM4DbELHQatdVt+X6f69nsFSF5vf41g7humyH7uvX8fWKsh6NTaIli+MW+QbYXUFMfFUeKqrJ6+dBIhzVkcLgroR5uwk6WIjlZ5e+cTYrxi2cq9y2OzwOhSkdvl+i7cMKWsSf++0qrIq32+fl2n/e547f3EV3bBkaSzbYqn0Ci+97NVMa5lWegPL8p26+I15SPOwfYq0La4BHf96fd6Py2SEu81LdQy2ZEcMvHz17PYvEY6ctXY47pKWfdLraxlJmoXXstCfrjEaaCYuJtiWdVlR9WozAztmHRuZEiIxiqM2n/5R1M0A784IOXX0/RsQfO8yrwLB3GVB3qcBco0cW9Ez9FJXR6MkP8KTmc3cZk84NOg2/D1w7HavsaFQJ4xZ/qmf3+dzBKiGJ4xY/acq3/s+6iB1mnA3TbrTPvS3rma3d7XzjZZ9V7bLN1ep4m/9ofByoxm4zdJe2hM9lkDqXQV40WailZ1NCwPaijalhSTlddkNaw9i6tCh6lUDmSl4wVnfPZcNR6ndd7uagXnvkp8gD7T1/sN3mdl22yin44n78YMBbyE0Tps5dpP6w/PLl5/BL728fXMw5u9+97sITOrVAhNfVN0mEWrAtrHLCWSWJvS1ojHewE/jEF8465x9CL/lByp58F5sSWccx+GyHoeL8/fusL2cwwgO9ekgjdD4WH5vmHxTh4YZnipRvav2LJcP6EPofN2lraUEzAn/ngN96NFgbxm8+od4RvrsULN8g8gjNhEVnOVV7RF4fSLYmwiEvFZj/eDEAFmsx/3mnvgQDVO5UjiP831NGl+/fB37Sdfa4W7azr3uyi0NeHRpsKNHdXanOIHKmFKwM9KO7GOmZsyyCUFMnlUlgvd5POSsR7ZiH3DO+JZ7uH8al6mhetiWNuPNu3eD9kl3yU6oSTFBwVQAACAASURBVKf4gOVuXrF9zNKi/kig4REdL2OTRiPqbE/p1C87feO6PMII42b97PD6Em3i9vEpfSBCzN16HBmuO/5q2i6F/jLbpGnfjp1Vb4ecswe6nMZxS/PGliuccDw+aO9j+px2y0Yfu+iO5TYD7KU4LBOWjMe+5ww9GnjEUbQQJIQH1WpGaITRedPU7JvK+ZamxcHJmw5DRN/Eu6abOJZHNkcYD6rnlS2cCWTGiki9ndW/zz2T8Fm05f64udnVUcgRxHkKX2ej1AbDys6FBbO8Vnrm0R0viA+ClsgshHSa6oqVELIgNx1gNsjM8or0NMKC2XQ+7r7l+xxu06Fn3P7W906X+LOxvn3X37wXlgQxX/3iJk6cns212ahZ57NZjO86Wu6TQYWZTcKr9zfi9LvL7jQMIG+aoFJzfv36Mr58eU7996+1ywT8QlzuW37bbDJQYMi+Kfc41eIEJb9fX19zUGQS/pF/y4Gso0SwCFGfx/3aYFGDcw3elt1qmUjb3vHVlGrp4HbthHtf7RIss2DCYAyci04pveEJHSqzaM0bAoXZ6Bjr+1ryoI73PTO9qRKmaaI5CB3PpSL5CN6Zwf7z7393bZ+ooBmbT2EO0363pdovA+QWmKRPXRbLvdqr26/xpD6WhpbvPWuqvjO6FK+D9315Rz0evMDRjAROcQTGt4I4iTfpzDs13V8nLG3LZHBg9FpMEn2gBWFZbv9GI0LTbcOato1wdJvAwKmr2qnSfPj4NrTYAmuWY3JGYgk1T+/fpW3lq21oQC2h7Z7rjLx/+L/+W8qXJ1ygxzhRnDDZMq6dtLsyGk794A8/fo5bDhkoVx7KUU/P2t+MWkCHDmgWtK14cMQo/i6D8WHkGJ/hKIoenMc4rbbjcDmOHY1anJCbJNiCXE4LHXTceA3uuny2ZPHm3wJ/tWfKn/QAH4QBsAb2CdcxR6/UEmwbVTc9yDM8p7Z3Zdt9BvFMRGc7Zkm58GAwhz/aCwdCC46j6j7j6BWkRisHDzqd/B2BYunltL4bX7+85Gw2XZvw2Ge3OTj7Lz6+rfbR/6Y2zOYSQs+rZSLanlXjvfoZGNJGaysYVU+/TQYc60NI5J/tfvswXl8vY2Wt6nIIXRNEwP72qbRa59Xbcbrbj4d7S+xUgy/jcncajxwSMljfrIMjWpzgMMdlyU//sKRd/Kph0ob4QQZOtqM65WkewjuXNMvWiEuE2hmmj+33x7F7fRnrl5fQ4sYSDnrmx2iesYm20TBnqTlE3uaXtUPGp53UFAq3dmWGNxpfD9lxhu5pAdeOgsrkmvH5ebx7/zD2L89jf3itw83nmGv3qTY87eG+8L4mMPNwbeKYlZFZzlwlScaLsTH0PPmQb/ndkeY9OJ307Dm/f5YG3Wvbuhp3xaeLHr/J8t/lp7oRMh3Fc3acVZjwYYz1w1jPCXwEJj5DVLIZYSo8QV4iiBQs1Azlytqvu47EjcFd4tyYs0FNY8s3QM2k/bz0RItIxHNJ40LwYSaLQafSllBwY0P/7/Asr2Wdl89yrLIbdgR3G0DEXcLceXnf30pdWx1FXAGxqJuAubQ9DwbfF81Vnl/fZ92707aA5JSgLLnM5QeapfKJwa6stDFU1X8ugFloeD13e3E6d+Y7cQ7WYazUuAQjdgCH8/i4eUx8J8jjvPfaO4bNpW2iVu/jV5LvFCaUo07v3rwJ7RlIlYMOm7GAaTONomspgbffm3NIwsTxMF0VzDo0rPJeav+oVM22YcRskXhi19mnT5+ujMBAkfIXQon4jZsWLsW54ame/e6y1dPltzSCPIT+ZhDznXDsW773fe5ME7+Oluj+VmU0PL6fjtVnPDNmTF4LQe+yugnU6G4Jo7jg677vm4Cpv337NrZk99u3yVOcMPvpWb3j2jHV6btu6JYg5vrx86csGaNbZYGB7Z36y+/do4GuhKHgYGpwDWjib7acb5atEk1U8n3ZJ48//PTTePOmNg0EF5wKEq5mvbzbTIEbjIzFLbfwgZa1n5yN58wtWoBaCyKOsBXRxMb/9YmbiRpYctB4jT9jT/PEj9c8/FRZXf++o0HdXNO31kg8uOu26CUp73tS2v1aPg/bshHtPDvdFf8LgatpzbemEQMpzcLhUJodmvHwEsJKjOcnr0J7c0mqje7h7GiAzVJU8TrLRHZNPb19Nz7crccffv9PoZX378pWxlZzda55082PUuqt103ahA/584StbiZ5yK9gv9GhXWJv373LUhe4t9sSjH/zm9+EF/z9D69py/unx7Eax0xnCSPO/Lu7X4/X/cvY7y1h8iV1X+eQ0mk9jHE5rscxnvzncTmKBV8E6zrag32R1/CZQR8y4pNpEx5CKAM4MshB2ufDOOwz3YrQRcBTP0t2pfGHA9pb/Ybmj7aQRusUFxTHY03gAgpBKtJwaZHQETtVy3GWUu0YfcsthvPhXqxKEIQYL9cu0LhQaFqIr6e20ywNnzrdzwPZq36Fd23Voemsf39773TidVzvBL/Ra8fxLrQ3v32b17/P7xqTazJlZDN52KVN8TbH0GR5thx2VsVUqCvZFe0OiqnVu59Xp5Bj9CvELBE2VQ4/T7D41XHrXsTY5fe9yvz1Ruj04izj97Pvnn/tvkyTOLPxOm2D2b8bRncCIYZaHbyEQATReXYaROHK78kEpBHkg6m7pMXkzGg8U71ibjpS+crhTfcYgSmJZ33l22XokLbry7cd/vHv0ar8TvfH7g2//KquJYh2/iGaMJHQUNpb+Twqm71vVgQoFWt/HLRGtaWUgNI4CXwTCM8oTxmb+8cwzovDSm0tzmBWJ4FL6+DQwIVRXdMbnLSxgc5OtII96t8CJWpU32QXGw2D1yzTMrS81R3zwrwFN7OMxol3gWe2m9/SdZ3EM7D27+IThL5qn65zp0k9Whs4l0Lt7mlc6zfiEOaaXjLDnbNG+djtQ8tANS+u4xTQTMrKUqJBIyqDwCWfblvP4lW9S5hr2PqujgYy/T47G8NDw77TrQ14cN95PTxOD+RmxHMiEFgmrraOfDBAHHbZhRI8W1LZOhS4DNILPv1FXyBIag8z6myrytKF2bXDjGmWXl8YGDuE9Wkcj6+pX/CVGXTVT78KfibzjvST4xAwyIjBIBznaCBICgaukeW2VXz61i6jw2BIXt73uaXITk20aDUhWqoaZJSV8sJydYZyIspr87eh46Yd5gQKzgNAIt8E7tRrZqCNui07z9X0qWUw7qrqRwVGtbFyjKLyMnDDDc2WAI+tteFvKr6ZaKtpXQ80xtPInzhyuYwctWEL+3oz3jr89TwP6CZvot+7bQ7BlbeB++5Cw1rCQh+nEqNr241Oh/F4/6GMu7dzE4Im1yc253iz3z0foqWKuxz1Z0d9Oo8duC2THp9Dp+tNbfPfrOsom402jMbrPO6ieSr+aA4ZgTQHYhvbJj1kl1r1m7JrKiGXYTeco00adnZPEViiuTuP1f5rytE2BKfQkPWyLAOeAptl8QifmSTZzu7AZ8bS3FjsQ/MErzN3Cvu7wVmxWPrZ5d5x5IR9/aLoQjvWWHGqJWsHruNLV/tQZ0ricZyBlkKEbSOfdzGhgAr0PicnTVdNa+jzT4Wm38SbbPnX0njHeB19gQ0zzsrB5PM5E+9PFfRv8K0cRsxxamqg72y1yPjCTcT3xS+zSDdnk0F297Y5ODQCrgsFaGkRJ89wcFVTBiXFpCcS1bcatxi1PL8ty2DlnW9dZt+l7+dl2Y3Hb/Pq938u3TLerz13WZ3/bUs/gKpyGUIWZwbJR8eqzlX1Sd5zxxVthwAfS4Hp5fXLte7f4kr8h2lDAha46Ls89nMmb/aOCSnbYMAYV17irxkV/olQxrA33BcTR0a1VHh+3kc1b/BUtu/KxpALllLh8+0BNfYPKTfXov0xDPFhr9MBSx1iLDmXyaRrHCqHnUUH7YApG+8uR8ISIQfOe8fXZDIpn53KMczY4G8gkDd65isHPBmkiMBTuCXgKbP9joFT7Romd0F8z3BReTSE9a3zFo9Q4N5p5G/AarzTwF6/z8HTYJV2QF/8C2WgK1si78VPndRz9klxTO0D4+z4oHp+rd2VyhPAJj0Y4D3pZj+70sy6djqp/9fnT9d0x1PN7sHQ8F0+1YAqLjrUnu5pOwM1YaN3Gk1B7Ondhwwk6vD15UvgKbiqjpiq/HKtarfYl89fxu9+9+P48pkNH0G3Bq6Dw2+nRtAuOWlqzli8ww4w7xIMxKG/ddk0seFhpHs+xhXBYVzG8zwkLhqQy3qc9qVbP573w2lykZUu88yvhU0HvDfMnvu6Li9yiTF5ZTQpWTa9G09vH4Mv9af96vaQl3fOTFM/woYJinfX+tBQ72+49l65nYe4VD1+ay8WOt7RitmBlfbmGNZANvtZFGiWkSLxnbirCa4JYQQZfCBCx9QQ3b/5kAmTvGqn1Db1YXO0gacVzTEtwyX2dCY5x5yfaCDHTtmF2b7Nq3XxhvuHzbg/n6NZeh2fxsf/4fux+fqQySpcvLzsxmW9Gnu7XR8vY3NPA0Mjz6dZuWoxoTBQbx7uxvn1OE6Hu7GH+ExUso885eeYkQyOJnFwZayMtBve4oBfdkGZbE0XJM6PY4ZkQhaLqmPxghory/1ByEi9V/OYlLV8S3jZ3q9LownWaC/vMwE6rxiuz9120dJbsiyeYzfl8bgbp3XRiD6lLZ+/1NEy8VUVQWgVVw3o/XQ4D/7lhOjU0Wh4w7T1jIxX+aMduG26TaL5r9+hEc/fhv6+/Nbvmo6lkb8rdPcr+Xyb77/F72wwSeuWhjfTfwOZI3cup9gu5Ygp2m7Am7EKKtZIW3bK/VxjbuA7XiWS520QMfP1vW0ExClDvwjfabYYzoWB1YwIgSfN7OjL/Bu53gnLb50mH37l37Lx+nPn07+/vS+/9zMYet01u/+mczTV1vAdr/NSrvfXQWXuAimhpmZ5/T3382sIv8pRT4Ne5ZsO8fxlLkkUo2xCNMPg4E0eLqG+MVwrJqtjzk8N3i/uOp6gfOUZxFx2k9mC/5/vn+K64OPHj8mfke0//uM/DrvzXl9fx2d+mCYjxzCs/afuqUPhqNsidWxBa8JLhW+rOEbhMuCCQx5whqsFttUmSwHrTdlfFL7W4+5UG6/hQF2kd/fbsTNdp820fyEouFKG6eD0Ou53a8RsygWztv3y7CynGmgaT967ul7u4O008u80BOXGrfTeg63z6DylUVdwON9PHHEts2lDGkf5aC537gqSVwvwYfLVlzm88U24f/wuA5lnecpfcOe+4fe///2NVmcaeKfJEWgkOr5BT9nq2nTz+fNL8Kk+0rm6bHduHT68e5c40omHvoIj2i8DidPrI3za+mzAAHsty2NaYPnhh99GYLK7iV8YjK40EWXjJj3YBEsTjV+CFfbht+9lhzfGetp+GaXJMYXvOrsv7eOA2fN6HF/AeKwTPbarGPrydnPc17lZhAT1VL57P/vterLVfX5LvpNuxBP0IbhE+xRqBFtCNvxon7IXKv4nvbi9XA/X/Bg1zad+Cz7ud525VjsCGwfeOykAblbxaTbpreYi40wrOJchN6cxbEnf7/bjbrMdj0/vskNOmWzR3v/m+5T/+vU5tjive5qQMb77zffjb9+/H//0d/97YMDX8KMo0ga7paKl8/ExAtjbdx+iIVc/tkEMz23wwFPAoq3hjGuEl91rJmeH/Wm8+4AWLIftxvPz18H+xwikjgRMQohn5VX76FeWW1dlc3XcZFmMJNxCY/hvWoeWs3YCn452WKKF+1qrbX9neJVpnb4a20taNkKBVYR9TSIXKwraVFujCe1Jm7Vqm7lMZPRdjqicXbgaL18drYS+pqsJisjQGR9P9xGI0AE+GlcZeNt0Q/J63I93b8tGUnnO3AsNRlt1m3w3XfhWeRdtev/ngvgdOu0yFdw3zxFvmefyufP497iDI21+rYpZQmlgCbmneRrC3f/41//5Egl6NnQqdH0mKNwGha7IEkGJP3eBFVF2Yy60BAwF57JVI07DCJiCGWLyWXR05XbZHJVh2ozUEEZUyraznosxlx8U+TEWcFfrfuavq2bWneeyrDzPARxM4ExHW/iZeZo2EL+o9yQmHRTzaMbXdesOAeY/FTrfvjd8ffc+M7fMPFogPV3LPO9tW7XOWkKCZ2nAAb8rkp119Jy6bjP03Xh0Srjdi+fz+H77Lr4/vnv/bvznv/nL8ebhcXBQhhG+ffdx7L78Ns5D5Wv57Mvz1zC4z89fx3/5L/9l/DYaGTYf5SAQHnI2mtnxFIbc+dPC6DELW367vtv7xwwSSR91udnmYwZV73Q+datBob3S3ATVHS+zk07NKN88PmUm+/XzlwgDsQGYHdVArXyXvLV1jrbQ6TOgsnOwPFMCB7usx/UI3E2P0rjUSX4mBL75LU/BswDmh6fb0SfXMmf7aCP2Dk+P98OZceLvT/ssRZzXl2xpX/OUvDuMR7Pb7OCp78NuGum/luZSecYFsK2ngz7P+5dTGaGy6Zhn68En/NNOccqHVv0GXwszXV8zcN/EUS9pXU3fjF3RWeNVeuV2IAB5RxCQv3TqKS/PDwstF9SLo9X1b9///h9+iOCLruSrLHhreC/zaJ8u79s7P2DiSmewas2evL0Hi7ouYZb/tYzJi8QRvO+0VVYPyDc8LuPdxV/OiCF7aRPLqD0Cn3LXN59gYOy+DjY4+vT6mq3jbB1jHxRHUUT6OfjQIM3n0Ne0+czkhVuHY9mOZXksfoCeYl+kDrRWh1cxo1ead6IqOi7D6Ms9G7LHsbp7GLyia09Lzm/fPo1Pn/8wPnz/N8ErvBCg4JMfue+//z44/aefSiD/7T/9MD6+/xA6ZxCufD7qjD+EdpOmN28e4z+Lhkn95cOflrt8tRHY/v7v/358/PibpHn68F3MA9AHdwYMqvFkEzcwvfvwcfzTP/8wXnancf/wNA78P+EZ24exQZO7H7MRIXzJrsznL9exh++dh1WNVadoeAji63G/rY04hJjVXdlegld5Ls9NU6+nl7hBoWmMIJTDiPmpqsO6X48vcSmw2Vq6PhRvuttk048yLQU2jdJ86XsOvm06tq2aGxoONJWpbTa8kV94S38dj5lcTBFmLsuGgWetf0wXNvfJly2h/A/H03i4L3cpotF40+jhjSbj9zSNXLuczuNLNHBV93dvHiOEHvevtZvPhGA6u+z+4+7S/uplybcDvP1HC8f1eaxXT2O1ejs2Idqsgd8YXJa/A3ghYclIVKYr3hXrJTXvm1AaKeKkEyP0OXv2TrmCvHcHHXLOOCdBIDrpvLeFWVgi0/Ptd0vFLST5VvljBHfT0+oyj4YzGU+PpWBJh5wGox0HHN0ReqAAf3eMw/419fFNms6j00j/p4I6SufqPD0LfsuviStrwRg3Z1tzgOsBAX7FxXSF/n53X+8Njg93D/EL8/7hYby5fxic3D/dbcZvPrwdH948jadJ8PE/8/x1fP70ZYxt2Vm9vuzG60+fsmNmn8MVT2P99GY8HoqR6cx8fqzvyy5FZ2Dz0PVqfLgL4BXgTQA3ZiR03K67u8HufK6ObebW+SgT85CeZgGuTscakKuMn8OgvNaepNyH2wBsRpc0Ew6wf3z/9AuBqWnCd/YMmG3D0LStXcGc40xmfeXtSrrZxvE6OwdH7iHgccWu6rKK8z9zAGr1exqmsRl7HdRS4cTt/X0drhzERTtZSz8WGGhOmh4YF1NGwZvyBb0e3HCivfpq+Nx3L7WLrvL/5X9aihZ+4HVZv8qnHJXCEZzAnfYUxD18+VJMmrHwPA7DINDC2e5Qht6WhO5Xt9ly083D9sZwfwld8Ziub2hjTooahit+FrPrjg8+8dxdgt/q4e6yFC7AK5jEk6dv8iH4GuSr3kXjJZBUfveWjKYQJj2hg9PZ1iKt5oSNLymqEankFZgUTECa7Ukdoj0smRHIxAeLgbDEqoA6+6R+od3LIShNP21f6rkYt7q+281jbG8IfTQecEC446jwOPn3W9oTTmmPx/GP//APacPth7fxg6VuwcvdanzdP8dZqIGfUyf18c1B2O/fF3/gTgI9Bofn89huHhIHjxDPe7DReJtMM6J+95Y2/GMEpsPrbpzOx2jCxQVvB3X0Dkxr9lXTlYV3qX/310vZk2JZd9FUoQf8F6/XBjUZzWYS7UMrF/vRynuPN05XJxPzs//daIZRurwNw5fpM80uZAIggYkNJxs68MNRnK6Gv9cEJt66GYNPvk9ZgM61N/zAYePX76q7smrSSbPSvBSM4uBJQvARiivo/9z/xp10ncyz/OW7DImzfPEf9Lk2L9QSbkZWCO2BSoWzaTXMoYhnicxGSN/VUWN05ZfvffPespE7hCEyQZ4u8e/Z2JjlHiaz0WvnadX8CjlaQnrXMn+/K9xU4cBOg8exoffLM5Qr9jIPb3Lg4dXHDUJHiLfjRX5adNqG273Lb+2GvODCpYwcBZBTzKvcP/ZfZxCqfpNhUQ5PBs2eRseOTQVNESa324ehYtakfXXusg2AngV3Ejx4La0e97sa/O3MW71kJr/frsfm7jj2z5/GP//AnqEOnDSR/fGnz2O3XY+379+Nl+fX8eXlOUsEGANPuOuHp/HxzVN0emDUUTkqxPQPp2O2+qrX8gpgzZAMmLFHKQ0GZizwLdX12U+tlAHX7KlxDz/B81wihUeqaAzlclqlngTnFiy63G7Dhok63Tvw294rtPdwzzQYBi9lSQPXmJNnMH3/m/8hu4R8lwehwS4w38QzS/210PDTYGKGsWlvdTslv1PhTRw2hwgtnw6fKj+71O5XEaj2Bgp+IWd/jUDQmtfgpzo6WFPvXpaYS1SBeV+aHGnF8a76UAkEr88lBAUvC8GhyvS2BANlCH3PjzDgTXAivm99dfqtAdYSn6XdKPqIrZVPJj7zJIFwpknnnUeVUQNsl/ftveFRN7xOKFq69ZGUP+nXd/VvPNjhKXQ+/V7bolFakc7bN5f2lEfgvDohVavyRWQgp52QLo4g28Zrpk87zkmlPLrM3MWJ7MTwocYl74Wm9TZ7AIM+4V4xa9BiTKwMeeMvWC6W0cuVlVvV+bCnOXXGVsGL52gX9Rb+8Icfs5xhVyV88C1k5ymhT3hkuzSNzL//+F3qQlOW/q3gcRnbh6dc2em23YT/vux5+X4c9r65v337PvkQIh7fvItA8cCWXR0IPqu7q3Zu9/o6Pn39EkHN7tvHN0/jnsf5gz6VIiPMOeC39AVWLAp/xkL1IwzBa7QqjLhN+COc0/MaqywZOny7luzF1e4uQf0i8KXApmfNoA+YKNpOM/1vEZhjyHKKNvESlwi1c482rlqtfDCt5hJ5+BVJ7mxCWy4E4KImk8rRj9fx0Qc231qI8du31O+uNHH5Pmm/5/iVpqghz4v+63dfYhSNVT3R9WUuWSpDSPo81b9vfy8+/Yd7NFk5rw5jA2gNqyMX8m4CUwtRKi/09188d+edDHOJoG/TKq/zaYbi3gwCLAhOHHG9Rx9L5Obb3A2TvJwWHhjlrR5NXhgWZ4/F8MT9BewIxxq5gVCZ1Zey1BEWg3FaSzbgOMTSriykvfBErMMv81aG+H1dqTSl//Lfsm5L+DpPRoFAB31Wi8yIrKUrd1UzM3iDxyXRygv+nLYtvbO6Eme2Z3Bm2+qb7VhvCRqcc9kSjCYmznk9fngYO7PCy3k8Owji0Rr+JtojAszDuRiipVIul/hNenHQ44sjDsBltm0gLjoLrYV9o7WbB9y0ZWuYpoO7xpZ6lBajaaHotmgnEngGi7uNM8kmw6OlgYOFvdASR/KG+ywLMH6M7RD7A52/BtPQw1wCKQdslHuk+6wdxtdM5+kuv/6tTVyMcqtuJYgYzNCaFtV+I9vTDzlCJoyGAOewa6eN80I96jwjy5hsMiTd+55lE9h0FtXsn4BHq+zHWEAwnl6V1o3xc/qjTRaoKTSN9osRRyEx+w54Y0x/d9NYNr763vStjy1D17Xvh2/OgkzeEUiK5+z56pmwhaan0JBl9WlDZSmj+ok6GKxoDIrhm9z8qUDboU0EdCQYwMEhT/cu3/duQ22XYPJVTwVD2QOn3SxmrTY0eXfZTalXimyMxFPky8B6iSu77EpYMnG8DE42s/MueAQTOKXVpusy+g19Fm+jYwJzCuo6ZQCkKek9KeWoEs3as5r4s217BSF1ngKHMl3ggatkv+D54IcbV48LUNK03nfv5NsaR0tpHDDySt4TA3Een54iaBDwaKi4ttkcj+Prcy27ctBLbGajc9kfs10/k5jYNB0UPL4+78b23sSv3GAQgi3vO0fwdR6/YbJy+VR1UhbYwN/4A/cJL8/GCrRhix5k144/m+uEtF92bZrQFS68RyPyKpzNCdyk5cZBIzPaqLnBJPmFDzNQR1/6UB1ALS92aUWjt3HEbj2bEpRZ3Zy/MAo6cINL3apPhW9pT2dHL1yUpM1peyI7FdzRmFU1J37KjhKMhaf5sfHws7GtcINXiC+kbjOO38s8PH/7+5b7f8ynu+zwtIN2PzZBYBBeFVbZPpiQalegdu1KLu/9zPaikbSscr+zS6Di0spUx/QbXbqszSMCUrKQwWI21uP2vmXwfOuOeZlamc5Ho+vsymymqG5+3y+W5Bo+7xPcV6TysoeS1qygpffAPfPt+vS98woBz/yk73I7Xter43977/Qd310eHaLiTr40TYi8llG0S4wo58ApfqdtGMDz+3/4Xd77Lu0WcYfp0j6txz/88Gk8717Hb96/jXfeeLn9/HV8fT2M59dd7GjQgnVsg645Oi1WZIaeGW9qcMEgP/7mu8FuJ3FzblH53lFPlzYEZ9FEwQw2MBdNoLuKox0ICeJjQJiO9K1pkubhvuwJonl73Y3Pu5ccXaDuHV/+ypPPso0KZ7Oza0MC3jT4FjcX7rIYPCpN5QO+//pf/2tsKRJp2i2hIe3TgqHZWQAAEDpJREFU9NrpC/Zisp3/1m6bUbYmx/OhDh29nMf7+6fx/rt34/nLT+MvvvvNePju+yzv/d+//e34xx9+GBcCw8PDuDzfhEeMV/3MkLtsNlzw5L3l2+Ah8lK97+3lDU/fuz7y6bbqd333nh3MMkjfwTNaEb7Nt39bwqh8ottOXBZ3NLRC1adgLRqoduz6LctLgm/+dTlee5bH67SH6n7i3pd44On8LXn67erQz/KzsUDwDFbfGubCeWujyzZOXAMboVx/cHh1w9HldNm+v7yWVkxeHZRVu/Uu48PTuyuskZzhLBNA5cFVTQT9h2FlVeIyTDYwl9qleI68/XVfBIN38FZH4cDFbSAn2O93L1kGE1d7f3j/NpM7vpK+PDt94DUHfNP2CCbFtNWOfXl6wxM3Q+/7YactTdW4eze2D4/jzdu3Y3/Ielg00WdH0hzP4/7h7Xh42sWtAfanDtYS4OjTp5fx8uVzeLjf6kvje+CXwDb7xzpuin+/+8fHcdpZEuOU1C7CaneTLBMa9d7zqD2dwNY8g/f/xlUtjdPimQi1ANht1Zo+dW5BUxvrIsy93dOWmeD4rW2KFtkH1YaqmpxFA5WTX0vYV4b45lz6uxMH2Dulv64J4ZVPYJv0S7BJmN+UDXcNr7v03ebJ69adk1SaZei+sHzXz+J2XuIlv8VExbfedNZp/sPddbQsUZ7ZvN1n/bQHqCBjLnH0O0hcIqWf+85T9RKJy+fEmbNf7/ub9y6/+96NljQLrNXvbwatBfNCLMKtMZD6Oh22s+mymyk2g/L++Ws5LmxYpPHchGN9vEOG8jmANJwGuUztrpHUbdy0CD/72JFudwO9EAX75Mkt9Qc3x0Nmq+Kcxi5HjmQ2QXuxO40vr8Vwr/BMm6DEZ1RreXOezswYmEGtjrbTMS9jvI678Xm3i6HxOh2PYHQ3LPesqMqpdQ+HzJSZHdPY7WZbmsHuYllT7UnlbTmN7yLGoWgIo4iWSWfmywQEIcBUu3x0zFm+mbWgk2sjNLG+rwNVtUmwFLVzMUJx+IKxdIspMth0zlMEJcwPjU36q9JKMPMMXy4CoiCeNk8pk2mxP6JoaGEcDH05EVwAswGhmY3vNDxw5pmmwV3oMt0Tz+Ghq23sXHaMNzFA9gjHMd5cVuNxtR4fPrwff2lb9f0jZdR42e3G9nf/PF7NFDE+a3IYutmus7imiqMcIlieLG2SMrfqN8tuRsXuq2GDr2byDbPB908FbdDpO560nZ5GqJ+/rb/3HCq2YMvAXB10KMK9ove2o6V/6xzyLQEEvqN5uskxXfzP7piycgWwuiyx9u/+1jB6753f4jr8GV30VXUoH0xsh+wgqzLgtpxZcioIPtfdvsqK4HJWr9a60jQSVm7Lc+Vr5ybUK6vhn/PXOtT1qqU0obWT7sZPDawr9YSr0GjVo3Zw6VN1kr16gqnbHG7rKv7XLDZ9YtJ048i9L8KPiYNJAnjFNwh7x5ib7dP/09yZLElu42AYqSWlzNravk14uY3tiPb7v0iffPe4e8Zd01W5apfj+0FkqsrtmaObEaosSSQFgiAIAiBIR/Id3pGHKNh3afHTt5POpkMztBpG20q7wu6Fxp73B9vc3ulbBKyeBxzfOfR3LbNcTUiDyXeRYTpm/PddKwFuaP0QX/ya5A82mDRQCisA/DpJYLIRjRN+R5heM8IE5JyXrB1n+NTJUTvxMfBJgEn4mkSeRE9OE66ppN3gBhy4MOJzHHkcZy7ogGvheHTcqA+TAAW+yEti84Pwlp7h28hiFLMmebAOMIcAFrtLyctF3CUXvq5hNy7v2PmlXXy4TbhJGfigjfguvzzTtxWzygVvAbX4Qx6RzuIZ/1Jedciv7spDAg/8qmxSfrwq/sXcujaONcZAOJpV8s9wpqJGiDhojBN32GT/qgURW0SNT5mWyJ5zd/jifTBXmABJDCWdCA2hkYd3dBJ18D7jKAsRl3ce7zCLkVQnsS0wS2CaS2plYPKJOrPdzm3p1BcMk1/uSXXlA55n1McV8PM+YI0yUY8K47QsE4GXo+zrFMLP6+dxH3BwH98XkSZY+qSm5h348AHpAgOrCFb4PA/GCpyUj/vtTLTeyUadN7bS4hI/LTfBzDaXle271vr90TIGJ0q3ok6xUThwcrKszKyqKzHhYSqlbeq63sq8tL5xkyersnPT2OPTJ9EUTCrXsSPe79FOtTE1nmf4O8FYgJsBy//bzdUHBEEo2iOzX2LI5KONMEpW+VwIDxwHEFqT6LPAK5+N/qROrjQfO0TJFHcJVjmiofSYO9RLfVwkqBD/O8wN1K9naULgG9EmmNaLti9ojOdzjzNsaSMO0TjzUz+T8Gx2t661y7HETMMEwAq8qrXzBZ80hLK1Du3EnwL6gWEiIQIN9A2d+DiWwQYGCB0lWiP+DuM72gU8tEVwpfGSXwLX+niJd/qCmOJVYAo88C7+hz6jDM/iir7hLC54DUmLB5mJvE6vJ62aE44D/1EPms//lehjvk+Kvo86eBdw/lUdCALkoyx5owz3/B8X5amXPuE3Lg//4DilY3jOIs/B7mzQLipvf8AZdXIvQYfvFE5TOBEzrlgRks96bx9CvWshENqc11EexT3v3GQDD+GsOHilwwJapX3CZychgXY6LNeDZ8tiYwSFFOWnmG/QTteyQ8vNyPAmFliEJOHQYRYSzdl36bFAw2wGjPg3oo0mTMv+EU2T76IEN/gAuhDmmqGuc352PrkvLMMD2IjF9Py0s2PzLIGs6xods1IWrrnDvxL0kMhPhHBpxtM9jZWQh8sAsgXmZ80jTntq/4g26dr3CEtokTTYpCOaDL8r8KX+Zv4BiSwEiKWGQ7sWiI5ZxqdIUWEEfCz4AbuEOFjZuBovu8uA22nT5yXGM4sF+VlCQ8w7om3oSbmTVtZXGpSFRsEXsGl+hZoSLaM18fqFIj0nH4m283/Q/DKf506wiXZ8QUZ+ysngvxyrAgfYXZjjN67P1Rv1fym/mOQU2d0GKyBod0JbML0kLtK5JA3KBD0NfZ0wydFw8i0RwT3Pz2wxXAhBlI98dGKu4GYE+KvUqbEyZ8IRM1988DWCdQ9I+BZB3APnp7VahcAQXA2aHOsW9bxoE5MKAeM4qFTHDED8EBPjYpb2gqJ8i8vb4syS+3PrBB3t5dnn8LT4/It/aWPk/9wveKBuYOwV48R3rQEHTFA7VfoIWum7zsjPRX2lAuRpuOmcNwZ0j1OjBjcOl1vrW1fxc04U5Qjs2A3uX5Dt99ICYYPz7ayE4p/t2HF2kZtS6QKENgm4rHCpY+3t4lkMphcNTzgFfvqeMjBjVPI4UtNuhK4P79+rGHW0rR84jNaC91z0O+8oXmT4a/k9haStSAyWe/DBRR9FCvzrXUzc8h95SdN8I64oz2/8T3naSoo28xubAshHG73fkjYLJpKGFOU5okOO3ma2qWr76uGNffrwZPlMDJtKTvab1sMZZByBIAbH2GXKS79yUhHPFiPN7BpWw5e03vKAhzu1fTG2gZFn5GGMkqKdy/95xg4sErhZ1sP/JCboeB7f5Jdn3m9pVku7diiDqQZcka/pvLzXxerc4aLvgfP/CUzLPqOvqTPgCBqj7oAx/ueXVBQesDXg4VnUwS+mnEjgKvBFfi52oamMJs4QDsGNt4M6oi3ko01M7JQFdvm4wIsQdBUnyQUjdoUR1LAaXeCF1hBGSImkvHzpfenPvE6OzPAJGOHKff0i9hXficT3h5at7rmO/uA530HQ4AKSh4c7CYnglkULPmVZdms1vo422e75bKuytP1ur3xsCnnaPds3338n/nFqzhKgEAQOx6M973a+cUNC0dnG4SiTN4LUxTxqmOZGhTgp177YAoeYd3H+ZpcsuGIHbYcgxQYNxbeqFIA7x+cHP0zGdIpQrrPlWNwrKCnYSVpsjujJS19oeLe5IIZPa9KexngHP/RfttiRhxUgz900FTgHx7gVkPfc4G/oJxIAJ3Vx7h+/AIdLApp86Ir+sMRP41vD3NnKfA5GUaBy0JZ4DWPId3lLkB/dHMqcDY2RutYXvMBC9cBA4luihYtzuKD3Z8rx5z8qu6Af7kVpqc5l3fH/n2v58p5IFMIX7OHrf8yGSekVQ+Q+GoSDs3eCM3mQCDIZ0BBpRCJdDjTKRnncW8jr5bxDEWYieTAw6uys7Y7WcnDjbIrF49tHPXYKWlAmRTq66RuZYCBYzjNTSlvtkcKvadKqA2LgItGWIAbgmu26rZ/3ASvwk6/K8EXBFHK4ONcC/3aDqnhlbbdzb+xc7pVeN47QRij6DMrTNxEMqBPCD1jASbfNtOKjU1j5xQUSmEzn2ictGFTAHX3APRoH3uFcCVarynfJ8Y5v9ah8cSTUJMggZDBdVcbdMQVWTAIqDA3md8THAA1ON9gGh0pMb5kHO0SFfR7cWVOnkqMhkY8MofjRQOF46XRVlR6XCBhgoAxchBrqBr56c2f4PL19+9bQWv3zxx/t22+/t/f//mDv3r2zX3/7Rf22qbaK4fL4+3/t8eNHOWvjn8ahqJg1/Bw1x5+EZUNjU1ozHOxmW+l0emDkQMw2mUm29a129fEB4OF5XbmKGngR2Ai/QL8BN8+0Sr7EBOOcvLMRYVpjIdE9+YJ+VrXHbGo5AV3uGAjABEjM5GtS576zEPRgLs3n2bbF2n7+4Se7rSv7139+kw/FOBU2Tn6QaNOdbNd8sqZtrCBGTmJw9Dn9y/dhisBE/JlubGy9Bt8IW4Vxovp+5/FhilWjCelwPAs+jtoATxIkGS+o+9MCYs3hn4xlNgYkh/C+O5nlpR2JFcXupY4AegiKnK/FFnKvC9jG9H0OJKXvGedFdq/JyU1tBLVi/MZlNhWZedBAxn4hDQbmB3YPMQ7a5CMpc4LMEoXMDMAPntnRxLe5h7fwK7qr2eWVSeAJngANwF/Am+DVpNVLQ5vXhaLY7w5Hm7rZtpt7q8vKjqfHNIlg3k0reSY6CfRrG/vdRdstJ38ZTaGPJDTOjn+N6eQf6DuzfIxMgwt4yzEPvXJPP8M3gZ82aYt5vEv6oi5pSKBH8tFGtLbEPYJvrMsjBlBfXM5oA9FF+vl+bBpg0wltIe/DwxtpjTCLgUd4WjM2trl7sPcfn6w3F0gZi9nQGGfmNi38ll1smeGTit9kdfNgz4dWIV9u1qZddQhDjDd9q/WNEtSPEOi0gj9cacfDwe7u763tiF+UaxElei8yO+92HmJhGuxmW2s8NVmvzQ+bzY0dT53V1Y38mabR3QbYVCTeKgtWZ21zsqlrDa0uUbEjLE1PKJPVIEFwVYDLXvHOzjufW9LmNWl+LmN/Gu32bmP780maKHYwndlBW1Zygt9/erL7Nx74k6ODRJfpZAD8vRhjnAVJ+7CieB/6AoJntJ/+hVbh/TwjD2MjaHk87eVugHY+J5BxNlkfc36+slvzyOyt5henK8yVqgeBJ9uIXzM+JdhZrwOFCXUinkXgT0zTaFYRAteldi2iRUQL+ibzIJ1yN0gLaWgXWmzZkJUW6TwjxVgMGqfuvzMtRBX7A4FerWq+TL3d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 Box 3"/>
          <p:cNvSpPr txBox="1">
            <a:spLocks noChangeArrowheads="1"/>
          </p:cNvSpPr>
          <p:nvPr/>
        </p:nvSpPr>
        <p:spPr bwMode="auto">
          <a:xfrm>
            <a:off x="1371600" y="304800"/>
            <a:ext cx="5943600" cy="1107996"/>
          </a:xfrm>
          <a:prstGeom prst="rect">
            <a:avLst/>
          </a:prstGeom>
          <a:noFill/>
          <a:ln w="38100">
            <a:solidFill>
              <a:srgbClr val="FF0000"/>
            </a:solidFill>
            <a:miter lim="800000"/>
            <a:headEnd/>
            <a:tailEnd/>
          </a:ln>
          <a:effectLst/>
        </p:spPr>
        <p:txBody>
          <a:bodyPr>
            <a:spAutoFit/>
          </a:bodyPr>
          <a:lstStyle/>
          <a:p>
            <a:pPr algn="ctr">
              <a:spcBef>
                <a:spcPct val="50000"/>
              </a:spcBef>
            </a:pPr>
            <a:r>
              <a:rPr lang="en-US" sz="6600" b="1" dirty="0">
                <a:solidFill>
                  <a:srgbClr val="66FF66"/>
                </a:solidFill>
                <a:latin typeface="Times New Roman" pitchFamily="18" charset="0"/>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Kết quả hình ảnh cho hình ảnh an toàn điện"/>
          <p:cNvPicPr>
            <a:picLocks noChangeAspect="1" noChangeArrowheads="1"/>
          </p:cNvPicPr>
          <p:nvPr/>
        </p:nvPicPr>
        <p:blipFill>
          <a:blip r:embed="rId2"/>
          <a:srcRect/>
          <a:stretch>
            <a:fillRect/>
          </a:stretch>
        </p:blipFill>
        <p:spPr bwMode="auto">
          <a:xfrm>
            <a:off x="214282" y="-214339"/>
            <a:ext cx="8929718" cy="68869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edge">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228600" y="1524000"/>
            <a:ext cx="8686800" cy="4585871"/>
          </a:xfrm>
          <a:prstGeom prst="rect">
            <a:avLst/>
          </a:prstGeom>
          <a:noFill/>
          <a:ln w="9525">
            <a:noFill/>
            <a:miter lim="800000"/>
            <a:headEnd/>
            <a:tailEnd/>
          </a:ln>
        </p:spPr>
        <p:txBody>
          <a:bodyPr>
            <a:spAutoFit/>
          </a:bodyPr>
          <a:lstStyle/>
          <a:p>
            <a:pPr algn="just">
              <a:spcBef>
                <a:spcPts val="1200"/>
              </a:spcBef>
              <a:buFontTx/>
              <a:buChar char="-"/>
            </a:pPr>
            <a:r>
              <a:rPr lang="en-US" sz="2800" dirty="0">
                <a:solidFill>
                  <a:srgbClr val="FFFF00"/>
                </a:solidFill>
                <a:latin typeface="Times New Roman" pitchFamily="18" charset="0"/>
                <a:cs typeface="Times New Roman" pitchFamily="18" charset="0"/>
              </a:rPr>
              <a:t> C</a:t>
            </a:r>
            <a:r>
              <a:rPr lang="vi-VN" sz="2800" dirty="0">
                <a:solidFill>
                  <a:srgbClr val="FFFF00"/>
                </a:solidFill>
                <a:latin typeface="Times New Roman" pitchFamily="18" charset="0"/>
                <a:cs typeface="Times New Roman" pitchFamily="18" charset="0"/>
              </a:rPr>
              <a:t>ứu người bị tai nạn điện là một công việc khẩn cấp</a:t>
            </a:r>
            <a:endParaRPr lang="en-US" sz="2800" dirty="0">
              <a:solidFill>
                <a:srgbClr val="FFFF00"/>
              </a:solidFill>
              <a:latin typeface="Times New Roman" pitchFamily="18" charset="0"/>
              <a:cs typeface="Times New Roman" pitchFamily="18" charset="0"/>
            </a:endParaRPr>
          </a:p>
          <a:p>
            <a:pPr algn="just">
              <a:spcBef>
                <a:spcPts val="1200"/>
              </a:spcBef>
              <a:buFontTx/>
              <a:buChar char="-"/>
            </a:pPr>
            <a:r>
              <a:rPr lang="en-US" sz="2800" dirty="0">
                <a:solidFill>
                  <a:srgbClr val="FFFF00"/>
                </a:solidFill>
                <a:latin typeface="Times New Roman" pitchFamily="18" charset="0"/>
                <a:cs typeface="Times New Roman" pitchFamily="18" charset="0"/>
              </a:rPr>
              <a:t> L</a:t>
            </a:r>
            <a:r>
              <a:rPr lang="vi-VN" sz="2800" dirty="0">
                <a:solidFill>
                  <a:srgbClr val="FFFF00"/>
                </a:solidFill>
                <a:latin typeface="Times New Roman" pitchFamily="18" charset="0"/>
                <a:cs typeface="Times New Roman" pitchFamily="18" charset="0"/>
              </a:rPr>
              <a:t>àm càng nhanh càng tốt.</a:t>
            </a:r>
            <a:endParaRPr lang="en-US" sz="2800" dirty="0">
              <a:solidFill>
                <a:srgbClr val="FFFF00"/>
              </a:solidFill>
              <a:latin typeface="Times New Roman" pitchFamily="18" charset="0"/>
              <a:cs typeface="Times New Roman" pitchFamily="18" charset="0"/>
            </a:endParaRPr>
          </a:p>
          <a:p>
            <a:pPr algn="just">
              <a:spcBef>
                <a:spcPts val="1200"/>
              </a:spcBef>
              <a:buFontTx/>
              <a:buChar char="-"/>
            </a:pPr>
            <a:r>
              <a:rPr lang="en-US" sz="2800" dirty="0">
                <a:solidFill>
                  <a:srgbClr val="FFFF00"/>
                </a:solidFill>
                <a:latin typeface="Times New Roman" pitchFamily="18" charset="0"/>
                <a:cs typeface="Times New Roman" pitchFamily="18" charset="0"/>
              </a:rPr>
              <a:t> </a:t>
            </a:r>
            <a:r>
              <a:rPr lang="vi-VN" sz="2800" dirty="0">
                <a:solidFill>
                  <a:srgbClr val="FFFF00"/>
                </a:solidFill>
                <a:latin typeface="Times New Roman" pitchFamily="18" charset="0"/>
                <a:cs typeface="Times New Roman" pitchFamily="18" charset="0"/>
              </a:rPr>
              <a:t>Tuỳ theo hoàn cảnh mà áp dụng phương pháp cứu chữa cho thích hợp.</a:t>
            </a:r>
            <a:endParaRPr lang="en-US" sz="2800" dirty="0">
              <a:solidFill>
                <a:srgbClr val="FFFF00"/>
              </a:solidFill>
              <a:latin typeface="Times New Roman" pitchFamily="18" charset="0"/>
              <a:cs typeface="Times New Roman" pitchFamily="18" charset="0"/>
            </a:endParaRPr>
          </a:p>
          <a:p>
            <a:pPr algn="just">
              <a:spcBef>
                <a:spcPts val="1200"/>
              </a:spcBef>
              <a:buFontTx/>
              <a:buChar char="-"/>
            </a:pPr>
            <a:r>
              <a:rPr lang="en-US" sz="2800" dirty="0">
                <a:solidFill>
                  <a:srgbClr val="FFFF00"/>
                </a:solidFill>
                <a:latin typeface="Times New Roman" pitchFamily="18" charset="0"/>
                <a:cs typeface="Times New Roman" pitchFamily="18" charset="0"/>
              </a:rPr>
              <a:t> </a:t>
            </a:r>
            <a:r>
              <a:rPr lang="vi-VN" sz="2800" dirty="0">
                <a:solidFill>
                  <a:srgbClr val="FFFF00"/>
                </a:solidFill>
                <a:latin typeface="Times New Roman" pitchFamily="18" charset="0"/>
                <a:cs typeface="Times New Roman" pitchFamily="18" charset="0"/>
              </a:rPr>
              <a:t>Phải hết sức bình tĩnh và kiên trì để xử lý.</a:t>
            </a:r>
            <a:endParaRPr lang="en-US" sz="2800" dirty="0">
              <a:solidFill>
                <a:srgbClr val="FFFF00"/>
              </a:solidFill>
              <a:latin typeface="Times New Roman" pitchFamily="18" charset="0"/>
              <a:cs typeface="Times New Roman" pitchFamily="18" charset="0"/>
            </a:endParaRPr>
          </a:p>
          <a:p>
            <a:pPr algn="just">
              <a:spcBef>
                <a:spcPts val="1200"/>
              </a:spcBef>
              <a:buFontTx/>
              <a:buChar char="-"/>
            </a:pPr>
            <a:r>
              <a:rPr lang="en-US" sz="2800" dirty="0">
                <a:solidFill>
                  <a:srgbClr val="FFFF00"/>
                </a:solidFill>
                <a:latin typeface="Times New Roman" pitchFamily="18" charset="0"/>
                <a:cs typeface="Times New Roman" pitchFamily="18" charset="0"/>
              </a:rPr>
              <a:t> </a:t>
            </a:r>
            <a:r>
              <a:rPr lang="vi-VN" sz="2800" dirty="0">
                <a:solidFill>
                  <a:srgbClr val="FFFF00"/>
                </a:solidFill>
                <a:latin typeface="Times New Roman" pitchFamily="18" charset="0"/>
                <a:cs typeface="Times New Roman" pitchFamily="18" charset="0"/>
              </a:rPr>
              <a:t>Chỉ được phép coi như người bị nạn đã chết khi đã có bằng chứng rõ ràng như vỡ sọ, cháy toàn thân, hay có quyết định của y, bác sỹ, nếu không thì phải kiên trì cứu chữa.</a:t>
            </a:r>
            <a:endParaRPr lang="en-US" sz="2800" dirty="0">
              <a:solidFill>
                <a:srgbClr val="FFFF00"/>
              </a:solidFill>
              <a:latin typeface="Times New Roman" pitchFamily="18" charset="0"/>
              <a:cs typeface="Times New Roman" pitchFamily="18" charset="0"/>
            </a:endParaRPr>
          </a:p>
        </p:txBody>
      </p:sp>
      <p:sp>
        <p:nvSpPr>
          <p:cNvPr id="19459" name="Text Box 3"/>
          <p:cNvSpPr txBox="1">
            <a:spLocks noChangeArrowheads="1"/>
          </p:cNvSpPr>
          <p:nvPr/>
        </p:nvSpPr>
        <p:spPr bwMode="auto">
          <a:xfrm>
            <a:off x="1371600" y="304800"/>
            <a:ext cx="5943600" cy="923330"/>
          </a:xfrm>
          <a:prstGeom prst="rect">
            <a:avLst/>
          </a:prstGeom>
          <a:noFill/>
          <a:ln w="38100">
            <a:solidFill>
              <a:srgbClr val="FF0000"/>
            </a:solidFill>
            <a:miter lim="800000"/>
            <a:headEnd/>
            <a:tailEnd/>
          </a:ln>
          <a:effectLst/>
        </p:spPr>
        <p:txBody>
          <a:bodyPr>
            <a:spAutoFit/>
          </a:bodyPr>
          <a:lstStyle/>
          <a:p>
            <a:pPr algn="ctr">
              <a:spcBef>
                <a:spcPct val="50000"/>
              </a:spcBef>
            </a:pPr>
            <a:r>
              <a:rPr lang="en-US" sz="5400" b="1" dirty="0">
                <a:solidFill>
                  <a:srgbClr val="FF0000"/>
                </a:solidFill>
                <a:latin typeface="Times New Roman" pitchFamily="18" charset="0"/>
              </a:rPr>
              <a:t>KẾT LUẬN</a:t>
            </a:r>
          </a:p>
        </p:txBody>
      </p:sp>
      <p:pic>
        <p:nvPicPr>
          <p:cNvPr id="4" name="Picture 6" descr="MC900434750[1]"/>
          <p:cNvPicPr>
            <a:picLocks noChangeAspect="1" noChangeArrowheads="1"/>
          </p:cNvPicPr>
          <p:nvPr/>
        </p:nvPicPr>
        <p:blipFill>
          <a:blip r:embed="rId2"/>
          <a:srcRect/>
          <a:stretch>
            <a:fillRect/>
          </a:stretch>
        </p:blipFill>
        <p:spPr bwMode="auto">
          <a:xfrm>
            <a:off x="7661565" y="5791200"/>
            <a:ext cx="1219200" cy="121920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plus(in)">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subTitle" idx="1"/>
          </p:nvPr>
        </p:nvSpPr>
        <p:spPr>
          <a:xfrm>
            <a:off x="2514600" y="4191000"/>
            <a:ext cx="6078538" cy="482600"/>
          </a:xfrm>
        </p:spPr>
        <p:txBody>
          <a:bodyPr/>
          <a:lstStyle/>
          <a:p>
            <a:endParaRPr lang="en-US" dirty="0"/>
          </a:p>
        </p:txBody>
      </p:sp>
      <p:sp>
        <p:nvSpPr>
          <p:cNvPr id="28679" name="WordArt 7"/>
          <p:cNvSpPr>
            <a:spLocks noChangeArrowheads="1" noChangeShapeType="1" noTextEdit="1"/>
          </p:cNvSpPr>
          <p:nvPr/>
        </p:nvSpPr>
        <p:spPr bwMode="gray">
          <a:xfrm>
            <a:off x="214282" y="914400"/>
            <a:ext cx="8929718" cy="4419600"/>
          </a:xfrm>
          <a:prstGeom prst="rect">
            <a:avLst/>
          </a:prstGeom>
        </p:spPr>
        <p:txBody>
          <a:bodyPr wrap="none" fromWordArt="1">
            <a:prstTxWarp prst="textDeflate">
              <a:avLst>
                <a:gd name="adj" fmla="val 24970"/>
              </a:avLst>
            </a:prstTxWarp>
          </a:bodyPr>
          <a:lstStyle/>
          <a:p>
            <a:pPr algn="ct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CẢM ƠN QUÝ THẦY , CÔ ĐÃ THAM GIA DỰ </a:t>
            </a:r>
            <a:r>
              <a:rPr lang="en-US" sz="5400" b="1" kern="10" dirty="0" err="1"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GiỜ</a:t>
            </a:r>
            <a:endPar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ndParaRPr>
          </a:p>
          <a:p>
            <a:pPr algn="ct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KÍNH CHÚC QUÝ THẦY, CÔ SỨC KHỎE VÀ THÀNH CÔNG .</a:t>
            </a:r>
          </a:p>
          <a:p>
            <a:pPr algn="ct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                           </a:t>
            </a:r>
            <a:r>
              <a:rPr lang="en-US" sz="5400" b="1" kern="10" dirty="0" err="1"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Xin</a:t>
            </a: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 </a:t>
            </a:r>
            <a:r>
              <a:rPr lang="en-US" sz="5400" b="1" kern="10" dirty="0" err="1"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trân</a:t>
            </a: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 </a:t>
            </a:r>
            <a:r>
              <a:rPr lang="en-US" sz="5400" b="1" kern="10" dirty="0" err="1"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trọng</a:t>
            </a: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 </a:t>
            </a:r>
            <a:r>
              <a:rPr lang="en-US" sz="5400" b="1" kern="10" dirty="0" err="1"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cảm</a:t>
            </a: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 </a:t>
            </a:r>
            <a:r>
              <a:rPr lang="en-US" sz="5400" b="1" kern="10" dirty="0" err="1"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ơn</a:t>
            </a:r>
            <a:endParaRPr lang="en-US"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ndParaRPr>
          </a:p>
        </p:txBody>
      </p:sp>
      <p:pic>
        <p:nvPicPr>
          <p:cNvPr id="4" name="Picture 6" descr="MC900434750[1]"/>
          <p:cNvPicPr>
            <a:picLocks noChangeAspect="1" noChangeArrowheads="1"/>
          </p:cNvPicPr>
          <p:nvPr/>
        </p:nvPicPr>
        <p:blipFill>
          <a:blip r:embed="rId2"/>
          <a:srcRect/>
          <a:stretch>
            <a:fillRect/>
          </a:stretch>
        </p:blipFill>
        <p:spPr bwMode="auto">
          <a:xfrm>
            <a:off x="7329055" y="5396344"/>
            <a:ext cx="1433945" cy="1433945"/>
          </a:xfrm>
          <a:prstGeom prst="rect">
            <a:avLst/>
          </a:prstGeom>
          <a:noFill/>
        </p:spPr>
      </p:pic>
      <p:pic>
        <p:nvPicPr>
          <p:cNvPr id="6" name="Picture 25" descr="142"/>
          <p:cNvPicPr>
            <a:picLocks noChangeAspect="1" noChangeArrowheads="1"/>
          </p:cNvPicPr>
          <p:nvPr/>
        </p:nvPicPr>
        <p:blipFill>
          <a:blip r:embed="rId3"/>
          <a:srcRect/>
          <a:stretch>
            <a:fillRect/>
          </a:stretch>
        </p:blipFill>
        <p:spPr bwMode="auto">
          <a:xfrm>
            <a:off x="5638800" y="5522911"/>
            <a:ext cx="1828800" cy="1335089"/>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8679"/>
                                        </p:tgtEl>
                                      </p:cBhvr>
                                    </p:animEffect>
                                    <p:animScale>
                                      <p:cBhvr>
                                        <p:cTn id="7" dur="500" autoRev="1" fill="hold"/>
                                        <p:tgtEl>
                                          <p:spTgt spid="286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www.themegallery.com</a:t>
            </a:r>
            <a:endParaRPr lang="en-US"/>
          </a:p>
        </p:txBody>
      </p:sp>
      <p:sp>
        <p:nvSpPr>
          <p:cNvPr id="1026" name="AutoShape 2" descr="Kết quả hình ảnh cho hinh ảnh tai nan ve d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Kết quả hình ảnh cho hinh ảnh tai nan ve dien"/>
          <p:cNvPicPr>
            <a:picLocks noChangeAspect="1" noChangeArrowheads="1"/>
          </p:cNvPicPr>
          <p:nvPr/>
        </p:nvPicPr>
        <p:blipFill>
          <a:blip r:embed="rId2"/>
          <a:srcRect/>
          <a:stretch>
            <a:fillRect/>
          </a:stretch>
        </p:blipFill>
        <p:spPr bwMode="auto">
          <a:xfrm>
            <a:off x="0" y="0"/>
            <a:ext cx="8991600" cy="6858000"/>
          </a:xfrm>
          <a:prstGeom prst="rect">
            <a:avLst/>
          </a:prstGeom>
          <a:noFill/>
        </p:spPr>
      </p:pic>
      <p:pic>
        <p:nvPicPr>
          <p:cNvPr id="1032" name="Picture 8" descr="Kết quả hình ảnh cho hinh ảnh tai nan ve dien"/>
          <p:cNvPicPr>
            <a:picLocks noChangeAspect="1" noChangeArrowheads="1"/>
          </p:cNvPicPr>
          <p:nvPr/>
        </p:nvPicPr>
        <p:blipFill>
          <a:blip r:embed="rId3"/>
          <a:srcRect/>
          <a:stretch>
            <a:fillRect/>
          </a:stretch>
        </p:blipFill>
        <p:spPr bwMode="auto">
          <a:xfrm>
            <a:off x="-1219200" y="-2286000"/>
            <a:ext cx="13001625" cy="9753601"/>
          </a:xfrm>
          <a:prstGeom prst="rect">
            <a:avLst/>
          </a:prstGeom>
          <a:noFill/>
        </p:spPr>
      </p:pic>
      <p:pic>
        <p:nvPicPr>
          <p:cNvPr id="1034" name="Picture 10" descr="Kết quả hình ảnh cho hinh ảnh tai nan ve dien"/>
          <p:cNvPicPr>
            <a:picLocks noChangeAspect="1" noChangeArrowheads="1"/>
          </p:cNvPicPr>
          <p:nvPr/>
        </p:nvPicPr>
        <p:blipFill>
          <a:blip r:embed="rId4"/>
          <a:srcRect/>
          <a:stretch>
            <a:fillRect/>
          </a:stretch>
        </p:blipFill>
        <p:spPr bwMode="auto">
          <a:xfrm>
            <a:off x="838200" y="228599"/>
            <a:ext cx="9067800" cy="6253655"/>
          </a:xfrm>
          <a:prstGeom prst="rect">
            <a:avLst/>
          </a:prstGeom>
          <a:noFill/>
        </p:spPr>
      </p:pic>
      <p:pic>
        <p:nvPicPr>
          <p:cNvPr id="1036" name="Picture 12" descr="Kết quả hình ảnh cho hinh ảnh tai nan ve dien"/>
          <p:cNvPicPr>
            <a:picLocks noChangeAspect="1" noChangeArrowheads="1"/>
          </p:cNvPicPr>
          <p:nvPr/>
        </p:nvPicPr>
        <p:blipFill>
          <a:blip r:embed="rId5"/>
          <a:srcRect/>
          <a:stretch>
            <a:fillRect/>
          </a:stretch>
        </p:blipFill>
        <p:spPr bwMode="auto">
          <a:xfrm>
            <a:off x="0" y="0"/>
            <a:ext cx="9753600" cy="7277405"/>
          </a:xfrm>
          <a:prstGeom prst="rect">
            <a:avLst/>
          </a:prstGeom>
          <a:noFill/>
        </p:spPr>
      </p:pic>
      <p:pic>
        <p:nvPicPr>
          <p:cNvPr id="1038" name="Picture 14" descr="Kết quả hình ảnh cho hình ảnh dấu hỏi"/>
          <p:cNvPicPr>
            <a:picLocks noChangeAspect="1" noChangeArrowheads="1"/>
          </p:cNvPicPr>
          <p:nvPr/>
        </p:nvPicPr>
        <p:blipFill>
          <a:blip r:embed="rId6"/>
          <a:srcRect/>
          <a:stretch>
            <a:fillRect/>
          </a:stretch>
        </p:blipFill>
        <p:spPr bwMode="auto">
          <a:xfrm>
            <a:off x="-609600" y="228600"/>
            <a:ext cx="9753600" cy="6400800"/>
          </a:xfrm>
          <a:prstGeom prst="rect">
            <a:avLst/>
          </a:prstGeom>
          <a:noFill/>
        </p:spPr>
      </p:pic>
      <p:sp>
        <p:nvSpPr>
          <p:cNvPr id="12" name="Text Box 4"/>
          <p:cNvSpPr txBox="1">
            <a:spLocks noChangeArrowheads="1"/>
          </p:cNvSpPr>
          <p:nvPr/>
        </p:nvSpPr>
        <p:spPr bwMode="auto">
          <a:xfrm>
            <a:off x="381000" y="1573213"/>
            <a:ext cx="8077200" cy="2215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13800" b="1" dirty="0" err="1" smtClean="0">
                <a:solidFill>
                  <a:srgbClr val="FF0000"/>
                </a:solidFill>
                <a:effectLst>
                  <a:outerShdw blurRad="38100" dist="38100" dir="2700000" algn="tl">
                    <a:srgbClr val="C0C0C0"/>
                  </a:outerShdw>
                </a:effectLst>
              </a:rPr>
              <a:t>Tại</a:t>
            </a:r>
            <a:r>
              <a:rPr lang="en-US" sz="13800" b="1" dirty="0" smtClean="0">
                <a:solidFill>
                  <a:srgbClr val="FF0000"/>
                </a:solidFill>
                <a:effectLst>
                  <a:outerShdw blurRad="38100" dist="38100" dir="2700000" algn="tl">
                    <a:srgbClr val="C0C0C0"/>
                  </a:outerShdw>
                </a:effectLst>
              </a:rPr>
              <a:t> </a:t>
            </a:r>
            <a:r>
              <a:rPr lang="en-US" sz="13800" b="1" dirty="0" err="1" smtClean="0">
                <a:solidFill>
                  <a:srgbClr val="FF0000"/>
                </a:solidFill>
                <a:effectLst>
                  <a:outerShdw blurRad="38100" dist="38100" dir="2700000" algn="tl">
                    <a:srgbClr val="C0C0C0"/>
                  </a:outerShdw>
                </a:effectLst>
              </a:rPr>
              <a:t>sao</a:t>
            </a:r>
            <a:r>
              <a:rPr lang="en-US" sz="13800" b="1" dirty="0" smtClean="0">
                <a:solidFill>
                  <a:srgbClr val="FF0000"/>
                </a:solidFill>
                <a:effectLst>
                  <a:outerShdw blurRad="38100" dist="38100" dir="2700000" algn="tl">
                    <a:srgbClr val="C0C0C0"/>
                  </a:outerShdw>
                </a:effectLst>
              </a:rPr>
              <a:t>?</a:t>
            </a:r>
            <a:endParaRPr lang="en-US" sz="13800" b="1"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diamond(in)">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diamond(in)">
                                      <p:cBhvr>
                                        <p:cTn id="17" dur="20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diamond(in)">
                                      <p:cBhvr>
                                        <p:cTn id="22" dur="20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diamond(in)">
                                      <p:cBhvr>
                                        <p:cTn id="27" dur="2000"/>
                                        <p:tgtEl>
                                          <p:spTgt spid="1038"/>
                                        </p:tgtEl>
                                      </p:cBhvr>
                                    </p:animEffect>
                                  </p:childTnLst>
                                </p:cTn>
                              </p:par>
                            </p:childTnLst>
                          </p:cTn>
                        </p:par>
                        <p:par>
                          <p:cTn id="28" fill="hold">
                            <p:stCondLst>
                              <p:cond delay="2000"/>
                            </p:stCondLst>
                            <p:childTnLst>
                              <p:par>
                                <p:cTn id="29" presetID="5" presetClass="entr" presetSubtype="10"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checkerboard(across)">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edge">
                                      <p:cBhvr>
                                        <p:cTn id="36"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NỘI DUNG CHÍNH</a:t>
            </a:r>
            <a:endParaRPr lang="en-US" dirty="0"/>
          </a:p>
        </p:txBody>
      </p:sp>
      <p:grpSp>
        <p:nvGrpSpPr>
          <p:cNvPr id="2" name="Group 88"/>
          <p:cNvGrpSpPr>
            <a:grpSpLocks/>
          </p:cNvGrpSpPr>
          <p:nvPr/>
        </p:nvGrpSpPr>
        <p:grpSpPr bwMode="auto">
          <a:xfrm>
            <a:off x="714621" y="1947863"/>
            <a:ext cx="762000" cy="665162"/>
            <a:chOff x="1110" y="2656"/>
            <a:chExt cx="1549" cy="1351"/>
          </a:xfrm>
        </p:grpSpPr>
        <p:sp>
          <p:nvSpPr>
            <p:cNvPr id="41049"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sz="2800">
                <a:solidFill>
                  <a:srgbClr val="FFFF00"/>
                </a:solidFill>
              </a:endParaRPr>
            </a:p>
          </p:txBody>
        </p:sp>
        <p:sp>
          <p:nvSpPr>
            <p:cNvPr id="41050"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sz="2800">
                <a:solidFill>
                  <a:srgbClr val="FFFF00"/>
                </a:solidFill>
              </a:endParaRPr>
            </a:p>
          </p:txBody>
        </p:sp>
        <p:sp>
          <p:nvSpPr>
            <p:cNvPr id="41051" name="AutoShape 91"/>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sz="2800">
                <a:solidFill>
                  <a:srgbClr val="FFFF00"/>
                </a:solidFill>
              </a:endParaRPr>
            </a:p>
          </p:txBody>
        </p:sp>
      </p:grpSp>
      <p:grpSp>
        <p:nvGrpSpPr>
          <p:cNvPr id="3" name="Group 92"/>
          <p:cNvGrpSpPr>
            <a:grpSpLocks/>
          </p:cNvGrpSpPr>
          <p:nvPr/>
        </p:nvGrpSpPr>
        <p:grpSpPr bwMode="auto">
          <a:xfrm>
            <a:off x="689907" y="3257687"/>
            <a:ext cx="762000" cy="665162"/>
            <a:chOff x="3174" y="2656"/>
            <a:chExt cx="1549" cy="1351"/>
          </a:xfrm>
        </p:grpSpPr>
        <p:sp>
          <p:nvSpPr>
            <p:cNvPr id="41053"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sz="2800">
                <a:solidFill>
                  <a:srgbClr val="FF0000"/>
                </a:solidFill>
              </a:endParaRPr>
            </a:p>
          </p:txBody>
        </p:sp>
        <p:sp>
          <p:nvSpPr>
            <p:cNvPr id="41054"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sz="2800">
                <a:solidFill>
                  <a:srgbClr val="FF0000"/>
                </a:solidFill>
              </a:endParaRPr>
            </a:p>
          </p:txBody>
        </p:sp>
        <p:sp>
          <p:nvSpPr>
            <p:cNvPr id="41055" name="AutoShape 95"/>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en-US" sz="2800">
                <a:solidFill>
                  <a:srgbClr val="FF0000"/>
                </a:solidFill>
              </a:endParaRPr>
            </a:p>
          </p:txBody>
        </p:sp>
      </p:grpSp>
      <p:sp>
        <p:nvSpPr>
          <p:cNvPr id="41056" name="Line 96"/>
          <p:cNvSpPr>
            <a:spLocks noChangeShapeType="1"/>
          </p:cNvSpPr>
          <p:nvPr/>
        </p:nvSpPr>
        <p:spPr bwMode="auto">
          <a:xfrm>
            <a:off x="1324221" y="2557463"/>
            <a:ext cx="4800600" cy="0"/>
          </a:xfrm>
          <a:prstGeom prst="line">
            <a:avLst/>
          </a:prstGeom>
          <a:noFill/>
          <a:ln w="25400">
            <a:solidFill>
              <a:schemeClr val="tx1"/>
            </a:solidFill>
            <a:prstDash val="sysDot"/>
            <a:round/>
            <a:headEnd/>
            <a:tailEnd type="oval" w="med" len="med"/>
          </a:ln>
          <a:effectLst/>
        </p:spPr>
        <p:txBody>
          <a:bodyPr wrap="none" anchor="ctr"/>
          <a:lstStyle/>
          <a:p>
            <a:endParaRPr lang="en-US" sz="2800">
              <a:solidFill>
                <a:srgbClr val="FFFF00"/>
              </a:solidFill>
            </a:endParaRPr>
          </a:p>
        </p:txBody>
      </p:sp>
      <p:sp>
        <p:nvSpPr>
          <p:cNvPr id="41058" name="Text Box 98"/>
          <p:cNvSpPr txBox="1">
            <a:spLocks noChangeArrowheads="1"/>
          </p:cNvSpPr>
          <p:nvPr/>
        </p:nvSpPr>
        <p:spPr bwMode="gray">
          <a:xfrm>
            <a:off x="911471" y="2046288"/>
            <a:ext cx="441146" cy="646331"/>
          </a:xfrm>
          <a:prstGeom prst="rect">
            <a:avLst/>
          </a:prstGeom>
          <a:noFill/>
          <a:ln w="9525" algn="ctr">
            <a:noFill/>
            <a:miter lim="800000"/>
            <a:headEnd/>
            <a:tailEnd/>
          </a:ln>
          <a:effectLst/>
        </p:spPr>
        <p:txBody>
          <a:bodyPr wrap="none">
            <a:spAutoFit/>
          </a:bodyPr>
          <a:lstStyle/>
          <a:p>
            <a:pPr algn="ctr" eaLnBrk="0" hangingPunct="0"/>
            <a:r>
              <a:rPr lang="en-US" sz="3600" b="1" dirty="0">
                <a:solidFill>
                  <a:srgbClr val="FFFF00"/>
                </a:solidFill>
              </a:rPr>
              <a:t>1</a:t>
            </a:r>
          </a:p>
        </p:txBody>
      </p:sp>
      <p:sp>
        <p:nvSpPr>
          <p:cNvPr id="41059" name="Line 99"/>
          <p:cNvSpPr>
            <a:spLocks noChangeShapeType="1"/>
          </p:cNvSpPr>
          <p:nvPr/>
        </p:nvSpPr>
        <p:spPr bwMode="auto">
          <a:xfrm>
            <a:off x="1299507" y="3867287"/>
            <a:ext cx="4800600" cy="0"/>
          </a:xfrm>
          <a:prstGeom prst="line">
            <a:avLst/>
          </a:prstGeom>
          <a:noFill/>
          <a:ln w="25400">
            <a:solidFill>
              <a:schemeClr val="tx1"/>
            </a:solidFill>
            <a:prstDash val="sysDot"/>
            <a:round/>
            <a:headEnd/>
            <a:tailEnd type="oval" w="med" len="med"/>
          </a:ln>
          <a:effectLst/>
        </p:spPr>
        <p:txBody>
          <a:bodyPr wrap="none" anchor="ctr"/>
          <a:lstStyle/>
          <a:p>
            <a:endParaRPr lang="en-US" sz="2800">
              <a:solidFill>
                <a:srgbClr val="FF0000"/>
              </a:solidFill>
            </a:endParaRPr>
          </a:p>
        </p:txBody>
      </p:sp>
      <p:sp>
        <p:nvSpPr>
          <p:cNvPr id="41060" name="Text Box 100"/>
          <p:cNvSpPr txBox="1">
            <a:spLocks noChangeArrowheads="1"/>
          </p:cNvSpPr>
          <p:nvPr/>
        </p:nvSpPr>
        <p:spPr bwMode="auto">
          <a:xfrm>
            <a:off x="1629021" y="2057400"/>
            <a:ext cx="6767622" cy="646331"/>
          </a:xfrm>
          <a:prstGeom prst="rect">
            <a:avLst/>
          </a:prstGeom>
          <a:noFill/>
          <a:ln w="9525" algn="ctr">
            <a:noFill/>
            <a:miter lim="800000"/>
            <a:headEnd/>
            <a:tailEnd/>
          </a:ln>
          <a:effectLst/>
        </p:spPr>
        <p:txBody>
          <a:bodyPr wrap="none">
            <a:spAutoFit/>
          </a:bodyPr>
          <a:lstStyle/>
          <a:p>
            <a:pPr eaLnBrk="0" hangingPunct="0"/>
            <a:r>
              <a:rPr lang="en-US" sz="3600" b="1" dirty="0" smtClean="0">
                <a:solidFill>
                  <a:srgbClr val="FFFF00"/>
                </a:solidFill>
              </a:rPr>
              <a:t>TÁC HẠI KHI BỊ TAI NẠN ĐIỆN</a:t>
            </a:r>
            <a:endParaRPr lang="en-US" sz="3600" b="1" dirty="0">
              <a:solidFill>
                <a:srgbClr val="FFFF00"/>
              </a:solidFill>
            </a:endParaRPr>
          </a:p>
        </p:txBody>
      </p:sp>
      <p:sp>
        <p:nvSpPr>
          <p:cNvPr id="41061" name="Text Box 101"/>
          <p:cNvSpPr txBox="1">
            <a:spLocks noChangeArrowheads="1"/>
          </p:cNvSpPr>
          <p:nvPr/>
        </p:nvSpPr>
        <p:spPr bwMode="gray">
          <a:xfrm>
            <a:off x="730250" y="3341688"/>
            <a:ext cx="441146" cy="646331"/>
          </a:xfrm>
          <a:prstGeom prst="rect">
            <a:avLst/>
          </a:prstGeom>
          <a:noFill/>
          <a:ln w="9525" algn="ctr">
            <a:noFill/>
            <a:miter lim="800000"/>
            <a:headEnd/>
            <a:tailEnd/>
          </a:ln>
          <a:effectLst/>
        </p:spPr>
        <p:txBody>
          <a:bodyPr wrap="none">
            <a:spAutoFit/>
          </a:bodyPr>
          <a:lstStyle/>
          <a:p>
            <a:pPr algn="ctr" eaLnBrk="0" hangingPunct="0"/>
            <a:r>
              <a:rPr lang="en-US" sz="3600" b="1" dirty="0">
                <a:solidFill>
                  <a:srgbClr val="FF0000"/>
                </a:solidFill>
              </a:rPr>
              <a:t>2</a:t>
            </a:r>
          </a:p>
        </p:txBody>
      </p:sp>
      <p:sp>
        <p:nvSpPr>
          <p:cNvPr id="41071" name="Text Box 111"/>
          <p:cNvSpPr txBox="1">
            <a:spLocks noChangeArrowheads="1"/>
          </p:cNvSpPr>
          <p:nvPr/>
        </p:nvSpPr>
        <p:spPr bwMode="auto">
          <a:xfrm>
            <a:off x="1524000" y="3352800"/>
            <a:ext cx="6845015" cy="646331"/>
          </a:xfrm>
          <a:prstGeom prst="rect">
            <a:avLst/>
          </a:prstGeom>
          <a:noFill/>
          <a:ln w="9525" algn="ctr">
            <a:noFill/>
            <a:miter lim="800000"/>
            <a:headEnd/>
            <a:tailEnd/>
          </a:ln>
          <a:effectLst/>
        </p:spPr>
        <p:txBody>
          <a:bodyPr wrap="none">
            <a:spAutoFit/>
          </a:bodyPr>
          <a:lstStyle/>
          <a:p>
            <a:pPr eaLnBrk="0" hangingPunct="0"/>
            <a:r>
              <a:rPr lang="en-US" sz="3600" b="1" dirty="0" smtClean="0">
                <a:solidFill>
                  <a:srgbClr val="FF0000"/>
                </a:solidFill>
              </a:rPr>
              <a:t>MỘT SỐ BIỆN PHÁP AN TOÀN</a:t>
            </a:r>
            <a:endParaRPr lang="en-US" sz="3600" b="1" dirty="0">
              <a:solidFill>
                <a:srgbClr val="FF0000"/>
              </a:solidFill>
            </a:endParaRPr>
          </a:p>
        </p:txBody>
      </p:sp>
      <p:pic>
        <p:nvPicPr>
          <p:cNvPr id="31" name="Picture 6" descr="MC900434750[1]"/>
          <p:cNvPicPr>
            <a:picLocks noChangeAspect="1" noChangeArrowheads="1"/>
          </p:cNvPicPr>
          <p:nvPr/>
        </p:nvPicPr>
        <p:blipFill>
          <a:blip r:embed="rId2"/>
          <a:srcRect/>
          <a:stretch>
            <a:fillRect/>
          </a:stretch>
        </p:blipFill>
        <p:spPr bwMode="auto">
          <a:xfrm>
            <a:off x="7696200" y="5715000"/>
            <a:ext cx="1143000" cy="1143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1060">
                                            <p:txEl>
                                              <p:pRg st="0" end="0"/>
                                            </p:txEl>
                                          </p:spTgt>
                                        </p:tgtEl>
                                        <p:attrNameLst>
                                          <p:attrName>style.visibility</p:attrName>
                                        </p:attrNameLst>
                                      </p:cBhvr>
                                      <p:to>
                                        <p:strVal val="visible"/>
                                      </p:to>
                                    </p:set>
                                    <p:animEffect transition="in" filter="wedge">
                                      <p:cBhvr>
                                        <p:cTn id="7" dur="2000"/>
                                        <p:tgtEl>
                                          <p:spTgt spid="410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061"/>
                                        </p:tgtEl>
                                        <p:attrNameLst>
                                          <p:attrName>style.visibility</p:attrName>
                                        </p:attrNameLst>
                                      </p:cBhvr>
                                      <p:to>
                                        <p:strVal val="visible"/>
                                      </p:to>
                                    </p:set>
                                    <p:animEffect transition="in" filter="wedge">
                                      <p:cBhvr>
                                        <p:cTn id="12" dur="2000"/>
                                        <p:tgtEl>
                                          <p:spTgt spid="41061"/>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41071"/>
                                        </p:tgtEl>
                                        <p:attrNameLst>
                                          <p:attrName>style.visibility</p:attrName>
                                        </p:attrNameLst>
                                      </p:cBhvr>
                                      <p:to>
                                        <p:strVal val="visible"/>
                                      </p:to>
                                    </p:set>
                                    <p:animEffect transition="in" filter="wedge">
                                      <p:cBhvr>
                                        <p:cTn id="15" dur="2000"/>
                                        <p:tgtEl>
                                          <p:spTgt spid="41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1" grpId="0"/>
      <p:bldP spid="410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0"/>
            <a:ext cx="8534400" cy="1143000"/>
          </a:xfrm>
        </p:spPr>
        <p:txBody>
          <a:bodyPr>
            <a:normAutofit fontScale="90000"/>
          </a:bodyPr>
          <a:lstStyle/>
          <a:p>
            <a:r>
              <a:rPr lang="en-US" b="1" dirty="0">
                <a:latin typeface="Times New Roman" pitchFamily="18" charset="0"/>
              </a:rPr>
              <a:t>MỘT SỐ HÌNH ẢNH VỀ TAI NẠN ĐIỆN</a:t>
            </a:r>
          </a:p>
        </p:txBody>
      </p:sp>
      <p:pic>
        <p:nvPicPr>
          <p:cNvPr id="3075" name="Picture 3" descr="50512768"/>
          <p:cNvPicPr>
            <a:picLocks noChangeAspect="1" noChangeArrowheads="1"/>
          </p:cNvPicPr>
          <p:nvPr/>
        </p:nvPicPr>
        <p:blipFill>
          <a:blip r:embed="rId2"/>
          <a:srcRect/>
          <a:stretch>
            <a:fillRect/>
          </a:stretch>
        </p:blipFill>
        <p:spPr bwMode="auto">
          <a:xfrm>
            <a:off x="165100" y="1485900"/>
            <a:ext cx="5397500" cy="4457700"/>
          </a:xfrm>
          <a:prstGeom prst="rect">
            <a:avLst/>
          </a:prstGeom>
          <a:noFill/>
        </p:spPr>
      </p:pic>
      <p:pic>
        <p:nvPicPr>
          <p:cNvPr id="3076" name="Picture 4" descr="45245788-p10aaa3"/>
          <p:cNvPicPr>
            <a:picLocks noChangeAspect="1" noChangeArrowheads="1"/>
          </p:cNvPicPr>
          <p:nvPr/>
        </p:nvPicPr>
        <p:blipFill>
          <a:blip r:embed="rId3"/>
          <a:srcRect/>
          <a:stretch>
            <a:fillRect/>
          </a:stretch>
        </p:blipFill>
        <p:spPr bwMode="auto">
          <a:xfrm>
            <a:off x="5867400" y="1295400"/>
            <a:ext cx="2819400" cy="2114550"/>
          </a:xfrm>
          <a:prstGeom prst="rect">
            <a:avLst/>
          </a:prstGeom>
          <a:noFill/>
        </p:spPr>
      </p:pic>
      <p:pic>
        <p:nvPicPr>
          <p:cNvPr id="3077" name="Picture 5" descr="small_1241517189_nv"/>
          <p:cNvPicPr>
            <a:picLocks noChangeAspect="1" noChangeArrowheads="1"/>
          </p:cNvPicPr>
          <p:nvPr/>
        </p:nvPicPr>
        <p:blipFill>
          <a:blip r:embed="rId4"/>
          <a:srcRect/>
          <a:stretch>
            <a:fillRect/>
          </a:stretch>
        </p:blipFill>
        <p:spPr bwMode="auto">
          <a:xfrm>
            <a:off x="5791200" y="3733800"/>
            <a:ext cx="3276600" cy="2514600"/>
          </a:xfrm>
          <a:prstGeom prst="rect">
            <a:avLst/>
          </a:prstGeom>
          <a:noFill/>
        </p:spPr>
      </p:pic>
      <p:pic>
        <p:nvPicPr>
          <p:cNvPr id="3078" name="Picture 6" descr="tai nan dien"/>
          <p:cNvPicPr>
            <a:picLocks noChangeAspect="1" noChangeArrowheads="1"/>
          </p:cNvPicPr>
          <p:nvPr/>
        </p:nvPicPr>
        <p:blipFill>
          <a:blip r:embed="rId5"/>
          <a:srcRect/>
          <a:stretch>
            <a:fillRect/>
          </a:stretch>
        </p:blipFill>
        <p:spPr bwMode="auto">
          <a:xfrm>
            <a:off x="76200" y="1792288"/>
            <a:ext cx="5715000" cy="4294187"/>
          </a:xfrm>
          <a:prstGeom prst="rect">
            <a:avLst/>
          </a:prstGeom>
          <a:noFill/>
        </p:spPr>
      </p:pic>
      <p:pic>
        <p:nvPicPr>
          <p:cNvPr id="3079" name="Picture 7" descr="burn1"/>
          <p:cNvPicPr>
            <a:picLocks noChangeAspect="1" noChangeArrowheads="1"/>
          </p:cNvPicPr>
          <p:nvPr/>
        </p:nvPicPr>
        <p:blipFill>
          <a:blip r:embed="rId6"/>
          <a:srcRect/>
          <a:stretch>
            <a:fillRect/>
          </a:stretch>
        </p:blipFill>
        <p:spPr bwMode="auto">
          <a:xfrm>
            <a:off x="331788" y="1752600"/>
            <a:ext cx="2640012" cy="3352800"/>
          </a:xfrm>
          <a:prstGeom prst="rect">
            <a:avLst/>
          </a:prstGeom>
          <a:noFill/>
        </p:spPr>
      </p:pic>
      <p:pic>
        <p:nvPicPr>
          <p:cNvPr id="3080" name="Picture 8" descr="burn2"/>
          <p:cNvPicPr>
            <a:picLocks noChangeAspect="1" noChangeArrowheads="1"/>
          </p:cNvPicPr>
          <p:nvPr/>
        </p:nvPicPr>
        <p:blipFill>
          <a:blip r:embed="rId7"/>
          <a:srcRect/>
          <a:stretch>
            <a:fillRect/>
          </a:stretch>
        </p:blipFill>
        <p:spPr bwMode="auto">
          <a:xfrm>
            <a:off x="3200400" y="1828800"/>
            <a:ext cx="2235200" cy="3175000"/>
          </a:xfrm>
          <a:prstGeom prst="rect">
            <a:avLst/>
          </a:prstGeom>
          <a:noFill/>
        </p:spPr>
      </p:pic>
      <p:pic>
        <p:nvPicPr>
          <p:cNvPr id="3081" name="Picture 9" descr="ecbp37"/>
          <p:cNvPicPr>
            <a:picLocks noChangeAspect="1" noChangeArrowheads="1"/>
          </p:cNvPicPr>
          <p:nvPr/>
        </p:nvPicPr>
        <p:blipFill>
          <a:blip r:embed="rId8"/>
          <a:srcRect/>
          <a:stretch>
            <a:fillRect/>
          </a:stretch>
        </p:blipFill>
        <p:spPr bwMode="auto">
          <a:xfrm>
            <a:off x="5867400" y="1689100"/>
            <a:ext cx="3175000" cy="2501900"/>
          </a:xfrm>
          <a:prstGeom prst="rect">
            <a:avLst/>
          </a:prstGeom>
          <a:noFill/>
        </p:spPr>
      </p:pic>
      <p:pic>
        <p:nvPicPr>
          <p:cNvPr id="3082" name="Picture 10" descr="ecbp40"/>
          <p:cNvPicPr>
            <a:picLocks noChangeAspect="1" noChangeArrowheads="1"/>
          </p:cNvPicPr>
          <p:nvPr/>
        </p:nvPicPr>
        <p:blipFill>
          <a:blip r:embed="rId9"/>
          <a:srcRect/>
          <a:stretch>
            <a:fillRect/>
          </a:stretch>
        </p:blipFill>
        <p:spPr bwMode="auto">
          <a:xfrm>
            <a:off x="5892800" y="4343400"/>
            <a:ext cx="3175000" cy="2120900"/>
          </a:xfrm>
          <a:prstGeom prst="rect">
            <a:avLst/>
          </a:prstGeom>
          <a:noFill/>
        </p:spPr>
      </p:pic>
      <p:pic>
        <p:nvPicPr>
          <p:cNvPr id="3083" name="Picture 11" descr="2"/>
          <p:cNvPicPr>
            <a:picLocks noChangeAspect="1" noChangeArrowheads="1"/>
          </p:cNvPicPr>
          <p:nvPr/>
        </p:nvPicPr>
        <p:blipFill>
          <a:blip r:embed="rId10"/>
          <a:srcRect/>
          <a:stretch>
            <a:fillRect/>
          </a:stretch>
        </p:blipFill>
        <p:spPr bwMode="auto">
          <a:xfrm>
            <a:off x="630238" y="1695450"/>
            <a:ext cx="3271837" cy="2124075"/>
          </a:xfrm>
          <a:prstGeom prst="rect">
            <a:avLst/>
          </a:prstGeom>
          <a:noFill/>
        </p:spPr>
      </p:pic>
      <p:pic>
        <p:nvPicPr>
          <p:cNvPr id="3084" name="Picture 12" descr="3"/>
          <p:cNvPicPr>
            <a:picLocks noChangeAspect="1" noChangeArrowheads="1"/>
          </p:cNvPicPr>
          <p:nvPr/>
        </p:nvPicPr>
        <p:blipFill>
          <a:blip r:embed="rId11"/>
          <a:srcRect/>
          <a:stretch>
            <a:fillRect/>
          </a:stretch>
        </p:blipFill>
        <p:spPr bwMode="auto">
          <a:xfrm>
            <a:off x="620713" y="4181475"/>
            <a:ext cx="3341687" cy="2219325"/>
          </a:xfrm>
          <a:prstGeom prst="rect">
            <a:avLst/>
          </a:prstGeom>
          <a:noFill/>
        </p:spPr>
      </p:pic>
      <p:pic>
        <p:nvPicPr>
          <p:cNvPr id="14" name="Picture 6" descr="MC900434750[1]"/>
          <p:cNvPicPr>
            <a:picLocks noChangeAspect="1" noChangeArrowheads="1"/>
          </p:cNvPicPr>
          <p:nvPr/>
        </p:nvPicPr>
        <p:blipFill>
          <a:blip r:embed="rId12"/>
          <a:srcRect/>
          <a:stretch>
            <a:fillRect/>
          </a:stretch>
        </p:blipFill>
        <p:spPr bwMode="auto">
          <a:xfrm>
            <a:off x="7696200" y="5715000"/>
            <a:ext cx="1143000" cy="1143000"/>
          </a:xfrm>
          <a:prstGeom prst="rect">
            <a:avLst/>
          </a:prstGeom>
          <a:noFill/>
        </p:spPr>
      </p:pic>
      <p:pic>
        <p:nvPicPr>
          <p:cNvPr id="29698" name="Picture 2" descr="Canh do nat sau vu chay quan karaoke Tran Thai Tong hinh anh 5"/>
          <p:cNvPicPr>
            <a:picLocks noChangeAspect="1" noChangeArrowheads="1"/>
          </p:cNvPicPr>
          <p:nvPr/>
        </p:nvPicPr>
        <p:blipFill>
          <a:blip r:embed="rId13"/>
          <a:srcRect/>
          <a:stretch>
            <a:fillRect/>
          </a:stretch>
        </p:blipFill>
        <p:spPr bwMode="auto">
          <a:xfrm>
            <a:off x="0" y="1043136"/>
            <a:ext cx="8991600" cy="6014890"/>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plus(in)">
                                      <p:cBhvr>
                                        <p:cTn id="7" dur="2000"/>
                                        <p:tgtEl>
                                          <p:spTgt spid="307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childTnLst>
                                </p:cTn>
                              </p:par>
                            </p:childTnLst>
                          </p:cTn>
                        </p:par>
                        <p:par>
                          <p:cTn id="12" fill="hold">
                            <p:stCondLst>
                              <p:cond delay="4000"/>
                            </p:stCondLst>
                            <p:childTnLst>
                              <p:par>
                                <p:cTn id="13" presetID="24" presetClass="entr" presetSubtype="0"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 to="" calcmode="lin" valueType="num">
                                      <p:cBhvr>
                                        <p:cTn id="15" dur="1" fill="hold"/>
                                        <p:tgtEl>
                                          <p:spTgt spid="3078"/>
                                        </p:tgtEl>
                                        <p:attrNameLst>
                                          <p:attrName/>
                                        </p:attrNameLst>
                                      </p:cBhvr>
                                    </p:anim>
                                  </p:childTnLst>
                                </p:cTn>
                              </p:par>
                            </p:childTnLst>
                          </p:cTn>
                        </p:par>
                        <p:par>
                          <p:cTn id="16" fill="hold">
                            <p:stCondLst>
                              <p:cond delay="4000"/>
                            </p:stCondLst>
                            <p:childTnLst>
                              <p:par>
                                <p:cTn id="17" presetID="10" presetClass="exit" presetSubtype="0" fill="hold" nodeType="afterEffect">
                                  <p:stCondLst>
                                    <p:cond delay="0"/>
                                  </p:stCondLst>
                                  <p:childTnLst>
                                    <p:animEffect transition="out" filter="fade">
                                      <p:cBhvr>
                                        <p:cTn id="18" dur="3000"/>
                                        <p:tgtEl>
                                          <p:spTgt spid="3078"/>
                                        </p:tgtEl>
                                      </p:cBhvr>
                                    </p:animEffect>
                                    <p:set>
                                      <p:cBhvr>
                                        <p:cTn id="19" dur="1" fill="hold">
                                          <p:stCondLst>
                                            <p:cond delay="2999"/>
                                          </p:stCondLst>
                                        </p:cTn>
                                        <p:tgtEl>
                                          <p:spTgt spid="3078"/>
                                        </p:tgtEl>
                                        <p:attrNameLst>
                                          <p:attrName>style.visibility</p:attrName>
                                        </p:attrNameLst>
                                      </p:cBhvr>
                                      <p:to>
                                        <p:strVal val="hidden"/>
                                      </p:to>
                                    </p:set>
                                  </p:childTnLst>
                                </p:cTn>
                              </p:par>
                            </p:childTnLst>
                          </p:cTn>
                        </p:par>
                        <p:par>
                          <p:cTn id="20" fill="hold">
                            <p:stCondLst>
                              <p:cond delay="7000"/>
                            </p:stCondLst>
                            <p:childTnLst>
                              <p:par>
                                <p:cTn id="21" presetID="48" presetClass="entr" presetSubtype="0" accel="50000"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3000" fill="hold"/>
                                        <p:tgtEl>
                                          <p:spTgt spid="30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3000" fill="hold"/>
                                        <p:tgtEl>
                                          <p:spTgt spid="3075"/>
                                        </p:tgtEl>
                                        <p:attrNameLst>
                                          <p:attrName>ppt_x</p:attrName>
                                        </p:attrNameLst>
                                      </p:cBhvr>
                                      <p:tavLst>
                                        <p:tav tm="0">
                                          <p:val>
                                            <p:fltVal val="-1"/>
                                          </p:val>
                                        </p:tav>
                                        <p:tav tm="50000">
                                          <p:val>
                                            <p:fltVal val="0.95"/>
                                          </p:val>
                                        </p:tav>
                                        <p:tav tm="100000">
                                          <p:val>
                                            <p:strVal val="#ppt_x"/>
                                          </p:val>
                                        </p:tav>
                                      </p:tavLst>
                                    </p:anim>
                                    <p:anim calcmode="lin" valueType="num">
                                      <p:cBhvr>
                                        <p:cTn id="25" dur="3000" fill="hold"/>
                                        <p:tgtEl>
                                          <p:spTgt spid="3075"/>
                                        </p:tgtEl>
                                        <p:attrNameLst>
                                          <p:attrName>ppt_y</p:attrName>
                                        </p:attrNameLst>
                                      </p:cBhvr>
                                      <p:tavLst>
                                        <p:tav tm="0">
                                          <p:val>
                                            <p:strVal val="#ppt_y"/>
                                          </p:val>
                                        </p:tav>
                                        <p:tav tm="100000">
                                          <p:val>
                                            <p:strVal val="#ppt_y"/>
                                          </p:val>
                                        </p:tav>
                                      </p:tavLst>
                                    </p:anim>
                                    <p:animEffect transition="in" filter="fade">
                                      <p:cBhvr>
                                        <p:cTn id="26" dur="3000"/>
                                        <p:tgtEl>
                                          <p:spTgt spid="3075"/>
                                        </p:tgtEl>
                                      </p:cBhvr>
                                    </p:animEffect>
                                  </p:childTnLst>
                                </p:cTn>
                              </p:par>
                            </p:childTnLst>
                          </p:cTn>
                        </p:par>
                        <p:par>
                          <p:cTn id="27" fill="hold">
                            <p:stCondLst>
                              <p:cond delay="10000"/>
                            </p:stCondLst>
                            <p:childTnLst>
                              <p:par>
                                <p:cTn id="28" presetID="2" presetClass="exit" presetSubtype="4" fill="hold" nodeType="afterEffect">
                                  <p:stCondLst>
                                    <p:cond delay="0"/>
                                  </p:stCondLst>
                                  <p:childTnLst>
                                    <p:anim calcmode="lin" valueType="num">
                                      <p:cBhvr additive="base">
                                        <p:cTn id="29" dur="3000"/>
                                        <p:tgtEl>
                                          <p:spTgt spid="3075"/>
                                        </p:tgtEl>
                                        <p:attrNameLst>
                                          <p:attrName>ppt_x</p:attrName>
                                        </p:attrNameLst>
                                      </p:cBhvr>
                                      <p:tavLst>
                                        <p:tav tm="0">
                                          <p:val>
                                            <p:strVal val="ppt_x"/>
                                          </p:val>
                                        </p:tav>
                                        <p:tav tm="100000">
                                          <p:val>
                                            <p:strVal val="ppt_x"/>
                                          </p:val>
                                        </p:tav>
                                      </p:tavLst>
                                    </p:anim>
                                    <p:anim calcmode="lin" valueType="num">
                                      <p:cBhvr additive="base">
                                        <p:cTn id="30" dur="3000"/>
                                        <p:tgtEl>
                                          <p:spTgt spid="3075"/>
                                        </p:tgtEl>
                                        <p:attrNameLst>
                                          <p:attrName>ppt_y</p:attrName>
                                        </p:attrNameLst>
                                      </p:cBhvr>
                                      <p:tavLst>
                                        <p:tav tm="0">
                                          <p:val>
                                            <p:strVal val="ppt_y"/>
                                          </p:val>
                                        </p:tav>
                                        <p:tav tm="100000">
                                          <p:val>
                                            <p:strVal val="1+ppt_h/2"/>
                                          </p:val>
                                        </p:tav>
                                      </p:tavLst>
                                    </p:anim>
                                    <p:set>
                                      <p:cBhvr>
                                        <p:cTn id="31" dur="1" fill="hold">
                                          <p:stCondLst>
                                            <p:cond delay="2999"/>
                                          </p:stCondLst>
                                        </p:cTn>
                                        <p:tgtEl>
                                          <p:spTgt spid="3075"/>
                                        </p:tgtEl>
                                        <p:attrNameLst>
                                          <p:attrName>style.visibility</p:attrName>
                                        </p:attrNameLst>
                                      </p:cBhvr>
                                      <p:to>
                                        <p:strVal val="hidden"/>
                                      </p:to>
                                    </p:set>
                                  </p:childTnLst>
                                </p:cTn>
                              </p:par>
                            </p:childTnLst>
                          </p:cTn>
                        </p:par>
                        <p:par>
                          <p:cTn id="32" fill="hold">
                            <p:stCondLst>
                              <p:cond delay="13000"/>
                            </p:stCondLst>
                            <p:childTnLst>
                              <p:par>
                                <p:cTn id="33" presetID="2" presetClass="exit" presetSubtype="4" fill="hold" nodeType="afterEffect">
                                  <p:stCondLst>
                                    <p:cond delay="0"/>
                                  </p:stCondLst>
                                  <p:childTnLst>
                                    <p:anim calcmode="lin" valueType="num">
                                      <p:cBhvr additive="base">
                                        <p:cTn id="34" dur="2000"/>
                                        <p:tgtEl>
                                          <p:spTgt spid="3076"/>
                                        </p:tgtEl>
                                        <p:attrNameLst>
                                          <p:attrName>ppt_x</p:attrName>
                                        </p:attrNameLst>
                                      </p:cBhvr>
                                      <p:tavLst>
                                        <p:tav tm="0">
                                          <p:val>
                                            <p:strVal val="ppt_x"/>
                                          </p:val>
                                        </p:tav>
                                        <p:tav tm="100000">
                                          <p:val>
                                            <p:strVal val="ppt_x"/>
                                          </p:val>
                                        </p:tav>
                                      </p:tavLst>
                                    </p:anim>
                                    <p:anim calcmode="lin" valueType="num">
                                      <p:cBhvr additive="base">
                                        <p:cTn id="35" dur="2000"/>
                                        <p:tgtEl>
                                          <p:spTgt spid="3076"/>
                                        </p:tgtEl>
                                        <p:attrNameLst>
                                          <p:attrName>ppt_y</p:attrName>
                                        </p:attrNameLst>
                                      </p:cBhvr>
                                      <p:tavLst>
                                        <p:tav tm="0">
                                          <p:val>
                                            <p:strVal val="ppt_y"/>
                                          </p:val>
                                        </p:tav>
                                        <p:tav tm="100000">
                                          <p:val>
                                            <p:strVal val="1+ppt_h/2"/>
                                          </p:val>
                                        </p:tav>
                                      </p:tavLst>
                                    </p:anim>
                                    <p:set>
                                      <p:cBhvr>
                                        <p:cTn id="36" dur="1" fill="hold">
                                          <p:stCondLst>
                                            <p:cond delay="1999"/>
                                          </p:stCondLst>
                                        </p:cTn>
                                        <p:tgtEl>
                                          <p:spTgt spid="3076"/>
                                        </p:tgtEl>
                                        <p:attrNameLst>
                                          <p:attrName>style.visibility</p:attrName>
                                        </p:attrNameLst>
                                      </p:cBhvr>
                                      <p:to>
                                        <p:strVal val="hidden"/>
                                      </p:to>
                                    </p:set>
                                  </p:childTnLst>
                                </p:cTn>
                              </p:par>
                            </p:childTnLst>
                          </p:cTn>
                        </p:par>
                        <p:par>
                          <p:cTn id="37" fill="hold">
                            <p:stCondLst>
                              <p:cond delay="15000"/>
                            </p:stCondLst>
                            <p:childTnLst>
                              <p:par>
                                <p:cTn id="38" presetID="2" presetClass="exit" presetSubtype="4" fill="hold" nodeType="afterEffect">
                                  <p:stCondLst>
                                    <p:cond delay="0"/>
                                  </p:stCondLst>
                                  <p:childTnLst>
                                    <p:anim calcmode="lin" valueType="num">
                                      <p:cBhvr additive="base">
                                        <p:cTn id="39" dur="2000"/>
                                        <p:tgtEl>
                                          <p:spTgt spid="3078"/>
                                        </p:tgtEl>
                                        <p:attrNameLst>
                                          <p:attrName>ppt_x</p:attrName>
                                        </p:attrNameLst>
                                      </p:cBhvr>
                                      <p:tavLst>
                                        <p:tav tm="0">
                                          <p:val>
                                            <p:strVal val="ppt_x"/>
                                          </p:val>
                                        </p:tav>
                                        <p:tav tm="100000">
                                          <p:val>
                                            <p:strVal val="ppt_x"/>
                                          </p:val>
                                        </p:tav>
                                      </p:tavLst>
                                    </p:anim>
                                    <p:anim calcmode="lin" valueType="num">
                                      <p:cBhvr additive="base">
                                        <p:cTn id="40" dur="2000"/>
                                        <p:tgtEl>
                                          <p:spTgt spid="3078"/>
                                        </p:tgtEl>
                                        <p:attrNameLst>
                                          <p:attrName>ppt_y</p:attrName>
                                        </p:attrNameLst>
                                      </p:cBhvr>
                                      <p:tavLst>
                                        <p:tav tm="0">
                                          <p:val>
                                            <p:strVal val="ppt_y"/>
                                          </p:val>
                                        </p:tav>
                                        <p:tav tm="100000">
                                          <p:val>
                                            <p:strVal val="1+ppt_h/2"/>
                                          </p:val>
                                        </p:tav>
                                      </p:tavLst>
                                    </p:anim>
                                    <p:set>
                                      <p:cBhvr>
                                        <p:cTn id="41" dur="1" fill="hold">
                                          <p:stCondLst>
                                            <p:cond delay="1999"/>
                                          </p:stCondLst>
                                        </p:cTn>
                                        <p:tgtEl>
                                          <p:spTgt spid="3078"/>
                                        </p:tgtEl>
                                        <p:attrNameLst>
                                          <p:attrName>style.visibility</p:attrName>
                                        </p:attrNameLst>
                                      </p:cBhvr>
                                      <p:to>
                                        <p:strVal val="hidden"/>
                                      </p:to>
                                    </p:set>
                                  </p:childTnLst>
                                </p:cTn>
                              </p:par>
                            </p:childTnLst>
                          </p:cTn>
                        </p:par>
                        <p:par>
                          <p:cTn id="42" fill="hold">
                            <p:stCondLst>
                              <p:cond delay="17000"/>
                            </p:stCondLst>
                            <p:childTnLst>
                              <p:par>
                                <p:cTn id="43" presetID="2" presetClass="exit" presetSubtype="4" fill="hold" nodeType="afterEffect">
                                  <p:stCondLst>
                                    <p:cond delay="0"/>
                                  </p:stCondLst>
                                  <p:childTnLst>
                                    <p:anim calcmode="lin" valueType="num">
                                      <p:cBhvr additive="base">
                                        <p:cTn id="44" dur="2000"/>
                                        <p:tgtEl>
                                          <p:spTgt spid="3077"/>
                                        </p:tgtEl>
                                        <p:attrNameLst>
                                          <p:attrName>ppt_x</p:attrName>
                                        </p:attrNameLst>
                                      </p:cBhvr>
                                      <p:tavLst>
                                        <p:tav tm="0">
                                          <p:val>
                                            <p:strVal val="ppt_x"/>
                                          </p:val>
                                        </p:tav>
                                        <p:tav tm="100000">
                                          <p:val>
                                            <p:strVal val="ppt_x"/>
                                          </p:val>
                                        </p:tav>
                                      </p:tavLst>
                                    </p:anim>
                                    <p:anim calcmode="lin" valueType="num">
                                      <p:cBhvr additive="base">
                                        <p:cTn id="45" dur="2000"/>
                                        <p:tgtEl>
                                          <p:spTgt spid="3077"/>
                                        </p:tgtEl>
                                        <p:attrNameLst>
                                          <p:attrName>ppt_y</p:attrName>
                                        </p:attrNameLst>
                                      </p:cBhvr>
                                      <p:tavLst>
                                        <p:tav tm="0">
                                          <p:val>
                                            <p:strVal val="ppt_y"/>
                                          </p:val>
                                        </p:tav>
                                        <p:tav tm="100000">
                                          <p:val>
                                            <p:strVal val="1+ppt_h/2"/>
                                          </p:val>
                                        </p:tav>
                                      </p:tavLst>
                                    </p:anim>
                                    <p:set>
                                      <p:cBhvr>
                                        <p:cTn id="46" dur="1" fill="hold">
                                          <p:stCondLst>
                                            <p:cond delay="1999"/>
                                          </p:stCondLst>
                                        </p:cTn>
                                        <p:tgtEl>
                                          <p:spTgt spid="3077"/>
                                        </p:tgtEl>
                                        <p:attrNameLst>
                                          <p:attrName>style.visibility</p:attrName>
                                        </p:attrNameLst>
                                      </p:cBhvr>
                                      <p:to>
                                        <p:strVal val="hidden"/>
                                      </p:to>
                                    </p:set>
                                  </p:childTnLst>
                                </p:cTn>
                              </p:par>
                            </p:childTnLst>
                          </p:cTn>
                        </p:par>
                        <p:par>
                          <p:cTn id="47" fill="hold">
                            <p:stCondLst>
                              <p:cond delay="19000"/>
                            </p:stCondLst>
                            <p:childTnLst>
                              <p:par>
                                <p:cTn id="48" presetID="48" presetClass="entr" presetSubtype="0" accel="50000" fill="hold" nodeType="afterEffect">
                                  <p:stCondLst>
                                    <p:cond delay="0"/>
                                  </p:stCondLst>
                                  <p:childTnLst>
                                    <p:set>
                                      <p:cBhvr>
                                        <p:cTn id="49" dur="1" fill="hold">
                                          <p:stCondLst>
                                            <p:cond delay="0"/>
                                          </p:stCondLst>
                                        </p:cTn>
                                        <p:tgtEl>
                                          <p:spTgt spid="3079"/>
                                        </p:tgtEl>
                                        <p:attrNameLst>
                                          <p:attrName>style.visibility</p:attrName>
                                        </p:attrNameLst>
                                      </p:cBhvr>
                                      <p:to>
                                        <p:strVal val="visible"/>
                                      </p:to>
                                    </p:set>
                                    <p:anim calcmode="lin" valueType="num">
                                      <p:cBhvr>
                                        <p:cTn id="50" dur="1000" fill="hold"/>
                                        <p:tgtEl>
                                          <p:spTgt spid="30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079"/>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079"/>
                                        </p:tgtEl>
                                        <p:attrNameLst>
                                          <p:attrName>ppt_y</p:attrName>
                                        </p:attrNameLst>
                                      </p:cBhvr>
                                      <p:tavLst>
                                        <p:tav tm="0">
                                          <p:val>
                                            <p:strVal val="#ppt_y"/>
                                          </p:val>
                                        </p:tav>
                                        <p:tav tm="100000">
                                          <p:val>
                                            <p:strVal val="#ppt_y"/>
                                          </p:val>
                                        </p:tav>
                                      </p:tavLst>
                                    </p:anim>
                                    <p:animEffect transition="in" filter="fade">
                                      <p:cBhvr>
                                        <p:cTn id="53" dur="1000"/>
                                        <p:tgtEl>
                                          <p:spTgt spid="3079"/>
                                        </p:tgtEl>
                                      </p:cBhvr>
                                    </p:animEffect>
                                  </p:childTnLst>
                                </p:cTn>
                              </p:par>
                            </p:childTnLst>
                          </p:cTn>
                        </p:par>
                        <p:par>
                          <p:cTn id="54" fill="hold">
                            <p:stCondLst>
                              <p:cond delay="20000"/>
                            </p:stCondLst>
                            <p:childTnLst>
                              <p:par>
                                <p:cTn id="55" presetID="18" presetClass="entr" presetSubtype="12" fill="hold" nodeType="after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strips(downLeft)">
                                      <p:cBhvr>
                                        <p:cTn id="57" dur="500"/>
                                        <p:tgtEl>
                                          <p:spTgt spid="3080"/>
                                        </p:tgtEl>
                                      </p:cBhvr>
                                    </p:animEffect>
                                  </p:childTnLst>
                                </p:cTn>
                              </p:par>
                            </p:childTnLst>
                          </p:cTn>
                        </p:par>
                        <p:par>
                          <p:cTn id="58" fill="hold">
                            <p:stCondLst>
                              <p:cond delay="20500"/>
                            </p:stCondLst>
                            <p:childTnLst>
                              <p:par>
                                <p:cTn id="59" presetID="18" presetClass="entr" presetSubtype="12" fill="hold" nodeType="afterEffect">
                                  <p:stCondLst>
                                    <p:cond delay="0"/>
                                  </p:stCondLst>
                                  <p:childTnLst>
                                    <p:set>
                                      <p:cBhvr>
                                        <p:cTn id="60" dur="1" fill="hold">
                                          <p:stCondLst>
                                            <p:cond delay="0"/>
                                          </p:stCondLst>
                                        </p:cTn>
                                        <p:tgtEl>
                                          <p:spTgt spid="3081"/>
                                        </p:tgtEl>
                                        <p:attrNameLst>
                                          <p:attrName>style.visibility</p:attrName>
                                        </p:attrNameLst>
                                      </p:cBhvr>
                                      <p:to>
                                        <p:strVal val="visible"/>
                                      </p:to>
                                    </p:set>
                                    <p:animEffect transition="in" filter="strips(downLeft)">
                                      <p:cBhvr>
                                        <p:cTn id="61" dur="500"/>
                                        <p:tgtEl>
                                          <p:spTgt spid="3081"/>
                                        </p:tgtEl>
                                      </p:cBhvr>
                                    </p:animEffect>
                                  </p:childTnLst>
                                </p:cTn>
                              </p:par>
                            </p:childTnLst>
                          </p:cTn>
                        </p:par>
                        <p:par>
                          <p:cTn id="62" fill="hold">
                            <p:stCondLst>
                              <p:cond delay="21000"/>
                            </p:stCondLst>
                            <p:childTnLst>
                              <p:par>
                                <p:cTn id="63" presetID="18" presetClass="entr" presetSubtype="12" fill="hold" nodeType="afterEffect">
                                  <p:stCondLst>
                                    <p:cond delay="0"/>
                                  </p:stCondLst>
                                  <p:childTnLst>
                                    <p:set>
                                      <p:cBhvr>
                                        <p:cTn id="64" dur="1" fill="hold">
                                          <p:stCondLst>
                                            <p:cond delay="0"/>
                                          </p:stCondLst>
                                        </p:cTn>
                                        <p:tgtEl>
                                          <p:spTgt spid="3082"/>
                                        </p:tgtEl>
                                        <p:attrNameLst>
                                          <p:attrName>style.visibility</p:attrName>
                                        </p:attrNameLst>
                                      </p:cBhvr>
                                      <p:to>
                                        <p:strVal val="visible"/>
                                      </p:to>
                                    </p:set>
                                    <p:animEffect transition="in" filter="strips(downLeft)">
                                      <p:cBhvr>
                                        <p:cTn id="65" dur="500"/>
                                        <p:tgtEl>
                                          <p:spTgt spid="3082"/>
                                        </p:tgtEl>
                                      </p:cBhvr>
                                    </p:animEffect>
                                  </p:childTnLst>
                                </p:cTn>
                              </p:par>
                            </p:childTnLst>
                          </p:cTn>
                        </p:par>
                        <p:par>
                          <p:cTn id="66" fill="hold">
                            <p:stCondLst>
                              <p:cond delay="21500"/>
                            </p:stCondLst>
                            <p:childTnLst>
                              <p:par>
                                <p:cTn id="67" presetID="2" presetClass="exit" presetSubtype="4" fill="hold" nodeType="afterEffect">
                                  <p:stCondLst>
                                    <p:cond delay="0"/>
                                  </p:stCondLst>
                                  <p:childTnLst>
                                    <p:anim calcmode="lin" valueType="num">
                                      <p:cBhvr additive="base">
                                        <p:cTn id="68" dur="500"/>
                                        <p:tgtEl>
                                          <p:spTgt spid="3079"/>
                                        </p:tgtEl>
                                        <p:attrNameLst>
                                          <p:attrName>ppt_x</p:attrName>
                                        </p:attrNameLst>
                                      </p:cBhvr>
                                      <p:tavLst>
                                        <p:tav tm="0">
                                          <p:val>
                                            <p:strVal val="ppt_x"/>
                                          </p:val>
                                        </p:tav>
                                        <p:tav tm="100000">
                                          <p:val>
                                            <p:strVal val="ppt_x"/>
                                          </p:val>
                                        </p:tav>
                                      </p:tavLst>
                                    </p:anim>
                                    <p:anim calcmode="lin" valueType="num">
                                      <p:cBhvr additive="base">
                                        <p:cTn id="69" dur="500"/>
                                        <p:tgtEl>
                                          <p:spTgt spid="3079"/>
                                        </p:tgtEl>
                                        <p:attrNameLst>
                                          <p:attrName>ppt_y</p:attrName>
                                        </p:attrNameLst>
                                      </p:cBhvr>
                                      <p:tavLst>
                                        <p:tav tm="0">
                                          <p:val>
                                            <p:strVal val="ppt_y"/>
                                          </p:val>
                                        </p:tav>
                                        <p:tav tm="100000">
                                          <p:val>
                                            <p:strVal val="1+ppt_h/2"/>
                                          </p:val>
                                        </p:tav>
                                      </p:tavLst>
                                    </p:anim>
                                    <p:set>
                                      <p:cBhvr>
                                        <p:cTn id="70" dur="1" fill="hold">
                                          <p:stCondLst>
                                            <p:cond delay="499"/>
                                          </p:stCondLst>
                                        </p:cTn>
                                        <p:tgtEl>
                                          <p:spTgt spid="3079"/>
                                        </p:tgtEl>
                                        <p:attrNameLst>
                                          <p:attrName>style.visibility</p:attrName>
                                        </p:attrNameLst>
                                      </p:cBhvr>
                                      <p:to>
                                        <p:strVal val="hidden"/>
                                      </p:to>
                                    </p:set>
                                  </p:childTnLst>
                                </p:cTn>
                              </p:par>
                            </p:childTnLst>
                          </p:cTn>
                        </p:par>
                        <p:par>
                          <p:cTn id="71" fill="hold">
                            <p:stCondLst>
                              <p:cond delay="22000"/>
                            </p:stCondLst>
                            <p:childTnLst>
                              <p:par>
                                <p:cTn id="72" presetID="2" presetClass="exit" presetSubtype="4" fill="hold" nodeType="afterEffect">
                                  <p:stCondLst>
                                    <p:cond delay="0"/>
                                  </p:stCondLst>
                                  <p:childTnLst>
                                    <p:anim calcmode="lin" valueType="num">
                                      <p:cBhvr additive="base">
                                        <p:cTn id="73" dur="500"/>
                                        <p:tgtEl>
                                          <p:spTgt spid="3080"/>
                                        </p:tgtEl>
                                        <p:attrNameLst>
                                          <p:attrName>ppt_x</p:attrName>
                                        </p:attrNameLst>
                                      </p:cBhvr>
                                      <p:tavLst>
                                        <p:tav tm="0">
                                          <p:val>
                                            <p:strVal val="ppt_x"/>
                                          </p:val>
                                        </p:tav>
                                        <p:tav tm="100000">
                                          <p:val>
                                            <p:strVal val="ppt_x"/>
                                          </p:val>
                                        </p:tav>
                                      </p:tavLst>
                                    </p:anim>
                                    <p:anim calcmode="lin" valueType="num">
                                      <p:cBhvr additive="base">
                                        <p:cTn id="74" dur="500"/>
                                        <p:tgtEl>
                                          <p:spTgt spid="3080"/>
                                        </p:tgtEl>
                                        <p:attrNameLst>
                                          <p:attrName>ppt_y</p:attrName>
                                        </p:attrNameLst>
                                      </p:cBhvr>
                                      <p:tavLst>
                                        <p:tav tm="0">
                                          <p:val>
                                            <p:strVal val="ppt_y"/>
                                          </p:val>
                                        </p:tav>
                                        <p:tav tm="100000">
                                          <p:val>
                                            <p:strVal val="1+ppt_h/2"/>
                                          </p:val>
                                        </p:tav>
                                      </p:tavLst>
                                    </p:anim>
                                    <p:set>
                                      <p:cBhvr>
                                        <p:cTn id="75" dur="1" fill="hold">
                                          <p:stCondLst>
                                            <p:cond delay="499"/>
                                          </p:stCondLst>
                                        </p:cTn>
                                        <p:tgtEl>
                                          <p:spTgt spid="3080"/>
                                        </p:tgtEl>
                                        <p:attrNameLst>
                                          <p:attrName>style.visibility</p:attrName>
                                        </p:attrNameLst>
                                      </p:cBhvr>
                                      <p:to>
                                        <p:strVal val="hidden"/>
                                      </p:to>
                                    </p:set>
                                  </p:childTnLst>
                                </p:cTn>
                              </p:par>
                            </p:childTnLst>
                          </p:cTn>
                        </p:par>
                        <p:par>
                          <p:cTn id="76" fill="hold">
                            <p:stCondLst>
                              <p:cond delay="22500"/>
                            </p:stCondLst>
                            <p:childTnLst>
                              <p:par>
                                <p:cTn id="77" presetID="2" presetClass="exit" presetSubtype="4" fill="hold" nodeType="afterEffect">
                                  <p:stCondLst>
                                    <p:cond delay="0"/>
                                  </p:stCondLst>
                                  <p:childTnLst>
                                    <p:anim calcmode="lin" valueType="num">
                                      <p:cBhvr additive="base">
                                        <p:cTn id="78" dur="500"/>
                                        <p:tgtEl>
                                          <p:spTgt spid="3081"/>
                                        </p:tgtEl>
                                        <p:attrNameLst>
                                          <p:attrName>ppt_x</p:attrName>
                                        </p:attrNameLst>
                                      </p:cBhvr>
                                      <p:tavLst>
                                        <p:tav tm="0">
                                          <p:val>
                                            <p:strVal val="ppt_x"/>
                                          </p:val>
                                        </p:tav>
                                        <p:tav tm="100000">
                                          <p:val>
                                            <p:strVal val="ppt_x"/>
                                          </p:val>
                                        </p:tav>
                                      </p:tavLst>
                                    </p:anim>
                                    <p:anim calcmode="lin" valueType="num">
                                      <p:cBhvr additive="base">
                                        <p:cTn id="79" dur="500"/>
                                        <p:tgtEl>
                                          <p:spTgt spid="3081"/>
                                        </p:tgtEl>
                                        <p:attrNameLst>
                                          <p:attrName>ppt_y</p:attrName>
                                        </p:attrNameLst>
                                      </p:cBhvr>
                                      <p:tavLst>
                                        <p:tav tm="0">
                                          <p:val>
                                            <p:strVal val="ppt_y"/>
                                          </p:val>
                                        </p:tav>
                                        <p:tav tm="100000">
                                          <p:val>
                                            <p:strVal val="1+ppt_h/2"/>
                                          </p:val>
                                        </p:tav>
                                      </p:tavLst>
                                    </p:anim>
                                    <p:set>
                                      <p:cBhvr>
                                        <p:cTn id="80" dur="1" fill="hold">
                                          <p:stCondLst>
                                            <p:cond delay="499"/>
                                          </p:stCondLst>
                                        </p:cTn>
                                        <p:tgtEl>
                                          <p:spTgt spid="3081"/>
                                        </p:tgtEl>
                                        <p:attrNameLst>
                                          <p:attrName>style.visibility</p:attrName>
                                        </p:attrNameLst>
                                      </p:cBhvr>
                                      <p:to>
                                        <p:strVal val="hidden"/>
                                      </p:to>
                                    </p:set>
                                  </p:childTnLst>
                                </p:cTn>
                              </p:par>
                            </p:childTnLst>
                          </p:cTn>
                        </p:par>
                        <p:par>
                          <p:cTn id="81" fill="hold">
                            <p:stCondLst>
                              <p:cond delay="23000"/>
                            </p:stCondLst>
                            <p:childTnLst>
                              <p:par>
                                <p:cTn id="82" presetID="2" presetClass="exit" presetSubtype="4" fill="hold" nodeType="afterEffect">
                                  <p:stCondLst>
                                    <p:cond delay="0"/>
                                  </p:stCondLst>
                                  <p:childTnLst>
                                    <p:anim calcmode="lin" valueType="num">
                                      <p:cBhvr additive="base">
                                        <p:cTn id="83" dur="500"/>
                                        <p:tgtEl>
                                          <p:spTgt spid="3082"/>
                                        </p:tgtEl>
                                        <p:attrNameLst>
                                          <p:attrName>ppt_x</p:attrName>
                                        </p:attrNameLst>
                                      </p:cBhvr>
                                      <p:tavLst>
                                        <p:tav tm="0">
                                          <p:val>
                                            <p:strVal val="ppt_x"/>
                                          </p:val>
                                        </p:tav>
                                        <p:tav tm="100000">
                                          <p:val>
                                            <p:strVal val="ppt_x"/>
                                          </p:val>
                                        </p:tav>
                                      </p:tavLst>
                                    </p:anim>
                                    <p:anim calcmode="lin" valueType="num">
                                      <p:cBhvr additive="base">
                                        <p:cTn id="84" dur="500"/>
                                        <p:tgtEl>
                                          <p:spTgt spid="3082"/>
                                        </p:tgtEl>
                                        <p:attrNameLst>
                                          <p:attrName>ppt_y</p:attrName>
                                        </p:attrNameLst>
                                      </p:cBhvr>
                                      <p:tavLst>
                                        <p:tav tm="0">
                                          <p:val>
                                            <p:strVal val="ppt_y"/>
                                          </p:val>
                                        </p:tav>
                                        <p:tav tm="100000">
                                          <p:val>
                                            <p:strVal val="1+ppt_h/2"/>
                                          </p:val>
                                        </p:tav>
                                      </p:tavLst>
                                    </p:anim>
                                    <p:set>
                                      <p:cBhvr>
                                        <p:cTn id="85" dur="1" fill="hold">
                                          <p:stCondLst>
                                            <p:cond delay="499"/>
                                          </p:stCondLst>
                                        </p:cTn>
                                        <p:tgtEl>
                                          <p:spTgt spid="3082"/>
                                        </p:tgtEl>
                                        <p:attrNameLst>
                                          <p:attrName>style.visibility</p:attrName>
                                        </p:attrNameLst>
                                      </p:cBhvr>
                                      <p:to>
                                        <p:strVal val="hidden"/>
                                      </p:to>
                                    </p:set>
                                  </p:childTnLst>
                                </p:cTn>
                              </p:par>
                            </p:childTnLst>
                          </p:cTn>
                        </p:par>
                        <p:par>
                          <p:cTn id="86" fill="hold">
                            <p:stCondLst>
                              <p:cond delay="23500"/>
                            </p:stCondLst>
                            <p:childTnLst>
                              <p:par>
                                <p:cTn id="87" presetID="10" presetClass="exit" presetSubtype="0" fill="hold" nodeType="afterEffect">
                                  <p:stCondLst>
                                    <p:cond delay="0"/>
                                  </p:stCondLst>
                                  <p:childTnLst>
                                    <p:animEffect transition="out" filter="fade">
                                      <p:cBhvr>
                                        <p:cTn id="88" dur="2000"/>
                                        <p:tgtEl>
                                          <p:spTgt spid="3079"/>
                                        </p:tgtEl>
                                      </p:cBhvr>
                                    </p:animEffect>
                                    <p:set>
                                      <p:cBhvr>
                                        <p:cTn id="89" dur="1" fill="hold">
                                          <p:stCondLst>
                                            <p:cond delay="1999"/>
                                          </p:stCondLst>
                                        </p:cTn>
                                        <p:tgtEl>
                                          <p:spTgt spid="3079"/>
                                        </p:tgtEl>
                                        <p:attrNameLst>
                                          <p:attrName>style.visibility</p:attrName>
                                        </p:attrNameLst>
                                      </p:cBhvr>
                                      <p:to>
                                        <p:strVal val="hidden"/>
                                      </p:to>
                                    </p:set>
                                  </p:childTnLst>
                                </p:cTn>
                              </p:par>
                            </p:childTnLst>
                          </p:cTn>
                        </p:par>
                        <p:par>
                          <p:cTn id="90" fill="hold">
                            <p:stCondLst>
                              <p:cond delay="25500"/>
                            </p:stCondLst>
                            <p:childTnLst>
                              <p:par>
                                <p:cTn id="91" presetID="10" presetClass="exit" presetSubtype="0" fill="hold" nodeType="afterEffect">
                                  <p:stCondLst>
                                    <p:cond delay="0"/>
                                  </p:stCondLst>
                                  <p:childTnLst>
                                    <p:animEffect transition="out" filter="fade">
                                      <p:cBhvr>
                                        <p:cTn id="92" dur="2000"/>
                                        <p:tgtEl>
                                          <p:spTgt spid="3080"/>
                                        </p:tgtEl>
                                      </p:cBhvr>
                                    </p:animEffect>
                                    <p:set>
                                      <p:cBhvr>
                                        <p:cTn id="93" dur="1" fill="hold">
                                          <p:stCondLst>
                                            <p:cond delay="1999"/>
                                          </p:stCondLst>
                                        </p:cTn>
                                        <p:tgtEl>
                                          <p:spTgt spid="3080"/>
                                        </p:tgtEl>
                                        <p:attrNameLst>
                                          <p:attrName>style.visibility</p:attrName>
                                        </p:attrNameLst>
                                      </p:cBhvr>
                                      <p:to>
                                        <p:strVal val="hidden"/>
                                      </p:to>
                                    </p:set>
                                  </p:childTnLst>
                                </p:cTn>
                              </p:par>
                            </p:childTnLst>
                          </p:cTn>
                        </p:par>
                        <p:par>
                          <p:cTn id="94" fill="hold">
                            <p:stCondLst>
                              <p:cond delay="27500"/>
                            </p:stCondLst>
                            <p:childTnLst>
                              <p:par>
                                <p:cTn id="95" presetID="10" presetClass="exit" presetSubtype="0" fill="hold" nodeType="afterEffect">
                                  <p:stCondLst>
                                    <p:cond delay="0"/>
                                  </p:stCondLst>
                                  <p:childTnLst>
                                    <p:animEffect transition="out" filter="fade">
                                      <p:cBhvr>
                                        <p:cTn id="96" dur="2000"/>
                                        <p:tgtEl>
                                          <p:spTgt spid="3081"/>
                                        </p:tgtEl>
                                      </p:cBhvr>
                                    </p:animEffect>
                                    <p:set>
                                      <p:cBhvr>
                                        <p:cTn id="97" dur="1" fill="hold">
                                          <p:stCondLst>
                                            <p:cond delay="1999"/>
                                          </p:stCondLst>
                                        </p:cTn>
                                        <p:tgtEl>
                                          <p:spTgt spid="3081"/>
                                        </p:tgtEl>
                                        <p:attrNameLst>
                                          <p:attrName>style.visibility</p:attrName>
                                        </p:attrNameLst>
                                      </p:cBhvr>
                                      <p:to>
                                        <p:strVal val="hidden"/>
                                      </p:to>
                                    </p:set>
                                  </p:childTnLst>
                                </p:cTn>
                              </p:par>
                            </p:childTnLst>
                          </p:cTn>
                        </p:par>
                        <p:par>
                          <p:cTn id="98" fill="hold">
                            <p:stCondLst>
                              <p:cond delay="29500"/>
                            </p:stCondLst>
                            <p:childTnLst>
                              <p:par>
                                <p:cTn id="99" presetID="10" presetClass="exit" presetSubtype="0" fill="hold" nodeType="afterEffect">
                                  <p:stCondLst>
                                    <p:cond delay="0"/>
                                  </p:stCondLst>
                                  <p:childTnLst>
                                    <p:animEffect transition="out" filter="fade">
                                      <p:cBhvr>
                                        <p:cTn id="100" dur="2000"/>
                                        <p:tgtEl>
                                          <p:spTgt spid="3082"/>
                                        </p:tgtEl>
                                      </p:cBhvr>
                                    </p:animEffect>
                                    <p:set>
                                      <p:cBhvr>
                                        <p:cTn id="101" dur="1" fill="hold">
                                          <p:stCondLst>
                                            <p:cond delay="1999"/>
                                          </p:stCondLst>
                                        </p:cTn>
                                        <p:tgtEl>
                                          <p:spTgt spid="3082"/>
                                        </p:tgtEl>
                                        <p:attrNameLst>
                                          <p:attrName>style.visibility</p:attrName>
                                        </p:attrNameLst>
                                      </p:cBhvr>
                                      <p:to>
                                        <p:strVal val="hidden"/>
                                      </p:to>
                                    </p:set>
                                  </p:childTnLst>
                                </p:cTn>
                              </p:par>
                            </p:childTnLst>
                          </p:cTn>
                        </p:par>
                        <p:par>
                          <p:cTn id="102" fill="hold">
                            <p:stCondLst>
                              <p:cond delay="31500"/>
                            </p:stCondLst>
                            <p:childTnLst>
                              <p:par>
                                <p:cTn id="103" presetID="24" presetClass="entr" presetSubtype="0" fill="hold" nodeType="afterEffect">
                                  <p:stCondLst>
                                    <p:cond delay="0"/>
                                  </p:stCondLst>
                                  <p:childTnLst>
                                    <p:set>
                                      <p:cBhvr>
                                        <p:cTn id="104" dur="1" fill="hold">
                                          <p:stCondLst>
                                            <p:cond delay="0"/>
                                          </p:stCondLst>
                                        </p:cTn>
                                        <p:tgtEl>
                                          <p:spTgt spid="3083"/>
                                        </p:tgtEl>
                                        <p:attrNameLst>
                                          <p:attrName>style.visibility</p:attrName>
                                        </p:attrNameLst>
                                      </p:cBhvr>
                                      <p:to>
                                        <p:strVal val="visible"/>
                                      </p:to>
                                    </p:set>
                                    <p:anim to="" calcmode="lin" valueType="num">
                                      <p:cBhvr>
                                        <p:cTn id="105" dur="1" fill="hold"/>
                                        <p:tgtEl>
                                          <p:spTgt spid="3083"/>
                                        </p:tgtEl>
                                        <p:attrNameLst>
                                          <p:attrName/>
                                        </p:attrNameLst>
                                      </p:cBhvr>
                                    </p:anim>
                                  </p:childTnLst>
                                </p:cTn>
                              </p:par>
                            </p:childTnLst>
                          </p:cTn>
                        </p:par>
                        <p:par>
                          <p:cTn id="106" fill="hold">
                            <p:stCondLst>
                              <p:cond delay="31500"/>
                            </p:stCondLst>
                            <p:childTnLst>
                              <p:par>
                                <p:cTn id="107" presetID="24" presetClass="entr" presetSubtype="0" fill="hold" nodeType="afterEffect">
                                  <p:stCondLst>
                                    <p:cond delay="0"/>
                                  </p:stCondLst>
                                  <p:childTnLst>
                                    <p:set>
                                      <p:cBhvr>
                                        <p:cTn id="108" dur="1" fill="hold">
                                          <p:stCondLst>
                                            <p:cond delay="0"/>
                                          </p:stCondLst>
                                        </p:cTn>
                                        <p:tgtEl>
                                          <p:spTgt spid="3084"/>
                                        </p:tgtEl>
                                        <p:attrNameLst>
                                          <p:attrName>style.visibility</p:attrName>
                                        </p:attrNameLst>
                                      </p:cBhvr>
                                      <p:to>
                                        <p:strVal val="visible"/>
                                      </p:to>
                                    </p:set>
                                    <p:anim to="" calcmode="lin" valueType="num">
                                      <p:cBhvr>
                                        <p:cTn id="109" dur="1" fill="hold"/>
                                        <p:tgtEl>
                                          <p:spTgt spid="3084"/>
                                        </p:tgtEl>
                                        <p:attrNameLst>
                                          <p:attrName/>
                                        </p:attrNameLst>
                                      </p:cBhvr>
                                    </p:anim>
                                  </p:childTnLst>
                                </p:cTn>
                              </p:par>
                            </p:childTnLst>
                          </p:cTn>
                        </p:par>
                      </p:childTnLst>
                    </p:cTn>
                  </p:par>
                  <p:par>
                    <p:cTn id="110" fill="hold">
                      <p:stCondLst>
                        <p:cond delay="indefinite"/>
                      </p:stCondLst>
                      <p:childTnLst>
                        <p:par>
                          <p:cTn id="111" fill="hold">
                            <p:stCondLst>
                              <p:cond delay="0"/>
                            </p:stCondLst>
                            <p:childTnLst>
                              <p:par>
                                <p:cTn id="112" presetID="20" presetClass="entr" presetSubtype="0" fill="hold" nodeType="clickEffect">
                                  <p:stCondLst>
                                    <p:cond delay="0"/>
                                  </p:stCondLst>
                                  <p:childTnLst>
                                    <p:set>
                                      <p:cBhvr>
                                        <p:cTn id="113" dur="1" fill="hold">
                                          <p:stCondLst>
                                            <p:cond delay="0"/>
                                          </p:stCondLst>
                                        </p:cTn>
                                        <p:tgtEl>
                                          <p:spTgt spid="29698"/>
                                        </p:tgtEl>
                                        <p:attrNameLst>
                                          <p:attrName>style.visibility</p:attrName>
                                        </p:attrNameLst>
                                      </p:cBhvr>
                                      <p:to>
                                        <p:strVal val="visible"/>
                                      </p:to>
                                    </p:set>
                                    <p:animEffect transition="in" filter="wedge">
                                      <p:cBhvr>
                                        <p:cTn id="114"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324600"/>
          </a:xfrm>
        </p:spPr>
        <p:txBody>
          <a:bodyPr/>
          <a:lstStyle/>
          <a:p>
            <a:r>
              <a:rPr lang="en-US" sz="4000" dirty="0" err="1" smtClean="0">
                <a:solidFill>
                  <a:srgbClr val="FFFF00"/>
                </a:solidFill>
              </a:rPr>
              <a:t>Kể</a:t>
            </a:r>
            <a:r>
              <a:rPr lang="en-US" sz="4000" dirty="0" smtClean="0">
                <a:solidFill>
                  <a:srgbClr val="FFFF00"/>
                </a:solidFill>
              </a:rPr>
              <a:t> </a:t>
            </a:r>
            <a:r>
              <a:rPr lang="en-US" sz="4000" dirty="0" err="1" smtClean="0">
                <a:solidFill>
                  <a:srgbClr val="FFFF00"/>
                </a:solidFill>
              </a:rPr>
              <a:t>một</a:t>
            </a:r>
            <a:r>
              <a:rPr lang="en-US" sz="4000" dirty="0" smtClean="0">
                <a:solidFill>
                  <a:srgbClr val="FFFF00"/>
                </a:solidFill>
              </a:rPr>
              <a:t> </a:t>
            </a:r>
            <a:r>
              <a:rPr lang="en-US" sz="4000" dirty="0" err="1" smtClean="0">
                <a:solidFill>
                  <a:srgbClr val="FFFF00"/>
                </a:solidFill>
              </a:rPr>
              <a:t>số</a:t>
            </a:r>
            <a:r>
              <a:rPr lang="en-US" sz="4000" dirty="0" smtClean="0">
                <a:solidFill>
                  <a:srgbClr val="FFFF00"/>
                </a:solidFill>
              </a:rPr>
              <a:t> </a:t>
            </a:r>
            <a:r>
              <a:rPr lang="en-US" sz="4000" dirty="0" err="1" smtClean="0">
                <a:solidFill>
                  <a:srgbClr val="FFFF00"/>
                </a:solidFill>
              </a:rPr>
              <a:t>vụ</a:t>
            </a:r>
            <a:r>
              <a:rPr lang="en-US" sz="4000" dirty="0" smtClean="0">
                <a:solidFill>
                  <a:srgbClr val="FFFF00"/>
                </a:solidFill>
              </a:rPr>
              <a:t> tai </a:t>
            </a:r>
            <a:r>
              <a:rPr lang="en-US" sz="4000" dirty="0" err="1" smtClean="0">
                <a:solidFill>
                  <a:srgbClr val="FFFF00"/>
                </a:solidFill>
              </a:rPr>
              <a:t>nạn</a:t>
            </a:r>
            <a:r>
              <a:rPr lang="en-US" sz="4000" dirty="0" smtClean="0">
                <a:solidFill>
                  <a:srgbClr val="FFFF00"/>
                </a:solidFill>
              </a:rPr>
              <a:t> </a:t>
            </a:r>
            <a:r>
              <a:rPr lang="en-US" sz="4000" dirty="0" err="1" smtClean="0">
                <a:solidFill>
                  <a:srgbClr val="FFFF00"/>
                </a:solidFill>
              </a:rPr>
              <a:t>về</a:t>
            </a:r>
            <a:r>
              <a:rPr lang="en-US" sz="4000" dirty="0" smtClean="0">
                <a:solidFill>
                  <a:srgbClr val="FFFF00"/>
                </a:solidFill>
              </a:rPr>
              <a:t> </a:t>
            </a:r>
            <a:r>
              <a:rPr lang="en-US" sz="4000" dirty="0" err="1" smtClean="0">
                <a:solidFill>
                  <a:srgbClr val="FFFF00"/>
                </a:solidFill>
              </a:rPr>
              <a:t>điện</a:t>
            </a:r>
            <a:r>
              <a:rPr lang="en-US" sz="4000" dirty="0" smtClean="0">
                <a:solidFill>
                  <a:srgbClr val="FFFF00"/>
                </a:solidFill>
              </a:rPr>
              <a:t>. </a:t>
            </a:r>
            <a:r>
              <a:rPr lang="en-US" sz="4000" dirty="0" err="1" smtClean="0">
                <a:solidFill>
                  <a:srgbClr val="FFFF00"/>
                </a:solidFill>
              </a:rPr>
              <a:t>tiêu</a:t>
            </a:r>
            <a:r>
              <a:rPr lang="en-US" sz="4000" dirty="0" smtClean="0">
                <a:solidFill>
                  <a:srgbClr val="FFFF00"/>
                </a:solidFill>
              </a:rPr>
              <a:t> </a:t>
            </a:r>
            <a:r>
              <a:rPr lang="en-US" sz="4000" dirty="0" err="1" smtClean="0">
                <a:solidFill>
                  <a:srgbClr val="FFFF00"/>
                </a:solidFill>
              </a:rPr>
              <a:t>biểu</a:t>
            </a:r>
            <a:r>
              <a:rPr lang="en-US" sz="4000" dirty="0" smtClean="0">
                <a:solidFill>
                  <a:srgbClr val="FFFF00"/>
                </a:solidFill>
              </a:rPr>
              <a:t> </a:t>
            </a:r>
            <a:r>
              <a:rPr lang="en-US" sz="4000" dirty="0" err="1" smtClean="0">
                <a:solidFill>
                  <a:srgbClr val="FFFF00"/>
                </a:solidFill>
              </a:rPr>
              <a:t>mà</a:t>
            </a:r>
            <a:r>
              <a:rPr lang="en-US" sz="4000" dirty="0" smtClean="0">
                <a:solidFill>
                  <a:srgbClr val="FFFF00"/>
                </a:solidFill>
              </a:rPr>
              <a:t> </a:t>
            </a:r>
            <a:r>
              <a:rPr lang="en-US" sz="4000" dirty="0" err="1" smtClean="0">
                <a:solidFill>
                  <a:srgbClr val="FFFF00"/>
                </a:solidFill>
              </a:rPr>
              <a:t>em</a:t>
            </a:r>
            <a:r>
              <a:rPr lang="en-US" sz="4000" dirty="0" smtClean="0">
                <a:solidFill>
                  <a:srgbClr val="FFFF00"/>
                </a:solidFill>
              </a:rPr>
              <a:t> </a:t>
            </a:r>
            <a:r>
              <a:rPr lang="en-US" sz="4000" dirty="0" err="1" smtClean="0">
                <a:solidFill>
                  <a:srgbClr val="FFFF00"/>
                </a:solidFill>
              </a:rPr>
              <a:t>đã</a:t>
            </a:r>
            <a:r>
              <a:rPr lang="en-US" sz="4000" dirty="0" smtClean="0">
                <a:solidFill>
                  <a:srgbClr val="FFFF00"/>
                </a:solidFill>
              </a:rPr>
              <a:t> </a:t>
            </a:r>
            <a:r>
              <a:rPr lang="en-US" sz="4000" dirty="0" err="1" smtClean="0">
                <a:solidFill>
                  <a:srgbClr val="FFFF00"/>
                </a:solidFill>
              </a:rPr>
              <a:t>nghe</a:t>
            </a:r>
            <a:r>
              <a:rPr lang="en-US" sz="4000" dirty="0" smtClean="0">
                <a:solidFill>
                  <a:srgbClr val="FFFF00"/>
                </a:solidFill>
              </a:rPr>
              <a:t>, </a:t>
            </a:r>
            <a:r>
              <a:rPr lang="en-US" sz="4000" dirty="0" err="1" smtClean="0">
                <a:solidFill>
                  <a:srgbClr val="FFFF00"/>
                </a:solidFill>
              </a:rPr>
              <a:t>thấy</a:t>
            </a:r>
            <a:r>
              <a:rPr lang="en-US" sz="4000" dirty="0" smtClean="0">
                <a:solidFill>
                  <a:srgbClr val="FFFF00"/>
                </a:solidFill>
              </a:rPr>
              <a:t> VV. (</a:t>
            </a:r>
            <a:r>
              <a:rPr lang="en-US" sz="4000" dirty="0" err="1" smtClean="0">
                <a:solidFill>
                  <a:srgbClr val="FFFF00"/>
                </a:solidFill>
              </a:rPr>
              <a:t>Mà</a:t>
            </a:r>
            <a:r>
              <a:rPr lang="en-US" sz="4000" dirty="0" smtClean="0">
                <a:solidFill>
                  <a:srgbClr val="FFFF00"/>
                </a:solidFill>
              </a:rPr>
              <a:t> </a:t>
            </a:r>
            <a:r>
              <a:rPr lang="en-US" sz="4000" dirty="0" err="1" smtClean="0">
                <a:solidFill>
                  <a:srgbClr val="FFFF00"/>
                </a:solidFill>
              </a:rPr>
              <a:t>em</a:t>
            </a:r>
            <a:r>
              <a:rPr lang="en-US" sz="4000" dirty="0" smtClean="0">
                <a:solidFill>
                  <a:srgbClr val="FFFF00"/>
                </a:solidFill>
              </a:rPr>
              <a:t> </a:t>
            </a:r>
            <a:r>
              <a:rPr lang="en-US" sz="4000" dirty="0" err="1" smtClean="0">
                <a:solidFill>
                  <a:srgbClr val="FFFF00"/>
                </a:solidFill>
              </a:rPr>
              <a:t>cho</a:t>
            </a:r>
            <a:r>
              <a:rPr lang="en-US" sz="4000" dirty="0" smtClean="0">
                <a:solidFill>
                  <a:srgbClr val="FFFF00"/>
                </a:solidFill>
              </a:rPr>
              <a:t> </a:t>
            </a:r>
            <a:r>
              <a:rPr lang="en-US" sz="4000" dirty="0" err="1" smtClean="0">
                <a:solidFill>
                  <a:srgbClr val="FFFF00"/>
                </a:solidFill>
              </a:rPr>
              <a:t>là</a:t>
            </a:r>
            <a:r>
              <a:rPr lang="en-US" sz="4000" dirty="0" smtClean="0">
                <a:solidFill>
                  <a:srgbClr val="FFFF00"/>
                </a:solidFill>
              </a:rPr>
              <a:t> </a:t>
            </a:r>
            <a:r>
              <a:rPr lang="en-US" sz="4000" dirty="0" err="1" smtClean="0">
                <a:solidFill>
                  <a:srgbClr val="FFFF00"/>
                </a:solidFill>
              </a:rPr>
              <a:t>để</a:t>
            </a:r>
            <a:r>
              <a:rPr lang="en-US" sz="4000" dirty="0" smtClean="0">
                <a:solidFill>
                  <a:srgbClr val="FFFF00"/>
                </a:solidFill>
              </a:rPr>
              <a:t> </a:t>
            </a:r>
            <a:r>
              <a:rPr lang="en-US" sz="4000" dirty="0" err="1" smtClean="0">
                <a:solidFill>
                  <a:srgbClr val="FFFF00"/>
                </a:solidFill>
              </a:rPr>
              <a:t>lại</a:t>
            </a:r>
            <a:r>
              <a:rPr lang="en-US" sz="4000" dirty="0" smtClean="0">
                <a:solidFill>
                  <a:srgbClr val="FFFF00"/>
                </a:solidFill>
              </a:rPr>
              <a:t> </a:t>
            </a:r>
            <a:r>
              <a:rPr lang="en-US" sz="4000" dirty="0" err="1" smtClean="0">
                <a:solidFill>
                  <a:srgbClr val="FFFF00"/>
                </a:solidFill>
              </a:rPr>
              <a:t>hậu</a:t>
            </a:r>
            <a:r>
              <a:rPr lang="en-US" sz="4000" dirty="0" smtClean="0">
                <a:solidFill>
                  <a:srgbClr val="FFFF00"/>
                </a:solidFill>
              </a:rPr>
              <a:t> </a:t>
            </a:r>
            <a:r>
              <a:rPr lang="en-US" sz="4000" dirty="0" err="1" smtClean="0">
                <a:solidFill>
                  <a:srgbClr val="FFFF00"/>
                </a:solidFill>
              </a:rPr>
              <a:t>quả</a:t>
            </a:r>
            <a:r>
              <a:rPr lang="en-US" sz="4000" dirty="0" smtClean="0">
                <a:solidFill>
                  <a:srgbClr val="FFFF00"/>
                </a:solidFill>
              </a:rPr>
              <a:t> </a:t>
            </a:r>
            <a:r>
              <a:rPr lang="en-US" sz="4000" dirty="0" err="1" smtClean="0">
                <a:solidFill>
                  <a:srgbClr val="FFFF00"/>
                </a:solidFill>
              </a:rPr>
              <a:t>đau</a:t>
            </a:r>
            <a:r>
              <a:rPr lang="en-US" sz="4000" dirty="0" smtClean="0">
                <a:solidFill>
                  <a:srgbClr val="FFFF00"/>
                </a:solidFill>
              </a:rPr>
              <a:t> </a:t>
            </a:r>
            <a:r>
              <a:rPr lang="en-US" sz="4000" dirty="0" err="1" smtClean="0">
                <a:solidFill>
                  <a:srgbClr val="FFFF00"/>
                </a:solidFill>
              </a:rPr>
              <a:t>thương</a:t>
            </a:r>
            <a:r>
              <a:rPr lang="en-US" sz="4000" dirty="0" smtClean="0">
                <a:solidFill>
                  <a:srgbClr val="FFFF00"/>
                </a:solidFill>
              </a:rPr>
              <a:t>  </a:t>
            </a:r>
            <a:r>
              <a:rPr lang="en-US" sz="4000" dirty="0" err="1" smtClean="0">
                <a:solidFill>
                  <a:srgbClr val="FFFF00"/>
                </a:solidFill>
              </a:rPr>
              <a:t>nhất</a:t>
            </a:r>
            <a:r>
              <a:rPr lang="en-US" sz="4000" dirty="0" smtClean="0">
                <a:solidFill>
                  <a:srgbClr val="FFFF00"/>
                </a:solidFill>
              </a:rPr>
              <a:t>,  )</a:t>
            </a:r>
          </a:p>
          <a:p>
            <a:r>
              <a:rPr lang="en-US" dirty="0" err="1" smtClean="0">
                <a:solidFill>
                  <a:srgbClr val="FFFF00"/>
                </a:solidFill>
              </a:rPr>
              <a:t>Phần</a:t>
            </a:r>
            <a:r>
              <a:rPr lang="en-US" dirty="0" smtClean="0">
                <a:solidFill>
                  <a:srgbClr val="FFFF00"/>
                </a:solidFill>
              </a:rPr>
              <a:t> </a:t>
            </a:r>
            <a:r>
              <a:rPr lang="en-US" dirty="0" err="1" smtClean="0">
                <a:solidFill>
                  <a:srgbClr val="FFFF00"/>
                </a:solidFill>
              </a:rPr>
              <a:t>thưởng</a:t>
            </a:r>
            <a:r>
              <a:rPr lang="en-US" dirty="0" smtClean="0">
                <a:solidFill>
                  <a:srgbClr val="FFFF00"/>
                </a:solidFill>
              </a:rPr>
              <a:t> : </a:t>
            </a:r>
            <a:r>
              <a:rPr lang="en-US" dirty="0" err="1" smtClean="0">
                <a:solidFill>
                  <a:srgbClr val="FFFF00"/>
                </a:solidFill>
              </a:rPr>
              <a:t>Cơ</a:t>
            </a:r>
            <a:r>
              <a:rPr lang="en-US" dirty="0" smtClean="0">
                <a:solidFill>
                  <a:srgbClr val="FFFF00"/>
                </a:solidFill>
              </a:rPr>
              <a:t> </a:t>
            </a:r>
            <a:r>
              <a:rPr lang="en-US" dirty="0" err="1" smtClean="0">
                <a:solidFill>
                  <a:srgbClr val="FFFF00"/>
                </a:solidFill>
              </a:rPr>
              <a:t>cấu</a:t>
            </a:r>
            <a:r>
              <a:rPr lang="en-US" dirty="0" smtClean="0">
                <a:solidFill>
                  <a:srgbClr val="FFFF00"/>
                </a:solidFill>
              </a:rPr>
              <a:t>:</a:t>
            </a:r>
          </a:p>
          <a:p>
            <a:r>
              <a:rPr lang="en-US" dirty="0" smtClean="0">
                <a:solidFill>
                  <a:srgbClr val="FF0000"/>
                </a:solidFill>
              </a:rPr>
              <a:t>+ 1 </a:t>
            </a:r>
            <a:r>
              <a:rPr lang="en-US" dirty="0" err="1" smtClean="0">
                <a:solidFill>
                  <a:srgbClr val="FF0000"/>
                </a:solidFill>
              </a:rPr>
              <a:t>giải</a:t>
            </a:r>
            <a:r>
              <a:rPr lang="en-US" dirty="0" smtClean="0">
                <a:solidFill>
                  <a:srgbClr val="FF0000"/>
                </a:solidFill>
              </a:rPr>
              <a:t> </a:t>
            </a:r>
            <a:r>
              <a:rPr lang="en-US" dirty="0" err="1" smtClean="0">
                <a:solidFill>
                  <a:srgbClr val="FF0000"/>
                </a:solidFill>
              </a:rPr>
              <a:t>Nhất</a:t>
            </a:r>
            <a:r>
              <a:rPr lang="en-US" dirty="0" smtClean="0">
                <a:solidFill>
                  <a:srgbClr val="FF0000"/>
                </a:solidFill>
              </a:rPr>
              <a:t>.</a:t>
            </a:r>
          </a:p>
          <a:p>
            <a:r>
              <a:rPr lang="en-US" dirty="0" smtClean="0">
                <a:solidFill>
                  <a:srgbClr val="FF0000"/>
                </a:solidFill>
              </a:rPr>
              <a:t>+ 1 </a:t>
            </a:r>
            <a:r>
              <a:rPr lang="en-US" dirty="0" err="1" smtClean="0">
                <a:solidFill>
                  <a:srgbClr val="FF0000"/>
                </a:solidFill>
              </a:rPr>
              <a:t>Giải</a:t>
            </a:r>
            <a:r>
              <a:rPr lang="en-US" dirty="0" smtClean="0">
                <a:solidFill>
                  <a:srgbClr val="FF0000"/>
                </a:solidFill>
              </a:rPr>
              <a:t> </a:t>
            </a:r>
            <a:r>
              <a:rPr lang="en-US" dirty="0" err="1" smtClean="0">
                <a:solidFill>
                  <a:srgbClr val="FF0000"/>
                </a:solidFill>
              </a:rPr>
              <a:t>Nhì</a:t>
            </a:r>
            <a:r>
              <a:rPr lang="en-US" dirty="0" smtClean="0">
                <a:solidFill>
                  <a:srgbClr val="FF0000"/>
                </a:solidFill>
              </a:rPr>
              <a:t> .</a:t>
            </a:r>
          </a:p>
          <a:p>
            <a:r>
              <a:rPr lang="en-US" dirty="0" smtClean="0">
                <a:solidFill>
                  <a:srgbClr val="FF0000"/>
                </a:solidFill>
              </a:rPr>
              <a:t>+ 1 </a:t>
            </a:r>
            <a:r>
              <a:rPr lang="en-US" dirty="0" err="1" smtClean="0">
                <a:solidFill>
                  <a:srgbClr val="FF0000"/>
                </a:solidFill>
              </a:rPr>
              <a:t>Giải</a:t>
            </a:r>
            <a:r>
              <a:rPr lang="en-US" dirty="0" smtClean="0">
                <a:solidFill>
                  <a:srgbClr val="FF0000"/>
                </a:solidFill>
              </a:rPr>
              <a:t> </a:t>
            </a:r>
            <a:r>
              <a:rPr lang="en-US" dirty="0" err="1" smtClean="0">
                <a:solidFill>
                  <a:srgbClr val="FF0000"/>
                </a:solidFill>
              </a:rPr>
              <a:t>Ba</a:t>
            </a:r>
            <a:r>
              <a:rPr lang="en-US" dirty="0" smtClean="0">
                <a:solidFill>
                  <a:srgbClr val="FF0000"/>
                </a:solidFill>
              </a:rPr>
              <a:t>.</a:t>
            </a:r>
          </a:p>
          <a:p>
            <a:r>
              <a:rPr lang="en-US" dirty="0" err="1" smtClean="0">
                <a:solidFill>
                  <a:srgbClr val="66FFFF"/>
                </a:solidFill>
              </a:rPr>
              <a:t>Khán</a:t>
            </a:r>
            <a:r>
              <a:rPr lang="en-US" dirty="0" smtClean="0">
                <a:solidFill>
                  <a:srgbClr val="66FFFF"/>
                </a:solidFill>
              </a:rPr>
              <a:t> </a:t>
            </a:r>
            <a:r>
              <a:rPr lang="en-US" dirty="0" err="1" smtClean="0">
                <a:solidFill>
                  <a:srgbClr val="66FFFF"/>
                </a:solidFill>
              </a:rPr>
              <a:t>giả</a:t>
            </a:r>
            <a:r>
              <a:rPr lang="en-US" dirty="0" smtClean="0">
                <a:solidFill>
                  <a:srgbClr val="66FFFF"/>
                </a:solidFill>
              </a:rPr>
              <a:t> </a:t>
            </a:r>
            <a:r>
              <a:rPr lang="en-US" dirty="0" err="1" smtClean="0">
                <a:solidFill>
                  <a:srgbClr val="66FFFF"/>
                </a:solidFill>
              </a:rPr>
              <a:t>là</a:t>
            </a:r>
            <a:r>
              <a:rPr lang="en-US" dirty="0" smtClean="0">
                <a:solidFill>
                  <a:srgbClr val="66FFFF"/>
                </a:solidFill>
              </a:rPr>
              <a:t> </a:t>
            </a:r>
            <a:r>
              <a:rPr lang="en-US" dirty="0" err="1" smtClean="0">
                <a:solidFill>
                  <a:srgbClr val="66FFFF"/>
                </a:solidFill>
              </a:rPr>
              <a:t>làm</a:t>
            </a:r>
            <a:r>
              <a:rPr lang="en-US" dirty="0" smtClean="0">
                <a:solidFill>
                  <a:srgbClr val="66FFFF"/>
                </a:solidFill>
              </a:rPr>
              <a:t> BGK. </a:t>
            </a:r>
            <a:r>
              <a:rPr lang="en-US" dirty="0" err="1" smtClean="0">
                <a:solidFill>
                  <a:srgbClr val="66FFFF"/>
                </a:solidFill>
              </a:rPr>
              <a:t>Hình</a:t>
            </a:r>
            <a:r>
              <a:rPr lang="en-US" dirty="0" smtClean="0">
                <a:solidFill>
                  <a:srgbClr val="66FFFF"/>
                </a:solidFill>
              </a:rPr>
              <a:t> </a:t>
            </a:r>
            <a:r>
              <a:rPr lang="en-US" dirty="0" err="1" smtClean="0">
                <a:solidFill>
                  <a:srgbClr val="66FFFF"/>
                </a:solidFill>
              </a:rPr>
              <a:t>thức</a:t>
            </a:r>
            <a:r>
              <a:rPr lang="en-US" dirty="0" smtClean="0">
                <a:solidFill>
                  <a:srgbClr val="66FFFF"/>
                </a:solidFill>
              </a:rPr>
              <a:t> </a:t>
            </a:r>
            <a:r>
              <a:rPr lang="en-US" dirty="0" err="1" smtClean="0">
                <a:solidFill>
                  <a:srgbClr val="66FFFF"/>
                </a:solidFill>
              </a:rPr>
              <a:t>biểu</a:t>
            </a:r>
            <a:r>
              <a:rPr lang="en-US" dirty="0" smtClean="0">
                <a:solidFill>
                  <a:srgbClr val="66FFFF"/>
                </a:solidFill>
              </a:rPr>
              <a:t> </a:t>
            </a:r>
            <a:r>
              <a:rPr lang="en-US" dirty="0" err="1" smtClean="0">
                <a:solidFill>
                  <a:srgbClr val="66FFFF"/>
                </a:solidFill>
              </a:rPr>
              <a:t>quyết</a:t>
            </a:r>
            <a:r>
              <a:rPr lang="en-US" dirty="0" smtClean="0">
                <a:solidFill>
                  <a:srgbClr val="66FFFF"/>
                </a:solidFill>
              </a:rPr>
              <a:t> </a:t>
            </a:r>
            <a:r>
              <a:rPr lang="en-US" dirty="0" err="1" smtClean="0">
                <a:solidFill>
                  <a:srgbClr val="66FFFF"/>
                </a:solidFill>
              </a:rPr>
              <a:t>bằng</a:t>
            </a:r>
            <a:r>
              <a:rPr lang="en-US" dirty="0" smtClean="0">
                <a:solidFill>
                  <a:srgbClr val="66FFFF"/>
                </a:solidFill>
              </a:rPr>
              <a:t> </a:t>
            </a:r>
            <a:r>
              <a:rPr lang="en-US" dirty="0" err="1" smtClean="0">
                <a:solidFill>
                  <a:srgbClr val="66FFFF"/>
                </a:solidFill>
              </a:rPr>
              <a:t>tay</a:t>
            </a:r>
            <a:r>
              <a:rPr lang="en-US" dirty="0" smtClean="0">
                <a:solidFill>
                  <a:srgbClr val="66FFFF"/>
                </a:solidFill>
              </a:rPr>
              <a:t> .</a:t>
            </a:r>
          </a:p>
        </p:txBody>
      </p:sp>
      <p:sp>
        <p:nvSpPr>
          <p:cNvPr id="4" name="Footer Placeholder 3"/>
          <p:cNvSpPr>
            <a:spLocks noGrp="1"/>
          </p:cNvSpPr>
          <p:nvPr>
            <p:ph type="ftr" sz="quarter" idx="11"/>
          </p:nvPr>
        </p:nvSpPr>
        <p:spPr/>
        <p:txBody>
          <a:bodyPr/>
          <a:lstStyle/>
          <a:p>
            <a:r>
              <a:rPr lang="en-US" smtClean="0"/>
              <a:t>www.themegallery.com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edge">
                                      <p:cBhvr>
                                        <p:cTn id="18" dur="2000"/>
                                        <p:tgtEl>
                                          <p:spTgt spid="3">
                                            <p:txEl>
                                              <p:pRg st="3" end="3"/>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edg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8534400" cy="1143000"/>
          </a:xfrm>
          <a:noFill/>
          <a:ln/>
        </p:spPr>
        <p:txBody>
          <a:bodyPr>
            <a:normAutofit/>
          </a:bodyPr>
          <a:lstStyle/>
          <a:p>
            <a:r>
              <a:rPr lang="en-US" dirty="0" smtClean="0">
                <a:latin typeface="Times New Roman" pitchFamily="18" charset="0"/>
              </a:rPr>
              <a:t>NGUYÊN NHÂN GÂY TAI NẠN ĐIỆN</a:t>
            </a:r>
            <a:endParaRPr lang="en-US" b="1" dirty="0">
              <a:latin typeface="Times New Roman" pitchFamily="18" charset="0"/>
              <a:cs typeface="Times New Roman" pitchFamily="18" charset="0"/>
            </a:endParaRPr>
          </a:p>
        </p:txBody>
      </p:sp>
      <p:pic>
        <p:nvPicPr>
          <p:cNvPr id="4099" name="Picture 3" descr="antoan4"/>
          <p:cNvPicPr>
            <a:picLocks noChangeAspect="1" noChangeArrowheads="1"/>
          </p:cNvPicPr>
          <p:nvPr/>
        </p:nvPicPr>
        <p:blipFill>
          <a:blip r:embed="rId2"/>
          <a:srcRect/>
          <a:stretch>
            <a:fillRect/>
          </a:stretch>
        </p:blipFill>
        <p:spPr bwMode="auto">
          <a:xfrm>
            <a:off x="0" y="1216025"/>
            <a:ext cx="4495800" cy="2835275"/>
          </a:xfrm>
          <a:prstGeom prst="rect">
            <a:avLst/>
          </a:prstGeom>
          <a:noFill/>
          <a:ln w="9525">
            <a:noFill/>
            <a:miter lim="800000"/>
            <a:headEnd/>
            <a:tailEnd/>
          </a:ln>
        </p:spPr>
      </p:pic>
      <p:pic>
        <p:nvPicPr>
          <p:cNvPr id="4100" name="Picture 4" descr="antoan3"/>
          <p:cNvPicPr>
            <a:picLocks noChangeAspect="1" noChangeArrowheads="1"/>
          </p:cNvPicPr>
          <p:nvPr/>
        </p:nvPicPr>
        <p:blipFill>
          <a:blip r:embed="rId3"/>
          <a:srcRect/>
          <a:stretch>
            <a:fillRect/>
          </a:stretch>
        </p:blipFill>
        <p:spPr bwMode="auto">
          <a:xfrm>
            <a:off x="4479925" y="4092575"/>
            <a:ext cx="4648200" cy="2749550"/>
          </a:xfrm>
          <a:prstGeom prst="rect">
            <a:avLst/>
          </a:prstGeom>
          <a:noFill/>
          <a:ln w="9525">
            <a:noFill/>
            <a:miter lim="800000"/>
            <a:headEnd/>
            <a:tailEnd/>
          </a:ln>
        </p:spPr>
      </p:pic>
      <p:pic>
        <p:nvPicPr>
          <p:cNvPr id="4101" name="Picture 5" descr="antoan2"/>
          <p:cNvPicPr>
            <a:picLocks noChangeAspect="1" noChangeArrowheads="1"/>
          </p:cNvPicPr>
          <p:nvPr/>
        </p:nvPicPr>
        <p:blipFill>
          <a:blip r:embed="rId4"/>
          <a:srcRect/>
          <a:stretch>
            <a:fillRect/>
          </a:stretch>
        </p:blipFill>
        <p:spPr bwMode="auto">
          <a:xfrm>
            <a:off x="4495800" y="1136650"/>
            <a:ext cx="4572000" cy="2901950"/>
          </a:xfrm>
          <a:prstGeom prst="rect">
            <a:avLst/>
          </a:prstGeom>
          <a:noFill/>
          <a:ln w="9525">
            <a:noFill/>
            <a:miter lim="800000"/>
            <a:headEnd/>
            <a:tailEnd/>
          </a:ln>
        </p:spPr>
      </p:pic>
      <p:pic>
        <p:nvPicPr>
          <p:cNvPr id="4102" name="Picture 6" descr="ANTOAN7"/>
          <p:cNvPicPr>
            <a:picLocks noChangeAspect="1" noChangeArrowheads="1"/>
          </p:cNvPicPr>
          <p:nvPr/>
        </p:nvPicPr>
        <p:blipFill>
          <a:blip r:embed="rId5"/>
          <a:srcRect/>
          <a:stretch>
            <a:fillRect/>
          </a:stretch>
        </p:blipFill>
        <p:spPr bwMode="auto">
          <a:xfrm>
            <a:off x="-1" y="4191000"/>
            <a:ext cx="4396305" cy="2468563"/>
          </a:xfrm>
          <a:prstGeom prst="rect">
            <a:avLst/>
          </a:prstGeom>
          <a:noFill/>
          <a:ln w="9525">
            <a:noFill/>
            <a:miter lim="800000"/>
            <a:headEnd/>
            <a:tailEnd/>
          </a:ln>
        </p:spPr>
      </p:pic>
      <p:pic>
        <p:nvPicPr>
          <p:cNvPr id="25602" name="Picture 2" descr="Kết quả hình ảnh cho Hình ảnh tai nan điện"/>
          <p:cNvPicPr>
            <a:picLocks noChangeAspect="1" noChangeArrowheads="1"/>
          </p:cNvPicPr>
          <p:nvPr/>
        </p:nvPicPr>
        <p:blipFill>
          <a:blip r:embed="rId6"/>
          <a:srcRect/>
          <a:stretch>
            <a:fillRect/>
          </a:stretch>
        </p:blipFill>
        <p:spPr bwMode="auto">
          <a:xfrm>
            <a:off x="142844" y="71414"/>
            <a:ext cx="8929718" cy="6643711"/>
          </a:xfrm>
          <a:prstGeom prst="rect">
            <a:avLst/>
          </a:prstGeom>
          <a:noFill/>
        </p:spPr>
      </p:pic>
      <p:sp>
        <p:nvSpPr>
          <p:cNvPr id="8" name="Rectangle 3"/>
          <p:cNvSpPr txBox="1">
            <a:spLocks noChangeArrowheads="1"/>
          </p:cNvSpPr>
          <p:nvPr/>
        </p:nvSpPr>
        <p:spPr>
          <a:xfrm>
            <a:off x="357158" y="6143644"/>
            <a:ext cx="8534400" cy="457200"/>
          </a:xfrm>
          <a:prstGeom prst="rect">
            <a:avLst/>
          </a:prstGeom>
          <a:no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rgbClr val="FFFF00"/>
                </a:solidFill>
                <a:effectLst/>
                <a:uLnTx/>
                <a:uFillTx/>
                <a:latin typeface="Times New Roman" pitchFamily="18" charset="0"/>
                <a:ea typeface="+mj-ea"/>
                <a:cs typeface="+mj-cs"/>
              </a:rPr>
              <a:t>NGUYÊN NHÂN GÂY TNĐ</a:t>
            </a:r>
            <a:endParaRPr kumimoji="0" lang="en-US" sz="4000" b="1" i="0" u="none" strike="noStrike" kern="1200" cap="none" spc="-10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32" y="857232"/>
            <a:ext cx="8915400" cy="5351462"/>
            <a:chOff x="474" y="966"/>
            <a:chExt cx="5916" cy="3635"/>
          </a:xfrm>
        </p:grpSpPr>
        <p:sp>
          <p:nvSpPr>
            <p:cNvPr id="23555" name="Rectangle 3"/>
            <p:cNvSpPr>
              <a:spLocks noChangeArrowheads="1"/>
            </p:cNvSpPr>
            <p:nvPr/>
          </p:nvSpPr>
          <p:spPr bwMode="auto">
            <a:xfrm>
              <a:off x="4345" y="4075"/>
              <a:ext cx="2045" cy="52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Hô hấp tê liệt</a:t>
              </a:r>
            </a:p>
          </p:txBody>
        </p:sp>
        <p:sp>
          <p:nvSpPr>
            <p:cNvPr id="23556" name="Rectangle 4"/>
            <p:cNvSpPr>
              <a:spLocks noChangeArrowheads="1"/>
            </p:cNvSpPr>
            <p:nvPr/>
          </p:nvSpPr>
          <p:spPr bwMode="auto">
            <a:xfrm>
              <a:off x="1242" y="4075"/>
              <a:ext cx="3103" cy="52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Nếu k</a:t>
              </a:r>
              <a:r>
                <a:rPr lang="en-US" altLang="ko-KR" sz="2200" b="1">
                  <a:solidFill>
                    <a:srgbClr val="FFFF00"/>
                  </a:solidFill>
                  <a:latin typeface="Times New Roman"/>
                  <a:ea typeface="굴림" pitchFamily="34" charset="-127"/>
                  <a:cs typeface="Times New Roman" pitchFamily="18" charset="0"/>
                </a:rPr>
                <a:t>é</a:t>
              </a:r>
              <a:r>
                <a:rPr lang="en-US" altLang="ko-KR" sz="2200" b="1">
                  <a:solidFill>
                    <a:srgbClr val="FFFF00"/>
                  </a:solidFill>
                  <a:ea typeface="굴림" pitchFamily="34" charset="-127"/>
                  <a:cs typeface="Times New Roman" pitchFamily="18" charset="0"/>
                </a:rPr>
                <a:t>o d</a:t>
              </a:r>
              <a:r>
                <a:rPr lang="en-US" altLang="ko-KR" sz="2200" b="1">
                  <a:solidFill>
                    <a:srgbClr val="FFFF00"/>
                  </a:solidFill>
                  <a:latin typeface="Times New Roman"/>
                  <a:ea typeface="굴림" pitchFamily="34" charset="-127"/>
                  <a:cs typeface="Times New Roman" pitchFamily="18" charset="0"/>
                </a:rPr>
                <a:t>à</a:t>
              </a:r>
              <a:r>
                <a:rPr lang="en-US" altLang="ko-KR" sz="2200" b="1">
                  <a:solidFill>
                    <a:srgbClr val="FFFF00"/>
                  </a:solidFill>
                  <a:ea typeface="굴림" pitchFamily="34" charset="-127"/>
                  <a:cs typeface="Times New Roman" pitchFamily="18" charset="0"/>
                </a:rPr>
                <a:t>i với t ≥ 3 s tim ngừng đập</a:t>
              </a:r>
            </a:p>
          </p:txBody>
        </p:sp>
        <p:sp>
          <p:nvSpPr>
            <p:cNvPr id="23557" name="Rectangle 5"/>
            <p:cNvSpPr>
              <a:spLocks noChangeArrowheads="1"/>
            </p:cNvSpPr>
            <p:nvPr/>
          </p:nvSpPr>
          <p:spPr bwMode="auto">
            <a:xfrm>
              <a:off x="474" y="4075"/>
              <a:ext cx="897" cy="526"/>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90-100</a:t>
              </a:r>
              <a:endParaRPr lang="en-US" altLang="ko-KR" sz="2200" b="1" dirty="0">
                <a:solidFill>
                  <a:srgbClr val="FFFF00"/>
                </a:solidFill>
                <a:ea typeface="굴림" pitchFamily="34" charset="-127"/>
                <a:cs typeface="Times New Roman" pitchFamily="18" charset="0"/>
              </a:endParaRPr>
            </a:p>
          </p:txBody>
        </p:sp>
        <p:sp>
          <p:nvSpPr>
            <p:cNvPr id="23558" name="Rectangle 6"/>
            <p:cNvSpPr>
              <a:spLocks noChangeArrowheads="1"/>
            </p:cNvSpPr>
            <p:nvPr/>
          </p:nvSpPr>
          <p:spPr bwMode="auto">
            <a:xfrm>
              <a:off x="4345" y="3548"/>
              <a:ext cx="2045" cy="527"/>
            </a:xfrm>
            <a:prstGeom prst="rect">
              <a:avLst/>
            </a:prstGeom>
            <a:noFill/>
            <a:ln w="28575">
              <a:solidFill>
                <a:srgbClr val="00B0F0"/>
              </a:solidFill>
              <a:miter lim="800000"/>
              <a:headEnd/>
              <a:tailEnd/>
            </a:ln>
            <a:effectLst/>
          </p:spPr>
          <p:txBody>
            <a:bodyPr anchor="ctr"/>
            <a:lstStyle/>
            <a:p>
              <a:pPr marL="342900" indent="-342900" algn="just"/>
              <a:r>
                <a:rPr lang="en-US" altLang="ko-KR" sz="2000" b="1">
                  <a:solidFill>
                    <a:srgbClr val="FFFF00"/>
                  </a:solidFill>
                  <a:ea typeface="굴림" pitchFamily="34" charset="-127"/>
                  <a:cs typeface="Times New Roman" pitchFamily="18" charset="0"/>
                </a:rPr>
                <a:t>Tay kh</a:t>
              </a:r>
              <a:r>
                <a:rPr lang="en-US" altLang="ko-KR" sz="2000" b="1">
                  <a:solidFill>
                    <a:srgbClr val="FFFF00"/>
                  </a:solidFill>
                  <a:latin typeface="Times New Roman"/>
                  <a:ea typeface="굴림" pitchFamily="34" charset="-127"/>
                  <a:cs typeface="Times New Roman" pitchFamily="18" charset="0"/>
                </a:rPr>
                <a:t>ó</a:t>
              </a:r>
              <a:r>
                <a:rPr lang="en-US" altLang="ko-KR" sz="2000" b="1">
                  <a:solidFill>
                    <a:srgbClr val="FFFF00"/>
                  </a:solidFill>
                  <a:ea typeface="굴림" pitchFamily="34" charset="-127"/>
                  <a:cs typeface="Times New Roman" pitchFamily="18" charset="0"/>
                </a:rPr>
                <a:t> rời vật c</a:t>
              </a:r>
              <a:r>
                <a:rPr lang="en-US" altLang="ko-KR" sz="2000" b="1">
                  <a:solidFill>
                    <a:srgbClr val="FFFF00"/>
                  </a:solidFill>
                  <a:latin typeface="Times New Roman"/>
                  <a:ea typeface="굴림" pitchFamily="34" charset="-127"/>
                  <a:cs typeface="Times New Roman" pitchFamily="18" charset="0"/>
                </a:rPr>
                <a:t>ó</a:t>
              </a:r>
              <a:r>
                <a:rPr lang="en-US" altLang="ko-KR" sz="2000" b="1">
                  <a:solidFill>
                    <a:srgbClr val="FFFF00"/>
                  </a:solidFill>
                  <a:ea typeface="굴림" pitchFamily="34" charset="-127"/>
                  <a:cs typeface="Times New Roman" pitchFamily="18" charset="0"/>
                </a:rPr>
                <a:t> điện, bắt đầu kh</a:t>
              </a:r>
              <a:r>
                <a:rPr lang="en-US" altLang="ko-KR" sz="2000" b="1">
                  <a:solidFill>
                    <a:srgbClr val="FFFF00"/>
                  </a:solidFill>
                  <a:latin typeface="Times New Roman"/>
                  <a:ea typeface="굴림" pitchFamily="34" charset="-127"/>
                  <a:cs typeface="Times New Roman" pitchFamily="18" charset="0"/>
                </a:rPr>
                <a:t>ó</a:t>
              </a:r>
              <a:r>
                <a:rPr lang="en-US" altLang="ko-KR" sz="2000" b="1">
                  <a:solidFill>
                    <a:srgbClr val="FFFF00"/>
                  </a:solidFill>
                  <a:ea typeface="굴림" pitchFamily="34" charset="-127"/>
                  <a:cs typeface="Times New Roman" pitchFamily="18" charset="0"/>
                </a:rPr>
                <a:t> thở</a:t>
              </a:r>
            </a:p>
          </p:txBody>
        </p:sp>
        <p:sp>
          <p:nvSpPr>
            <p:cNvPr id="23559" name="Rectangle 7"/>
            <p:cNvSpPr>
              <a:spLocks noChangeArrowheads="1"/>
            </p:cNvSpPr>
            <p:nvPr/>
          </p:nvSpPr>
          <p:spPr bwMode="auto">
            <a:xfrm>
              <a:off x="1242" y="3548"/>
              <a:ext cx="3103" cy="527"/>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Tê liệt hô hấp, tim bắt đầu đập mạnh</a:t>
              </a:r>
            </a:p>
          </p:txBody>
        </p:sp>
        <p:sp>
          <p:nvSpPr>
            <p:cNvPr id="23560" name="Rectangle 8"/>
            <p:cNvSpPr>
              <a:spLocks noChangeArrowheads="1"/>
            </p:cNvSpPr>
            <p:nvPr/>
          </p:nvSpPr>
          <p:spPr bwMode="auto">
            <a:xfrm>
              <a:off x="474" y="3548"/>
              <a:ext cx="897" cy="527"/>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50</a:t>
              </a:r>
              <a:r>
                <a:rPr lang="en-US" altLang="ko-KR" sz="2200" b="1" dirty="0" smtClean="0">
                  <a:solidFill>
                    <a:srgbClr val="FFFF00"/>
                  </a:solidFill>
                  <a:latin typeface="Times New Roman"/>
                  <a:ea typeface="굴림" pitchFamily="34" charset="-127"/>
                  <a:cs typeface="Times New Roman" pitchFamily="18" charset="0"/>
                </a:rPr>
                <a:t>–</a:t>
              </a:r>
              <a:r>
                <a:rPr lang="en-US" altLang="ko-KR" sz="2200" b="1" dirty="0" smtClean="0">
                  <a:solidFill>
                    <a:srgbClr val="FFFF00"/>
                  </a:solidFill>
                  <a:ea typeface="굴림" pitchFamily="34" charset="-127"/>
                  <a:cs typeface="Times New Roman" pitchFamily="18" charset="0"/>
                </a:rPr>
                <a:t> </a:t>
              </a:r>
              <a:r>
                <a:rPr lang="en-US" altLang="ko-KR" sz="2200" b="1" dirty="0">
                  <a:solidFill>
                    <a:srgbClr val="FFFF00"/>
                  </a:solidFill>
                  <a:ea typeface="굴림" pitchFamily="34" charset="-127"/>
                  <a:cs typeface="Times New Roman" pitchFamily="18" charset="0"/>
                </a:rPr>
                <a:t>80</a:t>
              </a:r>
            </a:p>
          </p:txBody>
        </p:sp>
        <p:sp>
          <p:nvSpPr>
            <p:cNvPr id="23561" name="Rectangle 9"/>
            <p:cNvSpPr>
              <a:spLocks noChangeArrowheads="1"/>
            </p:cNvSpPr>
            <p:nvPr/>
          </p:nvSpPr>
          <p:spPr bwMode="auto">
            <a:xfrm>
              <a:off x="4345" y="3022"/>
              <a:ext cx="2045" cy="52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Bắp thịt co v</a:t>
              </a:r>
              <a:r>
                <a:rPr lang="en-US" altLang="ko-KR" sz="2200" b="1">
                  <a:solidFill>
                    <a:srgbClr val="FFFF00"/>
                  </a:solidFill>
                  <a:latin typeface="Times New Roman"/>
                  <a:ea typeface="굴림" pitchFamily="34" charset="-127"/>
                  <a:cs typeface="Times New Roman" pitchFamily="18" charset="0"/>
                </a:rPr>
                <a:t>à</a:t>
              </a:r>
              <a:r>
                <a:rPr lang="en-US" altLang="ko-KR" sz="2200" b="1">
                  <a:solidFill>
                    <a:srgbClr val="FFFF00"/>
                  </a:solidFill>
                  <a:ea typeface="굴림" pitchFamily="34" charset="-127"/>
                  <a:cs typeface="Times New Roman" pitchFamily="18" charset="0"/>
                </a:rPr>
                <a:t> rung</a:t>
              </a:r>
            </a:p>
          </p:txBody>
        </p:sp>
        <p:sp>
          <p:nvSpPr>
            <p:cNvPr id="23562" name="Rectangle 10"/>
            <p:cNvSpPr>
              <a:spLocks noChangeArrowheads="1"/>
            </p:cNvSpPr>
            <p:nvPr/>
          </p:nvSpPr>
          <p:spPr bwMode="auto">
            <a:xfrm>
              <a:off x="1242" y="3022"/>
              <a:ext cx="3103" cy="52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Tay không rời vật c</a:t>
              </a:r>
              <a:r>
                <a:rPr lang="en-US" altLang="ko-KR" sz="2200" b="1">
                  <a:solidFill>
                    <a:srgbClr val="FFFF00"/>
                  </a:solidFill>
                  <a:latin typeface="Times New Roman"/>
                  <a:ea typeface="굴림" pitchFamily="34" charset="-127"/>
                  <a:cs typeface="Times New Roman" pitchFamily="18" charset="0"/>
                </a:rPr>
                <a:t>ó</a:t>
              </a:r>
              <a:r>
                <a:rPr lang="en-US" altLang="ko-KR" sz="2200" b="1">
                  <a:solidFill>
                    <a:srgbClr val="FFFF00"/>
                  </a:solidFill>
                  <a:ea typeface="굴림" pitchFamily="34" charset="-127"/>
                  <a:cs typeface="Times New Roman" pitchFamily="18" charset="0"/>
                </a:rPr>
                <a:t> điện, bắt đầu kh</a:t>
              </a:r>
              <a:r>
                <a:rPr lang="en-US" altLang="ko-KR" sz="2200" b="1">
                  <a:solidFill>
                    <a:srgbClr val="FFFF00"/>
                  </a:solidFill>
                  <a:latin typeface="Times New Roman"/>
                  <a:ea typeface="굴림" pitchFamily="34" charset="-127"/>
                  <a:cs typeface="Times New Roman" pitchFamily="18" charset="0"/>
                </a:rPr>
                <a:t>ó</a:t>
              </a:r>
              <a:r>
                <a:rPr lang="en-US" altLang="ko-KR" sz="2200" b="1">
                  <a:solidFill>
                    <a:srgbClr val="FFFF00"/>
                  </a:solidFill>
                  <a:ea typeface="굴림" pitchFamily="34" charset="-127"/>
                  <a:cs typeface="Times New Roman" pitchFamily="18" charset="0"/>
                </a:rPr>
                <a:t> thở</a:t>
              </a:r>
            </a:p>
          </p:txBody>
        </p:sp>
        <p:sp>
          <p:nvSpPr>
            <p:cNvPr id="23563" name="Rectangle 11"/>
            <p:cNvSpPr>
              <a:spLocks noChangeArrowheads="1"/>
            </p:cNvSpPr>
            <p:nvPr/>
          </p:nvSpPr>
          <p:spPr bwMode="auto">
            <a:xfrm>
              <a:off x="474" y="3022"/>
              <a:ext cx="850" cy="526"/>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20 </a:t>
              </a:r>
              <a:r>
                <a:rPr lang="en-US" altLang="ko-KR" sz="2200" b="1" dirty="0">
                  <a:solidFill>
                    <a:srgbClr val="FFFF00"/>
                  </a:solidFill>
                  <a:latin typeface="Times New Roman"/>
                  <a:ea typeface="굴림" pitchFamily="34" charset="-127"/>
                  <a:cs typeface="Times New Roman" pitchFamily="18" charset="0"/>
                </a:rPr>
                <a:t>–</a:t>
              </a:r>
              <a:r>
                <a:rPr lang="en-US" altLang="ko-KR" sz="2200" b="1" dirty="0">
                  <a:solidFill>
                    <a:srgbClr val="FFFF00"/>
                  </a:solidFill>
                  <a:ea typeface="굴림" pitchFamily="34" charset="-127"/>
                  <a:cs typeface="Times New Roman" pitchFamily="18" charset="0"/>
                </a:rPr>
                <a:t> 25</a:t>
              </a:r>
            </a:p>
          </p:txBody>
        </p:sp>
        <p:sp>
          <p:nvSpPr>
            <p:cNvPr id="23564" name="Rectangle 12"/>
            <p:cNvSpPr>
              <a:spLocks noChangeArrowheads="1"/>
            </p:cNvSpPr>
            <p:nvPr/>
          </p:nvSpPr>
          <p:spPr bwMode="auto">
            <a:xfrm>
              <a:off x="4345" y="2716"/>
              <a:ext cx="2045" cy="30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N</a:t>
              </a:r>
              <a:r>
                <a:rPr lang="en-US" altLang="ko-KR" sz="2200" b="1">
                  <a:solidFill>
                    <a:srgbClr val="FFFF00"/>
                  </a:solidFill>
                  <a:latin typeface="Times New Roman"/>
                  <a:ea typeface="굴림" pitchFamily="34" charset="-127"/>
                  <a:cs typeface="Times New Roman" pitchFamily="18" charset="0"/>
                </a:rPr>
                <a:t>ó</a:t>
              </a:r>
              <a:r>
                <a:rPr lang="en-US" altLang="ko-KR" sz="2200" b="1">
                  <a:solidFill>
                    <a:srgbClr val="FFFF00"/>
                  </a:solidFill>
                  <a:ea typeface="굴림" pitchFamily="34" charset="-127"/>
                  <a:cs typeface="Times New Roman" pitchFamily="18" charset="0"/>
                </a:rPr>
                <a:t>ng tăng dần</a:t>
              </a:r>
            </a:p>
          </p:txBody>
        </p:sp>
        <p:sp>
          <p:nvSpPr>
            <p:cNvPr id="23565" name="Rectangle 13"/>
            <p:cNvSpPr>
              <a:spLocks noChangeArrowheads="1"/>
            </p:cNvSpPr>
            <p:nvPr/>
          </p:nvSpPr>
          <p:spPr bwMode="auto">
            <a:xfrm>
              <a:off x="1242" y="2716"/>
              <a:ext cx="3103" cy="30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Tay không rời vật c</a:t>
              </a:r>
              <a:r>
                <a:rPr lang="en-US" altLang="ko-KR" sz="2200" b="1">
                  <a:solidFill>
                    <a:srgbClr val="FFFF00"/>
                  </a:solidFill>
                  <a:latin typeface="Times New Roman"/>
                  <a:ea typeface="굴림" pitchFamily="34" charset="-127"/>
                  <a:cs typeface="Times New Roman" pitchFamily="18" charset="0"/>
                </a:rPr>
                <a:t>ó</a:t>
              </a:r>
              <a:r>
                <a:rPr lang="en-US" altLang="ko-KR" sz="2200" b="1">
                  <a:solidFill>
                    <a:srgbClr val="FFFF00"/>
                  </a:solidFill>
                  <a:ea typeface="굴림" pitchFamily="34" charset="-127"/>
                  <a:cs typeface="Times New Roman" pitchFamily="18" charset="0"/>
                </a:rPr>
                <a:t> điện</a:t>
              </a:r>
            </a:p>
          </p:txBody>
        </p:sp>
        <p:sp>
          <p:nvSpPr>
            <p:cNvPr id="23566" name="Rectangle 14"/>
            <p:cNvSpPr>
              <a:spLocks noChangeArrowheads="1"/>
            </p:cNvSpPr>
            <p:nvPr/>
          </p:nvSpPr>
          <p:spPr bwMode="auto">
            <a:xfrm>
              <a:off x="474" y="2716"/>
              <a:ext cx="768" cy="306"/>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8 </a:t>
              </a:r>
              <a:r>
                <a:rPr lang="en-US" altLang="ko-KR" sz="2200" b="1" dirty="0">
                  <a:solidFill>
                    <a:srgbClr val="FFFF00"/>
                  </a:solidFill>
                  <a:latin typeface="Times New Roman"/>
                  <a:ea typeface="굴림" pitchFamily="34" charset="-127"/>
                  <a:cs typeface="Times New Roman" pitchFamily="18" charset="0"/>
                </a:rPr>
                <a:t>–</a:t>
              </a:r>
              <a:r>
                <a:rPr lang="en-US" altLang="ko-KR" sz="2200" b="1" dirty="0">
                  <a:solidFill>
                    <a:srgbClr val="FFFF00"/>
                  </a:solidFill>
                  <a:ea typeface="굴림" pitchFamily="34" charset="-127"/>
                  <a:cs typeface="Times New Roman" pitchFamily="18" charset="0"/>
                </a:rPr>
                <a:t> 10</a:t>
              </a:r>
            </a:p>
          </p:txBody>
        </p:sp>
        <p:sp>
          <p:nvSpPr>
            <p:cNvPr id="23567" name="Rectangle 15"/>
            <p:cNvSpPr>
              <a:spLocks noChangeArrowheads="1"/>
            </p:cNvSpPr>
            <p:nvPr/>
          </p:nvSpPr>
          <p:spPr bwMode="auto">
            <a:xfrm>
              <a:off x="4345" y="2410"/>
              <a:ext cx="2045" cy="30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Đau như bị kim đâm</a:t>
              </a:r>
            </a:p>
          </p:txBody>
        </p:sp>
        <p:sp>
          <p:nvSpPr>
            <p:cNvPr id="23568" name="Rectangle 16"/>
            <p:cNvSpPr>
              <a:spLocks noChangeArrowheads="1"/>
            </p:cNvSpPr>
            <p:nvPr/>
          </p:nvSpPr>
          <p:spPr bwMode="auto">
            <a:xfrm>
              <a:off x="1242" y="2410"/>
              <a:ext cx="3103" cy="30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Bắp thịt bắt đầu co</a:t>
              </a:r>
            </a:p>
          </p:txBody>
        </p:sp>
        <p:sp>
          <p:nvSpPr>
            <p:cNvPr id="23569" name="Rectangle 17"/>
            <p:cNvSpPr>
              <a:spLocks noChangeArrowheads="1"/>
            </p:cNvSpPr>
            <p:nvPr/>
          </p:nvSpPr>
          <p:spPr bwMode="auto">
            <a:xfrm>
              <a:off x="474" y="2410"/>
              <a:ext cx="768" cy="306"/>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5 </a:t>
              </a:r>
              <a:r>
                <a:rPr lang="en-US" altLang="ko-KR" sz="2200" b="1" dirty="0">
                  <a:solidFill>
                    <a:srgbClr val="FFFF00"/>
                  </a:solidFill>
                  <a:latin typeface="Times New Roman"/>
                  <a:ea typeface="굴림" pitchFamily="34" charset="-127"/>
                  <a:cs typeface="Times New Roman" pitchFamily="18" charset="0"/>
                </a:rPr>
                <a:t>–</a:t>
              </a:r>
              <a:r>
                <a:rPr lang="en-US" altLang="ko-KR" sz="2200" b="1" dirty="0">
                  <a:solidFill>
                    <a:srgbClr val="FFFF00"/>
                  </a:solidFill>
                  <a:ea typeface="굴림" pitchFamily="34" charset="-127"/>
                  <a:cs typeface="Times New Roman" pitchFamily="18" charset="0"/>
                </a:rPr>
                <a:t> 7</a:t>
              </a:r>
            </a:p>
          </p:txBody>
        </p:sp>
        <p:sp>
          <p:nvSpPr>
            <p:cNvPr id="23570" name="Rectangle 18"/>
            <p:cNvSpPr>
              <a:spLocks noChangeArrowheads="1"/>
            </p:cNvSpPr>
            <p:nvPr/>
          </p:nvSpPr>
          <p:spPr bwMode="auto">
            <a:xfrm>
              <a:off x="4345" y="2104"/>
              <a:ext cx="2045" cy="30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Chưa c</a:t>
              </a:r>
              <a:r>
                <a:rPr lang="en-US" altLang="ko-KR" sz="2200" b="1">
                  <a:solidFill>
                    <a:srgbClr val="FFFF00"/>
                  </a:solidFill>
                  <a:latin typeface="Times New Roman"/>
                  <a:ea typeface="굴림" pitchFamily="34" charset="-127"/>
                  <a:cs typeface="Times New Roman" pitchFamily="18" charset="0"/>
                </a:rPr>
                <a:t>ó</a:t>
              </a:r>
              <a:r>
                <a:rPr lang="en-US" altLang="ko-KR" sz="2200" b="1">
                  <a:solidFill>
                    <a:srgbClr val="FFFF00"/>
                  </a:solidFill>
                  <a:ea typeface="굴림" pitchFamily="34" charset="-127"/>
                  <a:cs typeface="Times New Roman" pitchFamily="18" charset="0"/>
                </a:rPr>
                <a:t> cảm gi</a:t>
              </a:r>
              <a:r>
                <a:rPr lang="en-US" altLang="ko-KR" sz="2200" b="1">
                  <a:solidFill>
                    <a:srgbClr val="FFFF00"/>
                  </a:solidFill>
                  <a:latin typeface="Times New Roman"/>
                  <a:ea typeface="굴림" pitchFamily="34" charset="-127"/>
                  <a:cs typeface="Times New Roman" pitchFamily="18" charset="0"/>
                </a:rPr>
                <a:t>á</a:t>
              </a:r>
              <a:r>
                <a:rPr lang="en-US" altLang="ko-KR" sz="2200" b="1">
                  <a:solidFill>
                    <a:srgbClr val="FFFF00"/>
                  </a:solidFill>
                  <a:ea typeface="굴림" pitchFamily="34" charset="-127"/>
                  <a:cs typeface="Times New Roman" pitchFamily="18" charset="0"/>
                </a:rPr>
                <a:t>c</a:t>
              </a:r>
            </a:p>
          </p:txBody>
        </p:sp>
        <p:sp>
          <p:nvSpPr>
            <p:cNvPr id="23571" name="Rectangle 19"/>
            <p:cNvSpPr>
              <a:spLocks noChangeArrowheads="1"/>
            </p:cNvSpPr>
            <p:nvPr/>
          </p:nvSpPr>
          <p:spPr bwMode="auto">
            <a:xfrm>
              <a:off x="1242" y="2104"/>
              <a:ext cx="3103" cy="30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Tê tăng mạnh</a:t>
              </a:r>
            </a:p>
          </p:txBody>
        </p:sp>
        <p:sp>
          <p:nvSpPr>
            <p:cNvPr id="23572" name="Rectangle 20"/>
            <p:cNvSpPr>
              <a:spLocks noChangeArrowheads="1"/>
            </p:cNvSpPr>
            <p:nvPr/>
          </p:nvSpPr>
          <p:spPr bwMode="auto">
            <a:xfrm>
              <a:off x="474" y="2104"/>
              <a:ext cx="768" cy="306"/>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2 </a:t>
              </a:r>
              <a:r>
                <a:rPr lang="en-US" altLang="ko-KR" sz="2200" b="1" dirty="0">
                  <a:solidFill>
                    <a:srgbClr val="FFFF00"/>
                  </a:solidFill>
                  <a:latin typeface="Times New Roman"/>
                  <a:ea typeface="굴림" pitchFamily="34" charset="-127"/>
                  <a:cs typeface="Times New Roman" pitchFamily="18" charset="0"/>
                </a:rPr>
                <a:t>–</a:t>
              </a:r>
              <a:r>
                <a:rPr lang="en-US" altLang="ko-KR" sz="2200" b="1" dirty="0">
                  <a:solidFill>
                    <a:srgbClr val="FFFF00"/>
                  </a:solidFill>
                  <a:ea typeface="굴림" pitchFamily="34" charset="-127"/>
                  <a:cs typeface="Times New Roman" pitchFamily="18" charset="0"/>
                </a:rPr>
                <a:t> 3</a:t>
              </a:r>
            </a:p>
          </p:txBody>
        </p:sp>
        <p:sp>
          <p:nvSpPr>
            <p:cNvPr id="23573" name="Rectangle 21"/>
            <p:cNvSpPr>
              <a:spLocks noChangeArrowheads="1"/>
            </p:cNvSpPr>
            <p:nvPr/>
          </p:nvSpPr>
          <p:spPr bwMode="auto">
            <a:xfrm>
              <a:off x="4345" y="1578"/>
              <a:ext cx="2045" cy="526"/>
            </a:xfrm>
            <a:prstGeom prst="rect">
              <a:avLst/>
            </a:prstGeom>
            <a:noFill/>
            <a:ln w="28575">
              <a:solidFill>
                <a:srgbClr val="00B0F0"/>
              </a:solidFill>
              <a:miter lim="800000"/>
              <a:headEnd/>
              <a:tailEnd/>
            </a:ln>
            <a:effectLst/>
          </p:spPr>
          <p:txBody>
            <a:bodyPr anchor="ctr"/>
            <a:lstStyle/>
            <a:p>
              <a:pPr marL="342900" indent="-342900"/>
              <a:r>
                <a:rPr lang="en-US" altLang="ko-KR" sz="2200" b="1">
                  <a:solidFill>
                    <a:srgbClr val="FFFF00"/>
                  </a:solidFill>
                  <a:ea typeface="굴림" pitchFamily="34" charset="-127"/>
                  <a:cs typeface="Times New Roman" pitchFamily="18" charset="0"/>
                </a:rPr>
                <a:t>Chưa c</a:t>
              </a:r>
              <a:r>
                <a:rPr lang="en-US" altLang="ko-KR" sz="2200" b="1">
                  <a:solidFill>
                    <a:srgbClr val="FFFF00"/>
                  </a:solidFill>
                  <a:latin typeface="Times New Roman"/>
                  <a:ea typeface="굴림" pitchFamily="34" charset="-127"/>
                  <a:cs typeface="Times New Roman" pitchFamily="18" charset="0"/>
                </a:rPr>
                <a:t>ó</a:t>
              </a:r>
              <a:r>
                <a:rPr lang="en-US" altLang="ko-KR" sz="2200" b="1">
                  <a:solidFill>
                    <a:srgbClr val="FFFF00"/>
                  </a:solidFill>
                  <a:ea typeface="굴림" pitchFamily="34" charset="-127"/>
                  <a:cs typeface="Times New Roman" pitchFamily="18" charset="0"/>
                </a:rPr>
                <a:t> cảm gi</a:t>
              </a:r>
              <a:r>
                <a:rPr lang="en-US" altLang="ko-KR" sz="2200" b="1">
                  <a:solidFill>
                    <a:srgbClr val="FFFF00"/>
                  </a:solidFill>
                  <a:latin typeface="Times New Roman"/>
                  <a:ea typeface="굴림" pitchFamily="34" charset="-127"/>
                  <a:cs typeface="Times New Roman" pitchFamily="18" charset="0"/>
                </a:rPr>
                <a:t>á</a:t>
              </a:r>
              <a:r>
                <a:rPr lang="en-US" altLang="ko-KR" sz="2200" b="1">
                  <a:solidFill>
                    <a:srgbClr val="FFFF00"/>
                  </a:solidFill>
                  <a:ea typeface="굴림" pitchFamily="34" charset="-127"/>
                  <a:cs typeface="Times New Roman" pitchFamily="18" charset="0"/>
                </a:rPr>
                <a:t>c</a:t>
              </a:r>
            </a:p>
          </p:txBody>
        </p:sp>
        <p:sp>
          <p:nvSpPr>
            <p:cNvPr id="23574" name="Rectangle 22"/>
            <p:cNvSpPr>
              <a:spLocks noChangeArrowheads="1"/>
            </p:cNvSpPr>
            <p:nvPr/>
          </p:nvSpPr>
          <p:spPr bwMode="auto">
            <a:xfrm>
              <a:off x="1242" y="1578"/>
              <a:ext cx="3103" cy="526"/>
            </a:xfrm>
            <a:prstGeom prst="rect">
              <a:avLst/>
            </a:prstGeom>
            <a:noFill/>
            <a:ln w="28575">
              <a:solidFill>
                <a:srgbClr val="00B0F0"/>
              </a:solidFill>
              <a:miter lim="800000"/>
              <a:headEnd/>
              <a:tailEnd/>
            </a:ln>
            <a:effectLst/>
          </p:spPr>
          <p:txBody>
            <a:bodyPr anchor="ctr"/>
            <a:lstStyle/>
            <a:p>
              <a:pPr marL="342900" indent="-342900"/>
              <a:r>
                <a:rPr lang="en-US" altLang="ko-KR" sz="2200" b="1" dirty="0" err="1">
                  <a:solidFill>
                    <a:srgbClr val="FFFF00"/>
                  </a:solidFill>
                  <a:ea typeface="굴림" pitchFamily="34" charset="-127"/>
                  <a:cs typeface="Times New Roman" pitchFamily="18" charset="0"/>
                </a:rPr>
                <a:t>Bắt</a:t>
              </a:r>
              <a:r>
                <a:rPr lang="en-US" altLang="ko-KR" sz="2200" b="1" dirty="0">
                  <a:solidFill>
                    <a:srgbClr val="FFFF00"/>
                  </a:solidFill>
                  <a:ea typeface="굴림" pitchFamily="34" charset="-127"/>
                  <a:cs typeface="Times New Roman" pitchFamily="18" charset="0"/>
                </a:rPr>
                <a:t> </a:t>
              </a:r>
              <a:r>
                <a:rPr lang="en-US" altLang="ko-KR" sz="2200" b="1" dirty="0" err="1">
                  <a:solidFill>
                    <a:srgbClr val="FFFF00"/>
                  </a:solidFill>
                  <a:ea typeface="굴림" pitchFamily="34" charset="-127"/>
                  <a:cs typeface="Times New Roman" pitchFamily="18" charset="0"/>
                </a:rPr>
                <a:t>đầu</a:t>
              </a:r>
              <a:r>
                <a:rPr lang="en-US" altLang="ko-KR" sz="2200" b="1" dirty="0">
                  <a:solidFill>
                    <a:srgbClr val="FFFF00"/>
                  </a:solidFill>
                  <a:ea typeface="굴림" pitchFamily="34" charset="-127"/>
                  <a:cs typeface="Times New Roman" pitchFamily="18" charset="0"/>
                </a:rPr>
                <a:t> </a:t>
              </a:r>
              <a:r>
                <a:rPr lang="en-US" altLang="ko-KR" sz="2200" b="1" dirty="0" err="1">
                  <a:solidFill>
                    <a:srgbClr val="FFFF00"/>
                  </a:solidFill>
                  <a:ea typeface="굴림" pitchFamily="34" charset="-127"/>
                  <a:cs typeface="Times New Roman" pitchFamily="18" charset="0"/>
                </a:rPr>
                <a:t>thấy</a:t>
              </a:r>
              <a:r>
                <a:rPr lang="en-US" altLang="ko-KR" sz="2200" b="1" dirty="0">
                  <a:solidFill>
                    <a:srgbClr val="FFFF00"/>
                  </a:solidFill>
                  <a:ea typeface="굴림" pitchFamily="34" charset="-127"/>
                  <a:cs typeface="Times New Roman" pitchFamily="18" charset="0"/>
                </a:rPr>
                <a:t> </a:t>
              </a:r>
              <a:r>
                <a:rPr lang="en-US" altLang="ko-KR" sz="2200" b="1" dirty="0" err="1">
                  <a:solidFill>
                    <a:srgbClr val="FFFF00"/>
                  </a:solidFill>
                  <a:ea typeface="굴림" pitchFamily="34" charset="-127"/>
                  <a:cs typeface="Times New Roman" pitchFamily="18" charset="0"/>
                </a:rPr>
                <a:t>tê</a:t>
              </a:r>
              <a:endParaRPr lang="en-US" altLang="ko-KR" sz="2200" b="1" dirty="0">
                <a:solidFill>
                  <a:srgbClr val="FFFF00"/>
                </a:solidFill>
                <a:ea typeface="굴림" pitchFamily="34" charset="-127"/>
                <a:cs typeface="Times New Roman" pitchFamily="18" charset="0"/>
              </a:endParaRPr>
            </a:p>
          </p:txBody>
        </p:sp>
        <p:sp>
          <p:nvSpPr>
            <p:cNvPr id="23575" name="Rectangle 23"/>
            <p:cNvSpPr>
              <a:spLocks noChangeArrowheads="1"/>
            </p:cNvSpPr>
            <p:nvPr/>
          </p:nvSpPr>
          <p:spPr bwMode="auto">
            <a:xfrm>
              <a:off x="474" y="1578"/>
              <a:ext cx="992" cy="526"/>
            </a:xfrm>
            <a:prstGeom prst="rect">
              <a:avLst/>
            </a:prstGeom>
            <a:noFill/>
            <a:ln w="28575">
              <a:solidFill>
                <a:srgbClr val="00B0F0"/>
              </a:solidFill>
              <a:miter lim="800000"/>
              <a:headEnd/>
              <a:tailEnd/>
            </a:ln>
            <a:effectLst/>
          </p:spPr>
          <p:txBody>
            <a:bodyPr/>
            <a:lstStyle/>
            <a:p>
              <a:pPr marL="342900" indent="-342900" algn="just"/>
              <a:r>
                <a:rPr lang="en-US" altLang="ko-KR" sz="2200" b="1" dirty="0" smtClean="0">
                  <a:solidFill>
                    <a:srgbClr val="FFFF00"/>
                  </a:solidFill>
                  <a:ea typeface="굴림" pitchFamily="34" charset="-127"/>
                  <a:cs typeface="Times New Roman" pitchFamily="18" charset="0"/>
                </a:rPr>
                <a:t>    0,6-1,5</a:t>
              </a:r>
              <a:endParaRPr lang="en-US" altLang="ko-KR" sz="2200" b="1" dirty="0">
                <a:solidFill>
                  <a:srgbClr val="FFFF00"/>
                </a:solidFill>
                <a:ea typeface="굴림" pitchFamily="34" charset="-127"/>
                <a:cs typeface="Times New Roman" pitchFamily="18" charset="0"/>
              </a:endParaRPr>
            </a:p>
          </p:txBody>
        </p:sp>
        <p:sp>
          <p:nvSpPr>
            <p:cNvPr id="23576" name="Rectangle 24"/>
            <p:cNvSpPr>
              <a:spLocks noChangeArrowheads="1"/>
            </p:cNvSpPr>
            <p:nvPr/>
          </p:nvSpPr>
          <p:spPr bwMode="auto">
            <a:xfrm>
              <a:off x="4345" y="1272"/>
              <a:ext cx="2045" cy="306"/>
            </a:xfrm>
            <a:prstGeom prst="rect">
              <a:avLst/>
            </a:prstGeom>
            <a:noFill/>
            <a:ln w="28575">
              <a:solidFill>
                <a:srgbClr val="00B0F0"/>
              </a:solidFill>
              <a:miter lim="800000"/>
              <a:headEnd/>
              <a:tailEnd/>
            </a:ln>
            <a:effectLst/>
          </p:spPr>
          <p:txBody>
            <a:bodyPr anchor="ctr"/>
            <a:lstStyle/>
            <a:p>
              <a:pPr marL="342900" indent="-342900" algn="ctr"/>
              <a:r>
                <a:rPr lang="en-US" altLang="ko-KR" sz="2200" b="1">
                  <a:solidFill>
                    <a:srgbClr val="FFFF00"/>
                  </a:solidFill>
                  <a:ea typeface="굴림" pitchFamily="34" charset="-127"/>
                  <a:cs typeface="Times New Roman" pitchFamily="18" charset="0"/>
                </a:rPr>
                <a:t>Điện DC</a:t>
              </a:r>
            </a:p>
          </p:txBody>
        </p:sp>
        <p:sp>
          <p:nvSpPr>
            <p:cNvPr id="23577" name="Rectangle 25"/>
            <p:cNvSpPr>
              <a:spLocks noChangeArrowheads="1"/>
            </p:cNvSpPr>
            <p:nvPr/>
          </p:nvSpPr>
          <p:spPr bwMode="auto">
            <a:xfrm>
              <a:off x="1242" y="1272"/>
              <a:ext cx="3103" cy="306"/>
            </a:xfrm>
            <a:prstGeom prst="rect">
              <a:avLst/>
            </a:prstGeom>
            <a:noFill/>
            <a:ln w="28575">
              <a:solidFill>
                <a:srgbClr val="00B0F0"/>
              </a:solidFill>
              <a:miter lim="800000"/>
              <a:headEnd/>
              <a:tailEnd/>
            </a:ln>
            <a:effectLst/>
          </p:spPr>
          <p:txBody>
            <a:bodyPr anchor="ctr"/>
            <a:lstStyle/>
            <a:p>
              <a:pPr marL="342900" indent="-342900" algn="ctr"/>
              <a:r>
                <a:rPr lang="en-US" altLang="ko-KR" sz="2200" b="1">
                  <a:solidFill>
                    <a:srgbClr val="FFFF00"/>
                  </a:solidFill>
                  <a:ea typeface="굴림" pitchFamily="34" charset="-127"/>
                  <a:cs typeface="Times New Roman" pitchFamily="18" charset="0"/>
                </a:rPr>
                <a:t>Điện AC (f = 50 </a:t>
              </a:r>
              <a:r>
                <a:rPr lang="en-US" altLang="ko-KR" sz="2200" b="1">
                  <a:solidFill>
                    <a:srgbClr val="FFFF00"/>
                  </a:solidFill>
                  <a:latin typeface="Times New Roman"/>
                  <a:ea typeface="굴림" pitchFamily="34" charset="-127"/>
                  <a:cs typeface="Times New Roman" pitchFamily="18" charset="0"/>
                </a:rPr>
                <a:t>–</a:t>
              </a:r>
              <a:r>
                <a:rPr lang="en-US" altLang="ko-KR" sz="2200" b="1">
                  <a:solidFill>
                    <a:srgbClr val="FFFF00"/>
                  </a:solidFill>
                  <a:ea typeface="굴림" pitchFamily="34" charset="-127"/>
                  <a:cs typeface="Times New Roman" pitchFamily="18" charset="0"/>
                </a:rPr>
                <a:t> 60 (Hz))</a:t>
              </a:r>
            </a:p>
          </p:txBody>
        </p:sp>
        <p:sp>
          <p:nvSpPr>
            <p:cNvPr id="23578" name="Rectangle 26"/>
            <p:cNvSpPr>
              <a:spLocks noChangeArrowheads="1"/>
            </p:cNvSpPr>
            <p:nvPr/>
          </p:nvSpPr>
          <p:spPr bwMode="auto">
            <a:xfrm>
              <a:off x="1242" y="966"/>
              <a:ext cx="5148" cy="306"/>
            </a:xfrm>
            <a:prstGeom prst="rect">
              <a:avLst/>
            </a:prstGeom>
            <a:noFill/>
            <a:ln w="28575">
              <a:solidFill>
                <a:srgbClr val="00B0F0"/>
              </a:solidFill>
              <a:miter lim="800000"/>
              <a:headEnd/>
              <a:tailEnd/>
            </a:ln>
            <a:effectLst/>
          </p:spPr>
          <p:txBody>
            <a:bodyPr/>
            <a:lstStyle/>
            <a:p>
              <a:pPr marL="342900" indent="-342900" algn="ctr"/>
              <a:r>
                <a:rPr lang="en-US" altLang="ko-KR" sz="2200" b="1">
                  <a:solidFill>
                    <a:srgbClr val="FFFF00"/>
                  </a:solidFill>
                  <a:ea typeface="굴림" pitchFamily="34" charset="-127"/>
                  <a:cs typeface="Times New Roman" pitchFamily="18" charset="0"/>
                </a:rPr>
                <a:t>T</a:t>
              </a:r>
              <a:r>
                <a:rPr lang="en-US" altLang="ko-KR" sz="2200" b="1">
                  <a:solidFill>
                    <a:srgbClr val="FFFF00"/>
                  </a:solidFill>
                  <a:latin typeface="Times New Roman"/>
                  <a:ea typeface="굴림" pitchFamily="34" charset="-127"/>
                  <a:cs typeface="Times New Roman" pitchFamily="18" charset="0"/>
                </a:rPr>
                <a:t>á</a:t>
              </a:r>
              <a:r>
                <a:rPr lang="en-US" altLang="ko-KR" sz="2200" b="1">
                  <a:solidFill>
                    <a:srgbClr val="FFFF00"/>
                  </a:solidFill>
                  <a:ea typeface="굴림" pitchFamily="34" charset="-127"/>
                  <a:cs typeface="Times New Roman" pitchFamily="18" charset="0"/>
                </a:rPr>
                <a:t>c hại đối với người</a:t>
              </a:r>
            </a:p>
          </p:txBody>
        </p:sp>
        <p:sp>
          <p:nvSpPr>
            <p:cNvPr id="23579" name="Rectangle 27"/>
            <p:cNvSpPr>
              <a:spLocks noChangeArrowheads="1"/>
            </p:cNvSpPr>
            <p:nvPr/>
          </p:nvSpPr>
          <p:spPr bwMode="auto">
            <a:xfrm>
              <a:off x="474" y="966"/>
              <a:ext cx="768" cy="612"/>
            </a:xfrm>
            <a:prstGeom prst="rect">
              <a:avLst/>
            </a:prstGeom>
            <a:noFill/>
            <a:ln w="28575">
              <a:solidFill>
                <a:srgbClr val="00B0F0"/>
              </a:solidFill>
              <a:miter lim="800000"/>
              <a:headEnd/>
              <a:tailEnd/>
            </a:ln>
            <a:effectLst/>
          </p:spPr>
          <p:txBody>
            <a:bodyPr anchor="ctr"/>
            <a:lstStyle/>
            <a:p>
              <a:pPr marL="342900" indent="-342900" algn="ctr"/>
              <a:r>
                <a:rPr lang="en-US" altLang="ko-KR" sz="2200" b="1" dirty="0" err="1">
                  <a:solidFill>
                    <a:srgbClr val="FFFF00"/>
                  </a:solidFill>
                  <a:ea typeface="굴림" pitchFamily="34" charset="-127"/>
                  <a:cs typeface="Times New Roman" pitchFamily="18" charset="0"/>
                </a:rPr>
                <a:t>I</a:t>
              </a:r>
              <a:r>
                <a:rPr lang="en-US" altLang="ko-KR" sz="2200" b="1" baseline="-30000" dirty="0" err="1">
                  <a:solidFill>
                    <a:srgbClr val="FFFF00"/>
                  </a:solidFill>
                  <a:ea typeface="굴림" pitchFamily="34" charset="-127"/>
                  <a:cs typeface="Times New Roman" pitchFamily="18" charset="0"/>
                </a:rPr>
                <a:t>ng</a:t>
              </a:r>
              <a:endParaRPr lang="en-US" altLang="ko-KR" sz="2200" b="1" dirty="0">
                <a:solidFill>
                  <a:srgbClr val="FFFF00"/>
                </a:solidFill>
                <a:ea typeface="굴림" pitchFamily="34" charset="-127"/>
                <a:cs typeface="Times New Roman" pitchFamily="18" charset="0"/>
              </a:endParaRPr>
            </a:p>
            <a:p>
              <a:pPr marL="342900" indent="-342900" algn="ctr"/>
              <a:r>
                <a:rPr lang="en-US" altLang="ko-KR" sz="2200" b="1" dirty="0">
                  <a:solidFill>
                    <a:srgbClr val="FFFF00"/>
                  </a:solidFill>
                  <a:ea typeface="굴림" pitchFamily="34" charset="-127"/>
                  <a:cs typeface="Times New Roman" pitchFamily="18" charset="0"/>
                </a:rPr>
                <a:t>(</a:t>
              </a:r>
              <a:r>
                <a:rPr lang="en-US" altLang="ko-KR" sz="2200" b="1" dirty="0" err="1">
                  <a:solidFill>
                    <a:srgbClr val="FFFF00"/>
                  </a:solidFill>
                  <a:ea typeface="굴림" pitchFamily="34" charset="-127"/>
                  <a:cs typeface="Times New Roman" pitchFamily="18" charset="0"/>
                </a:rPr>
                <a:t>mA</a:t>
              </a:r>
              <a:r>
                <a:rPr lang="en-US" altLang="ko-KR" sz="2200" b="1" dirty="0">
                  <a:solidFill>
                    <a:srgbClr val="FFFF00"/>
                  </a:solidFill>
                  <a:ea typeface="굴림" pitchFamily="34" charset="-127"/>
                  <a:cs typeface="Times New Roman" pitchFamily="18" charset="0"/>
                </a:rPr>
                <a:t>)</a:t>
              </a:r>
            </a:p>
          </p:txBody>
        </p:sp>
        <p:sp>
          <p:nvSpPr>
            <p:cNvPr id="23580" name="Line 28"/>
            <p:cNvSpPr>
              <a:spLocks noChangeShapeType="1"/>
            </p:cNvSpPr>
            <p:nvPr/>
          </p:nvSpPr>
          <p:spPr bwMode="auto">
            <a:xfrm>
              <a:off x="474" y="966"/>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1" name="Line 29"/>
            <p:cNvSpPr>
              <a:spLocks noChangeShapeType="1"/>
            </p:cNvSpPr>
            <p:nvPr/>
          </p:nvSpPr>
          <p:spPr bwMode="auto">
            <a:xfrm>
              <a:off x="474" y="4601"/>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2" name="Line 30"/>
            <p:cNvSpPr>
              <a:spLocks noChangeShapeType="1"/>
            </p:cNvSpPr>
            <p:nvPr/>
          </p:nvSpPr>
          <p:spPr bwMode="auto">
            <a:xfrm>
              <a:off x="474" y="966"/>
              <a:ext cx="0" cy="3635"/>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3" name="Line 31"/>
            <p:cNvSpPr>
              <a:spLocks noChangeShapeType="1"/>
            </p:cNvSpPr>
            <p:nvPr/>
          </p:nvSpPr>
          <p:spPr bwMode="auto">
            <a:xfrm>
              <a:off x="6390" y="966"/>
              <a:ext cx="0" cy="3635"/>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4" name="Line 32"/>
            <p:cNvSpPr>
              <a:spLocks noChangeShapeType="1"/>
            </p:cNvSpPr>
            <p:nvPr/>
          </p:nvSpPr>
          <p:spPr bwMode="auto">
            <a:xfrm>
              <a:off x="474" y="1578"/>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5" name="Line 33"/>
            <p:cNvSpPr>
              <a:spLocks noChangeShapeType="1"/>
            </p:cNvSpPr>
            <p:nvPr/>
          </p:nvSpPr>
          <p:spPr bwMode="auto">
            <a:xfrm>
              <a:off x="1242" y="966"/>
              <a:ext cx="0" cy="3635"/>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6" name="Line 34"/>
            <p:cNvSpPr>
              <a:spLocks noChangeShapeType="1"/>
            </p:cNvSpPr>
            <p:nvPr/>
          </p:nvSpPr>
          <p:spPr bwMode="auto">
            <a:xfrm>
              <a:off x="4345" y="1272"/>
              <a:ext cx="0" cy="3329"/>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7" name="Line 35"/>
            <p:cNvSpPr>
              <a:spLocks noChangeShapeType="1"/>
            </p:cNvSpPr>
            <p:nvPr/>
          </p:nvSpPr>
          <p:spPr bwMode="auto">
            <a:xfrm>
              <a:off x="1242" y="1272"/>
              <a:ext cx="5148"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8" name="Line 36"/>
            <p:cNvSpPr>
              <a:spLocks noChangeShapeType="1"/>
            </p:cNvSpPr>
            <p:nvPr/>
          </p:nvSpPr>
          <p:spPr bwMode="auto">
            <a:xfrm>
              <a:off x="474" y="2104"/>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89" name="Line 37"/>
            <p:cNvSpPr>
              <a:spLocks noChangeShapeType="1"/>
            </p:cNvSpPr>
            <p:nvPr/>
          </p:nvSpPr>
          <p:spPr bwMode="auto">
            <a:xfrm>
              <a:off x="474" y="2410"/>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90" name="Line 38"/>
            <p:cNvSpPr>
              <a:spLocks noChangeShapeType="1"/>
            </p:cNvSpPr>
            <p:nvPr/>
          </p:nvSpPr>
          <p:spPr bwMode="auto">
            <a:xfrm>
              <a:off x="474" y="2716"/>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91" name="Line 39"/>
            <p:cNvSpPr>
              <a:spLocks noChangeShapeType="1"/>
            </p:cNvSpPr>
            <p:nvPr/>
          </p:nvSpPr>
          <p:spPr bwMode="auto">
            <a:xfrm>
              <a:off x="474" y="3022"/>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92" name="Line 40"/>
            <p:cNvSpPr>
              <a:spLocks noChangeShapeType="1"/>
            </p:cNvSpPr>
            <p:nvPr/>
          </p:nvSpPr>
          <p:spPr bwMode="auto">
            <a:xfrm>
              <a:off x="474" y="3548"/>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sp>
          <p:nvSpPr>
            <p:cNvPr id="23593" name="Line 41"/>
            <p:cNvSpPr>
              <a:spLocks noChangeShapeType="1"/>
            </p:cNvSpPr>
            <p:nvPr/>
          </p:nvSpPr>
          <p:spPr bwMode="auto">
            <a:xfrm>
              <a:off x="474" y="4075"/>
              <a:ext cx="5916" cy="0"/>
            </a:xfrm>
            <a:prstGeom prst="line">
              <a:avLst/>
            </a:prstGeom>
            <a:noFill/>
            <a:ln w="28575" cap="rnd">
              <a:solidFill>
                <a:srgbClr val="00B0F0"/>
              </a:solidFill>
              <a:round/>
              <a:headEnd/>
              <a:tailEnd/>
            </a:ln>
            <a:effectLst/>
          </p:spPr>
          <p:txBody>
            <a:bodyPr/>
            <a:lstStyle/>
            <a:p>
              <a:endParaRPr lang="en-US">
                <a:solidFill>
                  <a:srgbClr val="FFFF00"/>
                </a:solidFill>
              </a:endParaRPr>
            </a:p>
          </p:txBody>
        </p:sp>
      </p:grpSp>
      <p:sp>
        <p:nvSpPr>
          <p:cNvPr id="23594" name="Text Box 42"/>
          <p:cNvSpPr txBox="1">
            <a:spLocks noChangeArrowheads="1"/>
          </p:cNvSpPr>
          <p:nvPr/>
        </p:nvSpPr>
        <p:spPr bwMode="auto">
          <a:xfrm>
            <a:off x="76200" y="159553"/>
            <a:ext cx="9067800" cy="425964"/>
          </a:xfrm>
          <a:prstGeom prst="rect">
            <a:avLst/>
          </a:prstGeom>
          <a:noFill/>
          <a:ln w="9525">
            <a:noFill/>
            <a:miter lim="800000"/>
            <a:headEnd/>
            <a:tailEnd/>
          </a:ln>
          <a:effectLst/>
        </p:spPr>
        <p:txBody>
          <a:bodyPr lIns="101806" tIns="50902" rIns="101806" bIns="50902">
            <a:spAutoFit/>
          </a:bodyPr>
          <a:lstStyle/>
          <a:p>
            <a:pPr marL="509588" indent="-509588" algn="just" defTabSz="1016000">
              <a:lnSpc>
                <a:spcPct val="105000"/>
              </a:lnSpc>
              <a:spcBef>
                <a:spcPct val="50000"/>
              </a:spcBef>
            </a:pPr>
            <a:r>
              <a:rPr lang="en-US" sz="2000" b="1" dirty="0" smtClean="0">
                <a:solidFill>
                  <a:srgbClr val="FF0000"/>
                </a:solidFill>
                <a:latin typeface="Times New Roman" pitchFamily="18" charset="0"/>
              </a:rPr>
              <a:t>         NGƯỠNG GIÁ TRỊ </a:t>
            </a:r>
            <a:r>
              <a:rPr lang="en-US" sz="2000" b="1" dirty="0" err="1" smtClean="0">
                <a:solidFill>
                  <a:srgbClr val="FF0000"/>
                </a:solidFill>
                <a:latin typeface="Times New Roman" pitchFamily="18" charset="0"/>
              </a:rPr>
              <a:t>I</a:t>
            </a:r>
            <a:r>
              <a:rPr lang="en-US" sz="2000" b="1" baseline="-25000" dirty="0" err="1" smtClean="0">
                <a:solidFill>
                  <a:srgbClr val="FF0000"/>
                </a:solidFill>
                <a:latin typeface="Times New Roman" pitchFamily="18" charset="0"/>
              </a:rPr>
              <a:t>ng</a:t>
            </a:r>
            <a:r>
              <a:rPr lang="en-US" sz="2000" b="1" baseline="-25000" dirty="0" smtClean="0">
                <a:solidFill>
                  <a:srgbClr val="FF0000"/>
                </a:solidFill>
                <a:latin typeface="Times New Roman" pitchFamily="18" charset="0"/>
              </a:rPr>
              <a:t>  </a:t>
            </a:r>
            <a:r>
              <a:rPr lang="en-US" sz="2000" b="1" dirty="0" err="1" smtClean="0">
                <a:solidFill>
                  <a:srgbClr val="FF0000"/>
                </a:solidFill>
                <a:latin typeface="Times New Roman" pitchFamily="18" charset="0"/>
              </a:rPr>
              <a:t>GiỚI</a:t>
            </a:r>
            <a:r>
              <a:rPr lang="en-US" sz="2000" b="1" dirty="0" smtClean="0">
                <a:solidFill>
                  <a:srgbClr val="FF0000"/>
                </a:solidFill>
                <a:latin typeface="Times New Roman" pitchFamily="18" charset="0"/>
              </a:rPr>
              <a:t> HẠN GÂY TÁC HẠI LÊN CƠ THỂ NGƯỜI</a:t>
            </a:r>
            <a:endParaRPr lang="en-US" sz="2000" dirty="0">
              <a:solidFill>
                <a:srgbClr val="FF0000"/>
              </a:solidFill>
              <a:latin typeface="Times New Roman" pitchFamily="18" charset="0"/>
            </a:endParaRPr>
          </a:p>
        </p:txBody>
      </p:sp>
      <p:pic>
        <p:nvPicPr>
          <p:cNvPr id="43" name="Picture 6" descr="MC900434750[1]"/>
          <p:cNvPicPr>
            <a:picLocks noChangeAspect="1" noChangeArrowheads="1"/>
          </p:cNvPicPr>
          <p:nvPr/>
        </p:nvPicPr>
        <p:blipFill>
          <a:blip r:embed="rId2"/>
          <a:srcRect/>
          <a:stretch>
            <a:fillRect/>
          </a:stretch>
        </p:blipFill>
        <p:spPr bwMode="auto">
          <a:xfrm>
            <a:off x="7696200" y="5715000"/>
            <a:ext cx="1143000" cy="11430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animEffect transition="in" filter="wedge">
                                      <p:cBhvr>
                                        <p:cTn id="7" dur="2000"/>
                                        <p:tgtEl>
                                          <p:spTgt spid="235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139</TotalTime>
  <Words>1409</Words>
  <Application>Microsoft Office PowerPoint</Application>
  <PresentationFormat>On-screen Show (4:3)</PresentationFormat>
  <Paragraphs>142</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Metro</vt:lpstr>
      <vt:lpstr>Slide 1</vt:lpstr>
      <vt:lpstr>Slide 2</vt:lpstr>
      <vt:lpstr>Slide 3</vt:lpstr>
      <vt:lpstr>Slide 4</vt:lpstr>
      <vt:lpstr>NỘI DUNG CHÍNH</vt:lpstr>
      <vt:lpstr>MỘT SỐ HÌNH ẢNH VỀ TAI NẠN ĐIỆN</vt:lpstr>
      <vt:lpstr>Slide 7</vt:lpstr>
      <vt:lpstr>NGUYÊN NHÂN GÂY TAI NẠN ĐIỆN</vt:lpstr>
      <vt:lpstr>Slide 9</vt:lpstr>
      <vt:lpstr>Slide 10</vt:lpstr>
      <vt:lpstr>NGUYÊN NHÂN GÂY TNĐ</vt:lpstr>
      <vt:lpstr>     HẬU QUẢ KHI BỊ TAI NẠN VỀ ĐIỆN </vt:lpstr>
      <vt:lpstr>NGUYÊN NHÂN GÂY TNĐ</vt:lpstr>
      <vt:lpstr>      HIỆN TƯỢNG ĐIỆN GIẬT </vt:lpstr>
      <vt:lpstr>        MỘT SỐ BIỆN PHÁP AN TOÀN</vt:lpstr>
      <vt:lpstr>Slide 16</vt:lpstr>
      <vt:lpstr>Slide 17</vt:lpstr>
      <vt:lpstr>MỘT SỐ BIỆN PHÁP AN TOÀN</vt:lpstr>
      <vt:lpstr>Slide 19</vt:lpstr>
      <vt:lpstr>Slide 20</vt:lpstr>
      <vt:lpstr>Slide 21</vt:lpstr>
      <vt:lpstr>MỘT SỐ BIỆN PHÁP AN TOÀN</vt:lpstr>
      <vt:lpstr>THÍ NGHIỆM :  HIỆN TƯỢNG ĐOẢN MẠCH</vt:lpstr>
      <vt:lpstr>SƠ CỨU KHI BỊ TAI NẠN ĐIỆN</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18</cp:revision>
  <dcterms:created xsi:type="dcterms:W3CDTF">2016-11-13T12:49:48Z</dcterms:created>
  <dcterms:modified xsi:type="dcterms:W3CDTF">2016-11-14T04:01:44Z</dcterms:modified>
</cp:coreProperties>
</file>